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78.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9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5"/>
  </p:notesMasterIdLst>
  <p:sldIdLst>
    <p:sldId id="256" r:id="rId2"/>
    <p:sldId id="350" r:id="rId3"/>
    <p:sldId id="257" r:id="rId4"/>
    <p:sldId id="260" r:id="rId5"/>
    <p:sldId id="358" r:id="rId6"/>
    <p:sldId id="359" r:id="rId7"/>
    <p:sldId id="361" r:id="rId8"/>
    <p:sldId id="362" r:id="rId9"/>
    <p:sldId id="363" r:id="rId10"/>
    <p:sldId id="364" r:id="rId11"/>
    <p:sldId id="360" r:id="rId12"/>
    <p:sldId id="448" r:id="rId13"/>
    <p:sldId id="449" r:id="rId14"/>
    <p:sldId id="450" r:id="rId15"/>
    <p:sldId id="451" r:id="rId16"/>
    <p:sldId id="419" r:id="rId17"/>
    <p:sldId id="454" r:id="rId18"/>
    <p:sldId id="420" r:id="rId19"/>
    <p:sldId id="353" r:id="rId20"/>
    <p:sldId id="368" r:id="rId21"/>
    <p:sldId id="369" r:id="rId22"/>
    <p:sldId id="370" r:id="rId23"/>
    <p:sldId id="455" r:id="rId24"/>
    <p:sldId id="456" r:id="rId25"/>
    <p:sldId id="355" r:id="rId26"/>
    <p:sldId id="457" r:id="rId27"/>
    <p:sldId id="458" r:id="rId28"/>
    <p:sldId id="459" r:id="rId29"/>
    <p:sldId id="377" r:id="rId30"/>
    <p:sldId id="378" r:id="rId31"/>
    <p:sldId id="423" r:id="rId32"/>
    <p:sldId id="424" r:id="rId33"/>
    <p:sldId id="425" r:id="rId34"/>
    <p:sldId id="356" r:id="rId35"/>
    <p:sldId id="421" r:id="rId36"/>
    <p:sldId id="384" r:id="rId37"/>
    <p:sldId id="389" r:id="rId38"/>
    <p:sldId id="390" r:id="rId39"/>
    <p:sldId id="441" r:id="rId40"/>
    <p:sldId id="393" r:id="rId41"/>
    <p:sldId id="461" r:id="rId42"/>
    <p:sldId id="392" r:id="rId43"/>
    <p:sldId id="394" r:id="rId44"/>
    <p:sldId id="395" r:id="rId45"/>
    <p:sldId id="396" r:id="rId46"/>
    <p:sldId id="442" r:id="rId47"/>
    <p:sldId id="443" r:id="rId48"/>
    <p:sldId id="444" r:id="rId49"/>
    <p:sldId id="398" r:id="rId50"/>
    <p:sldId id="445" r:id="rId51"/>
    <p:sldId id="446" r:id="rId52"/>
    <p:sldId id="447" r:id="rId53"/>
    <p:sldId id="462" r:id="rId54"/>
    <p:sldId id="352" r:id="rId55"/>
    <p:sldId id="399" r:id="rId56"/>
    <p:sldId id="400" r:id="rId57"/>
    <p:sldId id="401" r:id="rId58"/>
    <p:sldId id="402" r:id="rId59"/>
    <p:sldId id="463" r:id="rId60"/>
    <p:sldId id="464" r:id="rId61"/>
    <p:sldId id="351" r:id="rId62"/>
    <p:sldId id="465" r:id="rId63"/>
    <p:sldId id="406" r:id="rId64"/>
    <p:sldId id="408" r:id="rId65"/>
    <p:sldId id="409" r:id="rId66"/>
    <p:sldId id="410" r:id="rId67"/>
    <p:sldId id="411" r:id="rId68"/>
    <p:sldId id="412" r:id="rId69"/>
    <p:sldId id="413" r:id="rId70"/>
    <p:sldId id="414" r:id="rId71"/>
    <p:sldId id="404" r:id="rId72"/>
    <p:sldId id="415" r:id="rId73"/>
    <p:sldId id="416" r:id="rId74"/>
    <p:sldId id="417" r:id="rId75"/>
    <p:sldId id="418" r:id="rId76"/>
    <p:sldId id="261" r:id="rId77"/>
    <p:sldId id="453" r:id="rId78"/>
    <p:sldId id="426" r:id="rId79"/>
    <p:sldId id="427" r:id="rId80"/>
    <p:sldId id="428" r:id="rId81"/>
    <p:sldId id="429" r:id="rId82"/>
    <p:sldId id="430" r:id="rId83"/>
    <p:sldId id="431" r:id="rId84"/>
    <p:sldId id="433" r:id="rId85"/>
    <p:sldId id="434" r:id="rId86"/>
    <p:sldId id="435" r:id="rId87"/>
    <p:sldId id="436" r:id="rId88"/>
    <p:sldId id="439" r:id="rId89"/>
    <p:sldId id="438" r:id="rId90"/>
    <p:sldId id="437" r:id="rId91"/>
    <p:sldId id="440" r:id="rId92"/>
    <p:sldId id="432" r:id="rId93"/>
    <p:sldId id="466" r:id="rId9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865" autoAdjust="0"/>
    <p:restoredTop sz="83061"/>
  </p:normalViewPr>
  <p:slideViewPr>
    <p:cSldViewPr snapToGrid="0">
      <p:cViewPr varScale="1">
        <p:scale>
          <a:sx n="105" d="100"/>
          <a:sy n="105" d="100"/>
        </p:scale>
        <p:origin x="193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notesMaster" Target="notesMasters/notesMaster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108407-63F1-D840-A257-D4D0F052EEC1}" type="doc">
      <dgm:prSet loTypeId="urn:microsoft.com/office/officeart/2005/8/layout/chevron2" loCatId="" qsTypeId="urn:microsoft.com/office/officeart/2005/8/quickstyle/simple1" qsCatId="simple" csTypeId="urn:microsoft.com/office/officeart/2005/8/colors/colorful5" csCatId="colorful" phldr="1"/>
      <dgm:spPr/>
      <dgm:t>
        <a:bodyPr/>
        <a:lstStyle/>
        <a:p>
          <a:endParaRPr lang="en-GB"/>
        </a:p>
      </dgm:t>
    </dgm:pt>
    <dgm:pt modelId="{492A8785-2566-C646-974F-2C7FCD317604}">
      <dgm:prSet phldrT="[Text]"/>
      <dgm:spPr/>
      <dgm:t>
        <a:bodyPr/>
        <a:lstStyle/>
        <a:p>
          <a:r>
            <a:rPr lang="en-GB" dirty="0"/>
            <a:t>1950</a:t>
          </a:r>
        </a:p>
      </dgm:t>
    </dgm:pt>
    <dgm:pt modelId="{8FA300FC-CAD6-3D45-A2DB-71F1547DFE51}" type="parTrans" cxnId="{D25C4456-231B-C645-A2C1-69D5D85DCFE0}">
      <dgm:prSet/>
      <dgm:spPr/>
      <dgm:t>
        <a:bodyPr/>
        <a:lstStyle/>
        <a:p>
          <a:endParaRPr lang="en-GB"/>
        </a:p>
      </dgm:t>
    </dgm:pt>
    <dgm:pt modelId="{C975DD1B-2B05-2D4F-BED4-C99DE5731804}" type="sibTrans" cxnId="{D25C4456-231B-C645-A2C1-69D5D85DCFE0}">
      <dgm:prSet/>
      <dgm:spPr/>
      <dgm:t>
        <a:bodyPr/>
        <a:lstStyle/>
        <a:p>
          <a:endParaRPr lang="en-GB"/>
        </a:p>
      </dgm:t>
    </dgm:pt>
    <dgm:pt modelId="{2646A498-47D7-A94A-BF44-A874BA8F96B5}">
      <dgm:prSet phldrT="[Text]"/>
      <dgm:spPr/>
      <dgm:t>
        <a:bodyPr/>
        <a:lstStyle/>
        <a:p>
          <a:r>
            <a:rPr lang="en-GB" dirty="0"/>
            <a:t>1956</a:t>
          </a:r>
        </a:p>
      </dgm:t>
    </dgm:pt>
    <dgm:pt modelId="{0580AC14-5DD5-1147-A324-0D66F37BF99A}" type="parTrans" cxnId="{32B043B0-617B-C340-8745-E043219F9199}">
      <dgm:prSet/>
      <dgm:spPr/>
      <dgm:t>
        <a:bodyPr/>
        <a:lstStyle/>
        <a:p>
          <a:endParaRPr lang="en-GB"/>
        </a:p>
      </dgm:t>
    </dgm:pt>
    <dgm:pt modelId="{DF706417-9740-FE40-ADE0-C6FA0CBB18E2}" type="sibTrans" cxnId="{32B043B0-617B-C340-8745-E043219F9199}">
      <dgm:prSet/>
      <dgm:spPr/>
      <dgm:t>
        <a:bodyPr/>
        <a:lstStyle/>
        <a:p>
          <a:endParaRPr lang="en-GB"/>
        </a:p>
      </dgm:t>
    </dgm:pt>
    <dgm:pt modelId="{F8AC6133-2D89-124C-9953-888B9CBB19BB}">
      <dgm:prSet phldrT="[Text]"/>
      <dgm:spPr/>
      <dgm:t>
        <a:bodyPr/>
        <a:lstStyle/>
        <a:p>
          <a:r>
            <a:rPr lang="en-GB" dirty="0"/>
            <a:t>1964</a:t>
          </a:r>
        </a:p>
      </dgm:t>
    </dgm:pt>
    <dgm:pt modelId="{5787D432-DF34-E347-9CF8-2B741FE25D12}" type="parTrans" cxnId="{3C19B714-7626-3349-9968-9D632CB1B449}">
      <dgm:prSet/>
      <dgm:spPr/>
      <dgm:t>
        <a:bodyPr/>
        <a:lstStyle/>
        <a:p>
          <a:endParaRPr lang="en-GB"/>
        </a:p>
      </dgm:t>
    </dgm:pt>
    <dgm:pt modelId="{7CF3C916-7524-D744-8EA5-520952EEF589}" type="sibTrans" cxnId="{3C19B714-7626-3349-9968-9D632CB1B449}">
      <dgm:prSet/>
      <dgm:spPr/>
      <dgm:t>
        <a:bodyPr/>
        <a:lstStyle/>
        <a:p>
          <a:endParaRPr lang="en-GB"/>
        </a:p>
      </dgm:t>
    </dgm:pt>
    <dgm:pt modelId="{2B26BA14-9C91-A346-9400-1FFA05BEE4C8}">
      <dgm:prSet phldrT="[Text]"/>
      <dgm:spPr/>
      <dgm:t>
        <a:bodyPr/>
        <a:lstStyle/>
        <a:p>
          <a:r>
            <a:rPr lang="en-GB" dirty="0"/>
            <a:t>1966</a:t>
          </a:r>
        </a:p>
      </dgm:t>
    </dgm:pt>
    <dgm:pt modelId="{330E03A4-035A-8747-85F5-F776723BBADE}" type="parTrans" cxnId="{F4244FA4-FDD9-5343-B53D-F6089FD54BB6}">
      <dgm:prSet/>
      <dgm:spPr/>
      <dgm:t>
        <a:bodyPr/>
        <a:lstStyle/>
        <a:p>
          <a:endParaRPr lang="en-GB"/>
        </a:p>
      </dgm:t>
    </dgm:pt>
    <dgm:pt modelId="{5BFEE481-3D5A-2D4A-A8F9-0818D308010B}" type="sibTrans" cxnId="{F4244FA4-FDD9-5343-B53D-F6089FD54BB6}">
      <dgm:prSet/>
      <dgm:spPr/>
      <dgm:t>
        <a:bodyPr/>
        <a:lstStyle/>
        <a:p>
          <a:endParaRPr lang="en-GB"/>
        </a:p>
      </dgm:t>
    </dgm:pt>
    <dgm:pt modelId="{2930DE5F-FC8B-284F-BF09-FA98083FCE3C}">
      <dgm:prSet/>
      <dgm:spPr/>
      <dgm:t>
        <a:bodyPr/>
        <a:lstStyle/>
        <a:p>
          <a:pPr>
            <a:buFontTx/>
            <a:buNone/>
          </a:pPr>
          <a:r>
            <a:rPr lang="en-GB" dirty="0"/>
            <a:t>Turing test: a machine has intelligence if it can trick humans in thinking it’s human</a:t>
          </a:r>
        </a:p>
      </dgm:t>
    </dgm:pt>
    <dgm:pt modelId="{41CDDB3C-12CA-414F-9C09-854B829C868F}" type="parTrans" cxnId="{02D883A3-BB78-CD4E-9F28-FBC15A7EAF1B}">
      <dgm:prSet/>
      <dgm:spPr/>
      <dgm:t>
        <a:bodyPr/>
        <a:lstStyle/>
        <a:p>
          <a:endParaRPr lang="en-GB"/>
        </a:p>
      </dgm:t>
    </dgm:pt>
    <dgm:pt modelId="{AE3ECD30-44C7-8041-A1D6-413EB23DAB4A}" type="sibTrans" cxnId="{02D883A3-BB78-CD4E-9F28-FBC15A7EAF1B}">
      <dgm:prSet/>
      <dgm:spPr/>
      <dgm:t>
        <a:bodyPr/>
        <a:lstStyle/>
        <a:p>
          <a:endParaRPr lang="en-GB"/>
        </a:p>
      </dgm:t>
    </dgm:pt>
    <dgm:pt modelId="{621B230C-E785-0E47-ABEA-FD334EF63456}">
      <dgm:prSet/>
      <dgm:spPr/>
      <dgm:t>
        <a:bodyPr/>
        <a:lstStyle/>
        <a:p>
          <a:pPr>
            <a:buFontTx/>
            <a:buNone/>
          </a:pPr>
          <a:r>
            <a:rPr lang="en-GB" dirty="0"/>
            <a:t>Dartmouth Workshop: the term “Artificial Intelligence” is introduced by John McCarthy</a:t>
          </a:r>
        </a:p>
      </dgm:t>
    </dgm:pt>
    <dgm:pt modelId="{79274A90-5C3B-7B4C-9F59-6FD7D0DE3710}" type="parTrans" cxnId="{87A06CB5-709E-0541-ADCB-E8B75E998825}">
      <dgm:prSet/>
      <dgm:spPr/>
      <dgm:t>
        <a:bodyPr/>
        <a:lstStyle/>
        <a:p>
          <a:endParaRPr lang="en-GB"/>
        </a:p>
      </dgm:t>
    </dgm:pt>
    <dgm:pt modelId="{22AF0BEB-BA71-F948-936C-F717FA5D35BC}" type="sibTrans" cxnId="{87A06CB5-709E-0541-ADCB-E8B75E998825}">
      <dgm:prSet/>
      <dgm:spPr/>
      <dgm:t>
        <a:bodyPr/>
        <a:lstStyle/>
        <a:p>
          <a:endParaRPr lang="en-GB"/>
        </a:p>
      </dgm:t>
    </dgm:pt>
    <dgm:pt modelId="{9D0E3012-5E8D-FE4B-9818-13E8539FC5B3}">
      <dgm:prSet/>
      <dgm:spPr/>
      <dgm:t>
        <a:bodyPr/>
        <a:lstStyle/>
        <a:p>
          <a:pPr>
            <a:buFontTx/>
            <a:buNone/>
          </a:pPr>
          <a:r>
            <a:rPr lang="en-GB" dirty="0"/>
            <a:t>Eliza: chatbot holds conversations with humans, developed by Joseph </a:t>
          </a:r>
          <a:r>
            <a:rPr lang="en-GB" dirty="0" err="1"/>
            <a:t>Weizenbaum</a:t>
          </a:r>
          <a:r>
            <a:rPr lang="en-GB" dirty="0"/>
            <a:t> at MIT</a:t>
          </a:r>
        </a:p>
      </dgm:t>
    </dgm:pt>
    <dgm:pt modelId="{D12FF18B-DB55-6C4E-893F-B8333257DFDE}" type="parTrans" cxnId="{D07E34FD-C1F6-724E-84EE-8B5A85B9C54F}">
      <dgm:prSet/>
      <dgm:spPr/>
      <dgm:t>
        <a:bodyPr/>
        <a:lstStyle/>
        <a:p>
          <a:endParaRPr lang="en-GB"/>
        </a:p>
      </dgm:t>
    </dgm:pt>
    <dgm:pt modelId="{F3C58DF4-6047-504F-8AD3-C44E08D40D10}" type="sibTrans" cxnId="{D07E34FD-C1F6-724E-84EE-8B5A85B9C54F}">
      <dgm:prSet/>
      <dgm:spPr/>
      <dgm:t>
        <a:bodyPr/>
        <a:lstStyle/>
        <a:p>
          <a:endParaRPr lang="en-GB"/>
        </a:p>
      </dgm:t>
    </dgm:pt>
    <dgm:pt modelId="{B2E17158-4C4B-2F40-BFE6-EE51F0F131E8}">
      <dgm:prSet/>
      <dgm:spPr/>
      <dgm:t>
        <a:bodyPr/>
        <a:lstStyle/>
        <a:p>
          <a:pPr>
            <a:buFontTx/>
            <a:buNone/>
          </a:pPr>
          <a:r>
            <a:rPr lang="en-GB" dirty="0"/>
            <a:t>1961</a:t>
          </a:r>
        </a:p>
      </dgm:t>
    </dgm:pt>
    <dgm:pt modelId="{0B40AC71-594C-314B-AF23-B0547C3B6FCD}" type="parTrans" cxnId="{55397A9C-2E4F-9D40-A111-6276764E10F7}">
      <dgm:prSet/>
      <dgm:spPr/>
      <dgm:t>
        <a:bodyPr/>
        <a:lstStyle/>
        <a:p>
          <a:endParaRPr lang="en-GB"/>
        </a:p>
      </dgm:t>
    </dgm:pt>
    <dgm:pt modelId="{7E1FB4A8-4059-3943-B069-3512F6A432D5}" type="sibTrans" cxnId="{55397A9C-2E4F-9D40-A111-6276764E10F7}">
      <dgm:prSet/>
      <dgm:spPr/>
      <dgm:t>
        <a:bodyPr/>
        <a:lstStyle/>
        <a:p>
          <a:endParaRPr lang="en-GB"/>
        </a:p>
      </dgm:t>
    </dgm:pt>
    <dgm:pt modelId="{B3D5E1BA-4DDC-564C-B96A-161420F9E81F}">
      <dgm:prSet/>
      <dgm:spPr/>
      <dgm:t>
        <a:bodyPr/>
        <a:lstStyle/>
        <a:p>
          <a:pPr>
            <a:buNone/>
          </a:pPr>
          <a:r>
            <a:rPr lang="en-GB" dirty="0" err="1"/>
            <a:t>Unimate</a:t>
          </a:r>
          <a:r>
            <a:rPr lang="en-GB" dirty="0"/>
            <a:t>: industrial robot goes to work at GM assembly line</a:t>
          </a:r>
        </a:p>
      </dgm:t>
    </dgm:pt>
    <dgm:pt modelId="{6869A471-6992-D743-8E5E-126C97A39A8D}" type="parTrans" cxnId="{0862E19F-9D54-7244-B794-03E857D726B7}">
      <dgm:prSet/>
      <dgm:spPr/>
      <dgm:t>
        <a:bodyPr/>
        <a:lstStyle/>
        <a:p>
          <a:endParaRPr lang="en-GB"/>
        </a:p>
      </dgm:t>
    </dgm:pt>
    <dgm:pt modelId="{D0B3A55D-2C3F-B24C-A3B4-E28CA7B2849B}" type="sibTrans" cxnId="{0862E19F-9D54-7244-B794-03E857D726B7}">
      <dgm:prSet/>
      <dgm:spPr/>
      <dgm:t>
        <a:bodyPr/>
        <a:lstStyle/>
        <a:p>
          <a:endParaRPr lang="en-GB"/>
        </a:p>
      </dgm:t>
    </dgm:pt>
    <dgm:pt modelId="{3C2DC1DE-28A1-D947-84C0-04CB307D1800}">
      <dgm:prSet/>
      <dgm:spPr/>
      <dgm:t>
        <a:bodyPr/>
        <a:lstStyle/>
        <a:p>
          <a:pPr>
            <a:buNone/>
          </a:pPr>
          <a:r>
            <a:rPr lang="en-GB" dirty="0" err="1"/>
            <a:t>Shakey</a:t>
          </a:r>
          <a:r>
            <a:rPr lang="en-GB" dirty="0"/>
            <a:t>: general-purpose mobile robot that reasons about its own actions, developed at Stanford</a:t>
          </a:r>
        </a:p>
      </dgm:t>
    </dgm:pt>
    <dgm:pt modelId="{7A9C5B5C-C1CA-444A-8162-1221CF429733}" type="parTrans" cxnId="{E5ABD03A-CF52-F44E-990E-9C3FC2138FCC}">
      <dgm:prSet/>
      <dgm:spPr/>
      <dgm:t>
        <a:bodyPr/>
        <a:lstStyle/>
        <a:p>
          <a:endParaRPr lang="en-GB"/>
        </a:p>
      </dgm:t>
    </dgm:pt>
    <dgm:pt modelId="{681B485A-78E9-1044-8A66-97516653B4E5}" type="sibTrans" cxnId="{E5ABD03A-CF52-F44E-990E-9C3FC2138FCC}">
      <dgm:prSet/>
      <dgm:spPr/>
      <dgm:t>
        <a:bodyPr/>
        <a:lstStyle/>
        <a:p>
          <a:endParaRPr lang="en-GB"/>
        </a:p>
      </dgm:t>
    </dgm:pt>
    <dgm:pt modelId="{7C157009-1CA8-A743-AC0E-B7A83CC4321A}">
      <dgm:prSet/>
      <dgm:spPr/>
      <dgm:t>
        <a:bodyPr/>
        <a:lstStyle/>
        <a:p>
          <a:pPr>
            <a:buFontTx/>
            <a:buNone/>
          </a:pPr>
          <a:r>
            <a:rPr lang="en-GB" dirty="0"/>
            <a:t>1951</a:t>
          </a:r>
        </a:p>
      </dgm:t>
    </dgm:pt>
    <dgm:pt modelId="{25526497-3796-1F4B-927F-97534100169B}" type="parTrans" cxnId="{529F815A-429A-0E40-98B6-722FD820DE58}">
      <dgm:prSet/>
      <dgm:spPr/>
    </dgm:pt>
    <dgm:pt modelId="{F389E97A-442F-AF40-9AAB-A742DEEA3953}" type="sibTrans" cxnId="{529F815A-429A-0E40-98B6-722FD820DE58}">
      <dgm:prSet/>
      <dgm:spPr/>
    </dgm:pt>
    <dgm:pt modelId="{A218399E-1922-CD4E-9B6E-6F3011D1FCA0}">
      <dgm:prSet/>
      <dgm:spPr/>
      <dgm:t>
        <a:bodyPr/>
        <a:lstStyle/>
        <a:p>
          <a:pPr>
            <a:buFontTx/>
            <a:buNone/>
          </a:pPr>
          <a:r>
            <a:rPr lang="en-GB" dirty="0" err="1"/>
            <a:t>Feranti</a:t>
          </a:r>
          <a:r>
            <a:rPr lang="en-GB" dirty="0"/>
            <a:t> Mark 1: first commercial general-purpose computer, able to play checkers </a:t>
          </a:r>
        </a:p>
      </dgm:t>
    </dgm:pt>
    <dgm:pt modelId="{1D12EE23-FD89-4541-A23C-0EED56B6F710}" type="parTrans" cxnId="{8E298552-6D76-5D4B-B4BC-E265C0B851C3}">
      <dgm:prSet/>
      <dgm:spPr/>
    </dgm:pt>
    <dgm:pt modelId="{B98A517A-7E86-D042-BC90-20CEA61B35A4}" type="sibTrans" cxnId="{8E298552-6D76-5D4B-B4BC-E265C0B851C3}">
      <dgm:prSet/>
      <dgm:spPr/>
    </dgm:pt>
    <dgm:pt modelId="{F474E12C-D551-0849-95F9-3A283BFB4181}" type="pres">
      <dgm:prSet presAssocID="{1F108407-63F1-D840-A257-D4D0F052EEC1}" presName="linearFlow" presStyleCnt="0">
        <dgm:presLayoutVars>
          <dgm:dir/>
          <dgm:animLvl val="lvl"/>
          <dgm:resizeHandles val="exact"/>
        </dgm:presLayoutVars>
      </dgm:prSet>
      <dgm:spPr/>
    </dgm:pt>
    <dgm:pt modelId="{A56ABF06-1A48-B641-83AE-4893D7117959}" type="pres">
      <dgm:prSet presAssocID="{492A8785-2566-C646-974F-2C7FCD317604}" presName="composite" presStyleCnt="0"/>
      <dgm:spPr/>
    </dgm:pt>
    <dgm:pt modelId="{FA30B2CD-E23F-0A42-AF96-5D1837025870}" type="pres">
      <dgm:prSet presAssocID="{492A8785-2566-C646-974F-2C7FCD317604}" presName="parentText" presStyleLbl="alignNode1" presStyleIdx="0" presStyleCnt="6">
        <dgm:presLayoutVars>
          <dgm:chMax val="1"/>
          <dgm:bulletEnabled val="1"/>
        </dgm:presLayoutVars>
      </dgm:prSet>
      <dgm:spPr/>
    </dgm:pt>
    <dgm:pt modelId="{135FCA38-4840-1544-86B8-70948368C34F}" type="pres">
      <dgm:prSet presAssocID="{492A8785-2566-C646-974F-2C7FCD317604}" presName="descendantText" presStyleLbl="alignAcc1" presStyleIdx="0" presStyleCnt="6">
        <dgm:presLayoutVars>
          <dgm:bulletEnabled val="1"/>
        </dgm:presLayoutVars>
      </dgm:prSet>
      <dgm:spPr/>
    </dgm:pt>
    <dgm:pt modelId="{D90EF015-0B21-C242-9C14-81B8AB4EFF48}" type="pres">
      <dgm:prSet presAssocID="{C975DD1B-2B05-2D4F-BED4-C99DE5731804}" presName="sp" presStyleCnt="0"/>
      <dgm:spPr/>
    </dgm:pt>
    <dgm:pt modelId="{026A3A7D-7031-F54B-BC99-5ABB180E7CF6}" type="pres">
      <dgm:prSet presAssocID="{7C157009-1CA8-A743-AC0E-B7A83CC4321A}" presName="composite" presStyleCnt="0"/>
      <dgm:spPr/>
    </dgm:pt>
    <dgm:pt modelId="{6D879940-53EB-AC48-B47E-2C1909A97770}" type="pres">
      <dgm:prSet presAssocID="{7C157009-1CA8-A743-AC0E-B7A83CC4321A}" presName="parentText" presStyleLbl="alignNode1" presStyleIdx="1" presStyleCnt="6">
        <dgm:presLayoutVars>
          <dgm:chMax val="1"/>
          <dgm:bulletEnabled val="1"/>
        </dgm:presLayoutVars>
      </dgm:prSet>
      <dgm:spPr/>
    </dgm:pt>
    <dgm:pt modelId="{DBF04C2A-5DA1-6A4F-9C85-10D01ED0DCC8}" type="pres">
      <dgm:prSet presAssocID="{7C157009-1CA8-A743-AC0E-B7A83CC4321A}" presName="descendantText" presStyleLbl="alignAcc1" presStyleIdx="1" presStyleCnt="6">
        <dgm:presLayoutVars>
          <dgm:bulletEnabled val="1"/>
        </dgm:presLayoutVars>
      </dgm:prSet>
      <dgm:spPr/>
    </dgm:pt>
    <dgm:pt modelId="{638CD84D-E18A-F743-90BA-F01553C3563C}" type="pres">
      <dgm:prSet presAssocID="{F389E97A-442F-AF40-9AAB-A742DEEA3953}" presName="sp" presStyleCnt="0"/>
      <dgm:spPr/>
    </dgm:pt>
    <dgm:pt modelId="{76CD7DD9-2185-A040-AF59-9688545117B3}" type="pres">
      <dgm:prSet presAssocID="{2646A498-47D7-A94A-BF44-A874BA8F96B5}" presName="composite" presStyleCnt="0"/>
      <dgm:spPr/>
    </dgm:pt>
    <dgm:pt modelId="{34E1AD49-F4EC-AD49-8816-9B47A1C364D7}" type="pres">
      <dgm:prSet presAssocID="{2646A498-47D7-A94A-BF44-A874BA8F96B5}" presName="parentText" presStyleLbl="alignNode1" presStyleIdx="2" presStyleCnt="6">
        <dgm:presLayoutVars>
          <dgm:chMax val="1"/>
          <dgm:bulletEnabled val="1"/>
        </dgm:presLayoutVars>
      </dgm:prSet>
      <dgm:spPr/>
    </dgm:pt>
    <dgm:pt modelId="{30838B87-86FF-7A49-95AD-B1666338A99F}" type="pres">
      <dgm:prSet presAssocID="{2646A498-47D7-A94A-BF44-A874BA8F96B5}" presName="descendantText" presStyleLbl="alignAcc1" presStyleIdx="2" presStyleCnt="6">
        <dgm:presLayoutVars>
          <dgm:bulletEnabled val="1"/>
        </dgm:presLayoutVars>
      </dgm:prSet>
      <dgm:spPr/>
    </dgm:pt>
    <dgm:pt modelId="{F20C6555-4297-B748-A94B-1AFB92EE8374}" type="pres">
      <dgm:prSet presAssocID="{DF706417-9740-FE40-ADE0-C6FA0CBB18E2}" presName="sp" presStyleCnt="0"/>
      <dgm:spPr/>
    </dgm:pt>
    <dgm:pt modelId="{DC1BC7A1-1BF7-B647-A088-1CE7CAD45949}" type="pres">
      <dgm:prSet presAssocID="{B2E17158-4C4B-2F40-BFE6-EE51F0F131E8}" presName="composite" presStyleCnt="0"/>
      <dgm:spPr/>
    </dgm:pt>
    <dgm:pt modelId="{C9D1DF43-C5A1-AA42-AB4C-11D90E60B453}" type="pres">
      <dgm:prSet presAssocID="{B2E17158-4C4B-2F40-BFE6-EE51F0F131E8}" presName="parentText" presStyleLbl="alignNode1" presStyleIdx="3" presStyleCnt="6">
        <dgm:presLayoutVars>
          <dgm:chMax val="1"/>
          <dgm:bulletEnabled val="1"/>
        </dgm:presLayoutVars>
      </dgm:prSet>
      <dgm:spPr/>
    </dgm:pt>
    <dgm:pt modelId="{8CF78E5C-663E-0442-9734-E83259541A30}" type="pres">
      <dgm:prSet presAssocID="{B2E17158-4C4B-2F40-BFE6-EE51F0F131E8}" presName="descendantText" presStyleLbl="alignAcc1" presStyleIdx="3" presStyleCnt="6">
        <dgm:presLayoutVars>
          <dgm:bulletEnabled val="1"/>
        </dgm:presLayoutVars>
      </dgm:prSet>
      <dgm:spPr/>
    </dgm:pt>
    <dgm:pt modelId="{154A1966-F83B-0248-9FBE-225787ECDEEC}" type="pres">
      <dgm:prSet presAssocID="{7E1FB4A8-4059-3943-B069-3512F6A432D5}" presName="sp" presStyleCnt="0"/>
      <dgm:spPr/>
    </dgm:pt>
    <dgm:pt modelId="{B5CD5ACE-3AE0-9D49-B572-0B040B0A87BF}" type="pres">
      <dgm:prSet presAssocID="{F8AC6133-2D89-124C-9953-888B9CBB19BB}" presName="composite" presStyleCnt="0"/>
      <dgm:spPr/>
    </dgm:pt>
    <dgm:pt modelId="{7A6B885D-CAAC-B043-9DC2-D8B917D6E8E1}" type="pres">
      <dgm:prSet presAssocID="{F8AC6133-2D89-124C-9953-888B9CBB19BB}" presName="parentText" presStyleLbl="alignNode1" presStyleIdx="4" presStyleCnt="6">
        <dgm:presLayoutVars>
          <dgm:chMax val="1"/>
          <dgm:bulletEnabled val="1"/>
        </dgm:presLayoutVars>
      </dgm:prSet>
      <dgm:spPr/>
    </dgm:pt>
    <dgm:pt modelId="{689C68F2-94D9-2246-A181-BD2BA3A623D0}" type="pres">
      <dgm:prSet presAssocID="{F8AC6133-2D89-124C-9953-888B9CBB19BB}" presName="descendantText" presStyleLbl="alignAcc1" presStyleIdx="4" presStyleCnt="6">
        <dgm:presLayoutVars>
          <dgm:bulletEnabled val="1"/>
        </dgm:presLayoutVars>
      </dgm:prSet>
      <dgm:spPr/>
    </dgm:pt>
    <dgm:pt modelId="{8883EC6C-705C-6841-B2EF-418030353DA5}" type="pres">
      <dgm:prSet presAssocID="{7CF3C916-7524-D744-8EA5-520952EEF589}" presName="sp" presStyleCnt="0"/>
      <dgm:spPr/>
    </dgm:pt>
    <dgm:pt modelId="{83A66F64-5E26-4D48-A2A6-3480A8B361F1}" type="pres">
      <dgm:prSet presAssocID="{2B26BA14-9C91-A346-9400-1FFA05BEE4C8}" presName="composite" presStyleCnt="0"/>
      <dgm:spPr/>
    </dgm:pt>
    <dgm:pt modelId="{E2100B01-89E5-DE44-9251-01194B7A5D5E}" type="pres">
      <dgm:prSet presAssocID="{2B26BA14-9C91-A346-9400-1FFA05BEE4C8}" presName="parentText" presStyleLbl="alignNode1" presStyleIdx="5" presStyleCnt="6">
        <dgm:presLayoutVars>
          <dgm:chMax val="1"/>
          <dgm:bulletEnabled val="1"/>
        </dgm:presLayoutVars>
      </dgm:prSet>
      <dgm:spPr/>
    </dgm:pt>
    <dgm:pt modelId="{C1DFD039-31AD-904A-8875-A8782185B9A5}" type="pres">
      <dgm:prSet presAssocID="{2B26BA14-9C91-A346-9400-1FFA05BEE4C8}" presName="descendantText" presStyleLbl="alignAcc1" presStyleIdx="5" presStyleCnt="6">
        <dgm:presLayoutVars>
          <dgm:bulletEnabled val="1"/>
        </dgm:presLayoutVars>
      </dgm:prSet>
      <dgm:spPr/>
    </dgm:pt>
  </dgm:ptLst>
  <dgm:cxnLst>
    <dgm:cxn modelId="{E9A67A0C-1270-F140-94E1-B69BF7C5D4A6}" type="presOf" srcId="{9D0E3012-5E8D-FE4B-9818-13E8539FC5B3}" destId="{689C68F2-94D9-2246-A181-BD2BA3A623D0}" srcOrd="0" destOrd="0" presId="urn:microsoft.com/office/officeart/2005/8/layout/chevron2"/>
    <dgm:cxn modelId="{4F57C00D-801F-F641-9000-D63B5FE7A6FB}" type="presOf" srcId="{B3D5E1BA-4DDC-564C-B96A-161420F9E81F}" destId="{8CF78E5C-663E-0442-9734-E83259541A30}" srcOrd="0" destOrd="0" presId="urn:microsoft.com/office/officeart/2005/8/layout/chevron2"/>
    <dgm:cxn modelId="{3C19B714-7626-3349-9968-9D632CB1B449}" srcId="{1F108407-63F1-D840-A257-D4D0F052EEC1}" destId="{F8AC6133-2D89-124C-9953-888B9CBB19BB}" srcOrd="4" destOrd="0" parTransId="{5787D432-DF34-E347-9CF8-2B741FE25D12}" sibTransId="{7CF3C916-7524-D744-8EA5-520952EEF589}"/>
    <dgm:cxn modelId="{E5ABD03A-CF52-F44E-990E-9C3FC2138FCC}" srcId="{2B26BA14-9C91-A346-9400-1FFA05BEE4C8}" destId="{3C2DC1DE-28A1-D947-84C0-04CB307D1800}" srcOrd="0" destOrd="0" parTransId="{7A9C5B5C-C1CA-444A-8162-1221CF429733}" sibTransId="{681B485A-78E9-1044-8A66-97516653B4E5}"/>
    <dgm:cxn modelId="{786FD74E-6698-534E-8187-8E2C32921E84}" type="presOf" srcId="{1F108407-63F1-D840-A257-D4D0F052EEC1}" destId="{F474E12C-D551-0849-95F9-3A283BFB4181}" srcOrd="0" destOrd="0" presId="urn:microsoft.com/office/officeart/2005/8/layout/chevron2"/>
    <dgm:cxn modelId="{8E298552-6D76-5D4B-B4BC-E265C0B851C3}" srcId="{7C157009-1CA8-A743-AC0E-B7A83CC4321A}" destId="{A218399E-1922-CD4E-9B6E-6F3011D1FCA0}" srcOrd="0" destOrd="0" parTransId="{1D12EE23-FD89-4541-A23C-0EED56B6F710}" sibTransId="{B98A517A-7E86-D042-BC90-20CEA61B35A4}"/>
    <dgm:cxn modelId="{D25C4456-231B-C645-A2C1-69D5D85DCFE0}" srcId="{1F108407-63F1-D840-A257-D4D0F052EEC1}" destId="{492A8785-2566-C646-974F-2C7FCD317604}" srcOrd="0" destOrd="0" parTransId="{8FA300FC-CAD6-3D45-A2DB-71F1547DFE51}" sibTransId="{C975DD1B-2B05-2D4F-BED4-C99DE5731804}"/>
    <dgm:cxn modelId="{529F815A-429A-0E40-98B6-722FD820DE58}" srcId="{1F108407-63F1-D840-A257-D4D0F052EEC1}" destId="{7C157009-1CA8-A743-AC0E-B7A83CC4321A}" srcOrd="1" destOrd="0" parTransId="{25526497-3796-1F4B-927F-97534100169B}" sibTransId="{F389E97A-442F-AF40-9AAB-A742DEEA3953}"/>
    <dgm:cxn modelId="{1A62505B-0F2E-2441-9019-16ED6598792B}" type="presOf" srcId="{B2E17158-4C4B-2F40-BFE6-EE51F0F131E8}" destId="{C9D1DF43-C5A1-AA42-AB4C-11D90E60B453}" srcOrd="0" destOrd="0" presId="urn:microsoft.com/office/officeart/2005/8/layout/chevron2"/>
    <dgm:cxn modelId="{E06C2864-566C-9040-A6ED-92C0FA9C9DFC}" type="presOf" srcId="{A218399E-1922-CD4E-9B6E-6F3011D1FCA0}" destId="{DBF04C2A-5DA1-6A4F-9C85-10D01ED0DCC8}" srcOrd="0" destOrd="0" presId="urn:microsoft.com/office/officeart/2005/8/layout/chevron2"/>
    <dgm:cxn modelId="{D53AF985-A326-494B-A3C6-0E1C228820E5}" type="presOf" srcId="{3C2DC1DE-28A1-D947-84C0-04CB307D1800}" destId="{C1DFD039-31AD-904A-8875-A8782185B9A5}" srcOrd="0" destOrd="0" presId="urn:microsoft.com/office/officeart/2005/8/layout/chevron2"/>
    <dgm:cxn modelId="{A0D0278F-C7E7-2146-B1E8-A494DD79C734}" type="presOf" srcId="{F8AC6133-2D89-124C-9953-888B9CBB19BB}" destId="{7A6B885D-CAAC-B043-9DC2-D8B917D6E8E1}" srcOrd="0" destOrd="0" presId="urn:microsoft.com/office/officeart/2005/8/layout/chevron2"/>
    <dgm:cxn modelId="{55397A9C-2E4F-9D40-A111-6276764E10F7}" srcId="{1F108407-63F1-D840-A257-D4D0F052EEC1}" destId="{B2E17158-4C4B-2F40-BFE6-EE51F0F131E8}" srcOrd="3" destOrd="0" parTransId="{0B40AC71-594C-314B-AF23-B0547C3B6FCD}" sibTransId="{7E1FB4A8-4059-3943-B069-3512F6A432D5}"/>
    <dgm:cxn modelId="{17DB879D-53B2-F748-A91E-64ACA8FEFB76}" type="presOf" srcId="{2646A498-47D7-A94A-BF44-A874BA8F96B5}" destId="{34E1AD49-F4EC-AD49-8816-9B47A1C364D7}" srcOrd="0" destOrd="0" presId="urn:microsoft.com/office/officeart/2005/8/layout/chevron2"/>
    <dgm:cxn modelId="{0862E19F-9D54-7244-B794-03E857D726B7}" srcId="{B2E17158-4C4B-2F40-BFE6-EE51F0F131E8}" destId="{B3D5E1BA-4DDC-564C-B96A-161420F9E81F}" srcOrd="0" destOrd="0" parTransId="{6869A471-6992-D743-8E5E-126C97A39A8D}" sibTransId="{D0B3A55D-2C3F-B24C-A3B4-E28CA7B2849B}"/>
    <dgm:cxn modelId="{02D883A3-BB78-CD4E-9F28-FBC15A7EAF1B}" srcId="{492A8785-2566-C646-974F-2C7FCD317604}" destId="{2930DE5F-FC8B-284F-BF09-FA98083FCE3C}" srcOrd="0" destOrd="0" parTransId="{41CDDB3C-12CA-414F-9C09-854B829C868F}" sibTransId="{AE3ECD30-44C7-8041-A1D6-413EB23DAB4A}"/>
    <dgm:cxn modelId="{F4244FA4-FDD9-5343-B53D-F6089FD54BB6}" srcId="{1F108407-63F1-D840-A257-D4D0F052EEC1}" destId="{2B26BA14-9C91-A346-9400-1FFA05BEE4C8}" srcOrd="5" destOrd="0" parTransId="{330E03A4-035A-8747-85F5-F776723BBADE}" sibTransId="{5BFEE481-3D5A-2D4A-A8F9-0818D308010B}"/>
    <dgm:cxn modelId="{32B043B0-617B-C340-8745-E043219F9199}" srcId="{1F108407-63F1-D840-A257-D4D0F052EEC1}" destId="{2646A498-47D7-A94A-BF44-A874BA8F96B5}" srcOrd="2" destOrd="0" parTransId="{0580AC14-5DD5-1147-A324-0D66F37BF99A}" sibTransId="{DF706417-9740-FE40-ADE0-C6FA0CBB18E2}"/>
    <dgm:cxn modelId="{87A06CB5-709E-0541-ADCB-E8B75E998825}" srcId="{2646A498-47D7-A94A-BF44-A874BA8F96B5}" destId="{621B230C-E785-0E47-ABEA-FD334EF63456}" srcOrd="0" destOrd="0" parTransId="{79274A90-5C3B-7B4C-9F59-6FD7D0DE3710}" sibTransId="{22AF0BEB-BA71-F948-936C-F717FA5D35BC}"/>
    <dgm:cxn modelId="{FD14D4CC-BB03-8E4E-B48D-A0BA67DD6B97}" type="presOf" srcId="{2930DE5F-FC8B-284F-BF09-FA98083FCE3C}" destId="{135FCA38-4840-1544-86B8-70948368C34F}" srcOrd="0" destOrd="0" presId="urn:microsoft.com/office/officeart/2005/8/layout/chevron2"/>
    <dgm:cxn modelId="{A32E97CE-1E0E-7148-8514-34208911E064}" type="presOf" srcId="{492A8785-2566-C646-974F-2C7FCD317604}" destId="{FA30B2CD-E23F-0A42-AF96-5D1837025870}" srcOrd="0" destOrd="0" presId="urn:microsoft.com/office/officeart/2005/8/layout/chevron2"/>
    <dgm:cxn modelId="{DBDCE5ED-14E7-A24B-AFB3-C9060D18F465}" type="presOf" srcId="{2B26BA14-9C91-A346-9400-1FFA05BEE4C8}" destId="{E2100B01-89E5-DE44-9251-01194B7A5D5E}" srcOrd="0" destOrd="0" presId="urn:microsoft.com/office/officeart/2005/8/layout/chevron2"/>
    <dgm:cxn modelId="{AEC90AF1-D65C-FA4E-8C9C-7D055D0FF2CF}" type="presOf" srcId="{7C157009-1CA8-A743-AC0E-B7A83CC4321A}" destId="{6D879940-53EB-AC48-B47E-2C1909A97770}" srcOrd="0" destOrd="0" presId="urn:microsoft.com/office/officeart/2005/8/layout/chevron2"/>
    <dgm:cxn modelId="{D49740F6-F1CE-9141-ABAF-BA64E4739F8B}" type="presOf" srcId="{621B230C-E785-0E47-ABEA-FD334EF63456}" destId="{30838B87-86FF-7A49-95AD-B1666338A99F}" srcOrd="0" destOrd="0" presId="urn:microsoft.com/office/officeart/2005/8/layout/chevron2"/>
    <dgm:cxn modelId="{D07E34FD-C1F6-724E-84EE-8B5A85B9C54F}" srcId="{F8AC6133-2D89-124C-9953-888B9CBB19BB}" destId="{9D0E3012-5E8D-FE4B-9818-13E8539FC5B3}" srcOrd="0" destOrd="0" parTransId="{D12FF18B-DB55-6C4E-893F-B8333257DFDE}" sibTransId="{F3C58DF4-6047-504F-8AD3-C44E08D40D10}"/>
    <dgm:cxn modelId="{604FA6AF-6883-4D4D-9957-C2CF5FCDD9CB}" type="presParOf" srcId="{F474E12C-D551-0849-95F9-3A283BFB4181}" destId="{A56ABF06-1A48-B641-83AE-4893D7117959}" srcOrd="0" destOrd="0" presId="urn:microsoft.com/office/officeart/2005/8/layout/chevron2"/>
    <dgm:cxn modelId="{E15C8A58-533F-7042-B86F-AF3EE06EB6AE}" type="presParOf" srcId="{A56ABF06-1A48-B641-83AE-4893D7117959}" destId="{FA30B2CD-E23F-0A42-AF96-5D1837025870}" srcOrd="0" destOrd="0" presId="urn:microsoft.com/office/officeart/2005/8/layout/chevron2"/>
    <dgm:cxn modelId="{122ED0DD-F8D4-2B4F-848C-FF0F0714AA91}" type="presParOf" srcId="{A56ABF06-1A48-B641-83AE-4893D7117959}" destId="{135FCA38-4840-1544-86B8-70948368C34F}" srcOrd="1" destOrd="0" presId="urn:microsoft.com/office/officeart/2005/8/layout/chevron2"/>
    <dgm:cxn modelId="{040C11FB-FAEB-244E-9A03-A4A6A2D54D80}" type="presParOf" srcId="{F474E12C-D551-0849-95F9-3A283BFB4181}" destId="{D90EF015-0B21-C242-9C14-81B8AB4EFF48}" srcOrd="1" destOrd="0" presId="urn:microsoft.com/office/officeart/2005/8/layout/chevron2"/>
    <dgm:cxn modelId="{5BC4BDA6-537B-894E-8544-6DEA342FDFF7}" type="presParOf" srcId="{F474E12C-D551-0849-95F9-3A283BFB4181}" destId="{026A3A7D-7031-F54B-BC99-5ABB180E7CF6}" srcOrd="2" destOrd="0" presId="urn:microsoft.com/office/officeart/2005/8/layout/chevron2"/>
    <dgm:cxn modelId="{1A64BB4A-9772-ED43-84A5-96C60EBA767E}" type="presParOf" srcId="{026A3A7D-7031-F54B-BC99-5ABB180E7CF6}" destId="{6D879940-53EB-AC48-B47E-2C1909A97770}" srcOrd="0" destOrd="0" presId="urn:microsoft.com/office/officeart/2005/8/layout/chevron2"/>
    <dgm:cxn modelId="{F271C652-0A66-0743-9CB9-CB095E332108}" type="presParOf" srcId="{026A3A7D-7031-F54B-BC99-5ABB180E7CF6}" destId="{DBF04C2A-5DA1-6A4F-9C85-10D01ED0DCC8}" srcOrd="1" destOrd="0" presId="urn:microsoft.com/office/officeart/2005/8/layout/chevron2"/>
    <dgm:cxn modelId="{7743C1C4-6F85-3449-B297-55A80AA510DF}" type="presParOf" srcId="{F474E12C-D551-0849-95F9-3A283BFB4181}" destId="{638CD84D-E18A-F743-90BA-F01553C3563C}" srcOrd="3" destOrd="0" presId="urn:microsoft.com/office/officeart/2005/8/layout/chevron2"/>
    <dgm:cxn modelId="{9A7F722E-CD00-4A48-A31C-6588F474B4B9}" type="presParOf" srcId="{F474E12C-D551-0849-95F9-3A283BFB4181}" destId="{76CD7DD9-2185-A040-AF59-9688545117B3}" srcOrd="4" destOrd="0" presId="urn:microsoft.com/office/officeart/2005/8/layout/chevron2"/>
    <dgm:cxn modelId="{82C39A58-10B8-8A45-9488-1979FB3AC907}" type="presParOf" srcId="{76CD7DD9-2185-A040-AF59-9688545117B3}" destId="{34E1AD49-F4EC-AD49-8816-9B47A1C364D7}" srcOrd="0" destOrd="0" presId="urn:microsoft.com/office/officeart/2005/8/layout/chevron2"/>
    <dgm:cxn modelId="{BB6727E6-9FB8-8D4C-BA58-CBD4B6126A9D}" type="presParOf" srcId="{76CD7DD9-2185-A040-AF59-9688545117B3}" destId="{30838B87-86FF-7A49-95AD-B1666338A99F}" srcOrd="1" destOrd="0" presId="urn:microsoft.com/office/officeart/2005/8/layout/chevron2"/>
    <dgm:cxn modelId="{4B7E5364-8A79-2D42-A5C4-192D31AD3D42}" type="presParOf" srcId="{F474E12C-D551-0849-95F9-3A283BFB4181}" destId="{F20C6555-4297-B748-A94B-1AFB92EE8374}" srcOrd="5" destOrd="0" presId="urn:microsoft.com/office/officeart/2005/8/layout/chevron2"/>
    <dgm:cxn modelId="{E2DF6E84-BB63-684C-9437-6C9B9C508FCD}" type="presParOf" srcId="{F474E12C-D551-0849-95F9-3A283BFB4181}" destId="{DC1BC7A1-1BF7-B647-A088-1CE7CAD45949}" srcOrd="6" destOrd="0" presId="urn:microsoft.com/office/officeart/2005/8/layout/chevron2"/>
    <dgm:cxn modelId="{1F835DF6-6270-414F-A0D0-13E782986B39}" type="presParOf" srcId="{DC1BC7A1-1BF7-B647-A088-1CE7CAD45949}" destId="{C9D1DF43-C5A1-AA42-AB4C-11D90E60B453}" srcOrd="0" destOrd="0" presId="urn:microsoft.com/office/officeart/2005/8/layout/chevron2"/>
    <dgm:cxn modelId="{E674856B-23CC-A346-8740-24069C9E3187}" type="presParOf" srcId="{DC1BC7A1-1BF7-B647-A088-1CE7CAD45949}" destId="{8CF78E5C-663E-0442-9734-E83259541A30}" srcOrd="1" destOrd="0" presId="urn:microsoft.com/office/officeart/2005/8/layout/chevron2"/>
    <dgm:cxn modelId="{D7C47B1C-AE15-7B40-A7CD-C47497AEEB47}" type="presParOf" srcId="{F474E12C-D551-0849-95F9-3A283BFB4181}" destId="{154A1966-F83B-0248-9FBE-225787ECDEEC}" srcOrd="7" destOrd="0" presId="urn:microsoft.com/office/officeart/2005/8/layout/chevron2"/>
    <dgm:cxn modelId="{0E58FC4B-6CB2-1240-9A8C-3A957DFE44A3}" type="presParOf" srcId="{F474E12C-D551-0849-95F9-3A283BFB4181}" destId="{B5CD5ACE-3AE0-9D49-B572-0B040B0A87BF}" srcOrd="8" destOrd="0" presId="urn:microsoft.com/office/officeart/2005/8/layout/chevron2"/>
    <dgm:cxn modelId="{FF2F0C48-A1DB-9448-AD6A-347C8F92052D}" type="presParOf" srcId="{B5CD5ACE-3AE0-9D49-B572-0B040B0A87BF}" destId="{7A6B885D-CAAC-B043-9DC2-D8B917D6E8E1}" srcOrd="0" destOrd="0" presId="urn:microsoft.com/office/officeart/2005/8/layout/chevron2"/>
    <dgm:cxn modelId="{0E9CF6DD-E532-6140-ADFD-D7B6987C4F69}" type="presParOf" srcId="{B5CD5ACE-3AE0-9D49-B572-0B040B0A87BF}" destId="{689C68F2-94D9-2246-A181-BD2BA3A623D0}" srcOrd="1" destOrd="0" presId="urn:microsoft.com/office/officeart/2005/8/layout/chevron2"/>
    <dgm:cxn modelId="{34AA3E0F-992C-EF4F-821E-32F3E994AEFD}" type="presParOf" srcId="{F474E12C-D551-0849-95F9-3A283BFB4181}" destId="{8883EC6C-705C-6841-B2EF-418030353DA5}" srcOrd="9" destOrd="0" presId="urn:microsoft.com/office/officeart/2005/8/layout/chevron2"/>
    <dgm:cxn modelId="{C8BE965D-5BF6-4F4C-AED3-18F24AD88B5A}" type="presParOf" srcId="{F474E12C-D551-0849-95F9-3A283BFB4181}" destId="{83A66F64-5E26-4D48-A2A6-3480A8B361F1}" srcOrd="10" destOrd="0" presId="urn:microsoft.com/office/officeart/2005/8/layout/chevron2"/>
    <dgm:cxn modelId="{21E9C799-361F-844A-8845-C419CF9457FA}" type="presParOf" srcId="{83A66F64-5E26-4D48-A2A6-3480A8B361F1}" destId="{E2100B01-89E5-DE44-9251-01194B7A5D5E}" srcOrd="0" destOrd="0" presId="urn:microsoft.com/office/officeart/2005/8/layout/chevron2"/>
    <dgm:cxn modelId="{E540A9A9-0E1A-0240-AA14-791A65F25BC3}" type="presParOf" srcId="{83A66F64-5E26-4D48-A2A6-3480A8B361F1}" destId="{C1DFD039-31AD-904A-8875-A8782185B9A5}"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B18BDCE-F995-6C4C-BF28-238D71F192FB}"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8EBF5568-8250-1945-AB05-458C1FAD0EC6}">
      <dgm:prSet phldrT="[Text]"/>
      <dgm:spPr>
        <a:solidFill>
          <a:schemeClr val="accent6"/>
        </a:solidFill>
        <a:ln>
          <a:solidFill>
            <a:schemeClr val="accent6"/>
          </a:solidFill>
        </a:ln>
      </dgm:spPr>
      <dgm:t>
        <a:bodyPr/>
        <a:lstStyle/>
        <a:p>
          <a:r>
            <a:rPr lang="en-GB" dirty="0"/>
            <a:t>Identification</a:t>
          </a:r>
        </a:p>
      </dgm:t>
    </dgm:pt>
    <dgm:pt modelId="{056A62FA-322C-5D43-9151-F7BB68955DD5}" type="parTrans" cxnId="{3979917A-AC86-DA4F-A553-1C6905E94AB5}">
      <dgm:prSet/>
      <dgm:spPr/>
      <dgm:t>
        <a:bodyPr/>
        <a:lstStyle/>
        <a:p>
          <a:endParaRPr lang="en-GB"/>
        </a:p>
      </dgm:t>
    </dgm:pt>
    <dgm:pt modelId="{950DD230-B264-024E-AFAD-2DEDCF54B1B1}" type="sibTrans" cxnId="{3979917A-AC86-DA4F-A553-1C6905E94AB5}">
      <dgm:prSet/>
      <dgm:spPr/>
      <dgm:t>
        <a:bodyPr/>
        <a:lstStyle/>
        <a:p>
          <a:endParaRPr lang="en-GB"/>
        </a:p>
      </dgm:t>
    </dgm:pt>
    <dgm:pt modelId="{39A7466D-271C-8949-8F6D-D8FDC319E101}">
      <dgm:prSet phldrT="[Text]"/>
      <dgm:spPr>
        <a:ln>
          <a:solidFill>
            <a:schemeClr val="accent6"/>
          </a:solidFill>
        </a:ln>
      </dgm:spPr>
      <dgm:t>
        <a:bodyPr/>
        <a:lstStyle/>
        <a:p>
          <a:r>
            <a:rPr lang="en-GB" dirty="0"/>
            <a:t>Find relevant use cases consistent with AI strategy</a:t>
          </a:r>
        </a:p>
      </dgm:t>
    </dgm:pt>
    <dgm:pt modelId="{8332514E-62BC-DA49-BDC4-EA3F85ED6554}" type="parTrans" cxnId="{8276A91B-D4FD-AB40-A2F3-E00002BB0823}">
      <dgm:prSet/>
      <dgm:spPr/>
      <dgm:t>
        <a:bodyPr/>
        <a:lstStyle/>
        <a:p>
          <a:endParaRPr lang="en-GB"/>
        </a:p>
      </dgm:t>
    </dgm:pt>
    <dgm:pt modelId="{85F3A10C-6087-0742-A9C5-9B2AD040B34B}" type="sibTrans" cxnId="{8276A91B-D4FD-AB40-A2F3-E00002BB0823}">
      <dgm:prSet/>
      <dgm:spPr/>
      <dgm:t>
        <a:bodyPr/>
        <a:lstStyle/>
        <a:p>
          <a:endParaRPr lang="en-GB"/>
        </a:p>
      </dgm:t>
    </dgm:pt>
    <dgm:pt modelId="{DC9F0F20-27D6-B94D-99D4-E02A5368A673}">
      <dgm:prSet phldrT="[Text]"/>
      <dgm:spPr>
        <a:solidFill>
          <a:schemeClr val="accent6"/>
        </a:solidFill>
        <a:ln>
          <a:solidFill>
            <a:schemeClr val="accent6"/>
          </a:solidFill>
        </a:ln>
      </dgm:spPr>
      <dgm:t>
        <a:bodyPr/>
        <a:lstStyle/>
        <a:p>
          <a:r>
            <a:rPr lang="en-GB" dirty="0"/>
            <a:t>Assessment</a:t>
          </a:r>
        </a:p>
      </dgm:t>
    </dgm:pt>
    <dgm:pt modelId="{87836C95-D484-B54E-8AC3-65423D8A0D9E}" type="parTrans" cxnId="{2A10806C-1730-4E4B-8DF3-BFA629C739CF}">
      <dgm:prSet/>
      <dgm:spPr/>
      <dgm:t>
        <a:bodyPr/>
        <a:lstStyle/>
        <a:p>
          <a:endParaRPr lang="en-GB"/>
        </a:p>
      </dgm:t>
    </dgm:pt>
    <dgm:pt modelId="{6FF845C7-8A0A-2940-BDD9-6EB3BFFD4E0C}" type="sibTrans" cxnId="{2A10806C-1730-4E4B-8DF3-BFA629C739CF}">
      <dgm:prSet/>
      <dgm:spPr/>
      <dgm:t>
        <a:bodyPr/>
        <a:lstStyle/>
        <a:p>
          <a:endParaRPr lang="en-GB"/>
        </a:p>
      </dgm:t>
    </dgm:pt>
    <dgm:pt modelId="{EC510A22-E754-8145-9ADF-F3F1615E3B15}">
      <dgm:prSet phldrT="[Text]"/>
      <dgm:spPr>
        <a:ln>
          <a:solidFill>
            <a:schemeClr val="accent6"/>
          </a:solidFill>
        </a:ln>
      </dgm:spPr>
      <dgm:t>
        <a:bodyPr/>
        <a:lstStyle/>
        <a:p>
          <a:r>
            <a:rPr lang="en-GB" dirty="0"/>
            <a:t>Compare the expected value with implementation complexity</a:t>
          </a:r>
        </a:p>
      </dgm:t>
    </dgm:pt>
    <dgm:pt modelId="{AE2E1A34-B646-8548-8DB0-32C38D3A5C10}" type="parTrans" cxnId="{397E3B38-31A5-1545-8274-E28037BA4B9A}">
      <dgm:prSet/>
      <dgm:spPr/>
      <dgm:t>
        <a:bodyPr/>
        <a:lstStyle/>
        <a:p>
          <a:endParaRPr lang="en-GB"/>
        </a:p>
      </dgm:t>
    </dgm:pt>
    <dgm:pt modelId="{44453AE4-F18C-5544-99A1-233AE53CEAE8}" type="sibTrans" cxnId="{397E3B38-31A5-1545-8274-E28037BA4B9A}">
      <dgm:prSet/>
      <dgm:spPr/>
      <dgm:t>
        <a:bodyPr/>
        <a:lstStyle/>
        <a:p>
          <a:endParaRPr lang="en-GB"/>
        </a:p>
      </dgm:t>
    </dgm:pt>
    <dgm:pt modelId="{BC7F74C5-6F82-F644-9EFE-9133B8A4EA4E}">
      <dgm:prSet phldrT="[Text]"/>
      <dgm:spPr>
        <a:solidFill>
          <a:schemeClr val="accent6"/>
        </a:solidFill>
        <a:ln>
          <a:solidFill>
            <a:schemeClr val="accent6"/>
          </a:solidFill>
        </a:ln>
      </dgm:spPr>
      <dgm:t>
        <a:bodyPr/>
        <a:lstStyle/>
        <a:p>
          <a:r>
            <a:rPr lang="en-GB" dirty="0"/>
            <a:t>Prioritization</a:t>
          </a:r>
        </a:p>
      </dgm:t>
    </dgm:pt>
    <dgm:pt modelId="{416C6C60-E424-3B45-8E04-89CE6FCB0908}" type="parTrans" cxnId="{163BBBE4-A245-BE4E-80FB-11F0FE59F709}">
      <dgm:prSet/>
      <dgm:spPr/>
      <dgm:t>
        <a:bodyPr/>
        <a:lstStyle/>
        <a:p>
          <a:endParaRPr lang="en-GB"/>
        </a:p>
      </dgm:t>
    </dgm:pt>
    <dgm:pt modelId="{411A3151-7CB8-6E40-8FAF-1D59B4A2DAC8}" type="sibTrans" cxnId="{163BBBE4-A245-BE4E-80FB-11F0FE59F709}">
      <dgm:prSet/>
      <dgm:spPr/>
      <dgm:t>
        <a:bodyPr/>
        <a:lstStyle/>
        <a:p>
          <a:endParaRPr lang="en-GB"/>
        </a:p>
      </dgm:t>
    </dgm:pt>
    <dgm:pt modelId="{A1D175AB-7EF0-0C40-A9A9-73035CD76323}">
      <dgm:prSet phldrT="[Text]"/>
      <dgm:spPr>
        <a:ln>
          <a:solidFill>
            <a:schemeClr val="accent6"/>
          </a:solidFill>
        </a:ln>
      </dgm:spPr>
      <dgm:t>
        <a:bodyPr/>
        <a:lstStyle/>
        <a:p>
          <a:r>
            <a:rPr lang="en-GB" dirty="0"/>
            <a:t>Rank cases based on high value and low complexity</a:t>
          </a:r>
        </a:p>
      </dgm:t>
    </dgm:pt>
    <dgm:pt modelId="{EFEF8648-6241-3245-905A-EA19CAF8DE06}" type="parTrans" cxnId="{42CA323F-6E38-C847-8770-83B4CBBDCD0C}">
      <dgm:prSet/>
      <dgm:spPr/>
      <dgm:t>
        <a:bodyPr/>
        <a:lstStyle/>
        <a:p>
          <a:endParaRPr lang="en-GB"/>
        </a:p>
      </dgm:t>
    </dgm:pt>
    <dgm:pt modelId="{D46DB4CF-6696-5141-AF87-A86391E27FA1}" type="sibTrans" cxnId="{42CA323F-6E38-C847-8770-83B4CBBDCD0C}">
      <dgm:prSet/>
      <dgm:spPr/>
      <dgm:t>
        <a:bodyPr/>
        <a:lstStyle/>
        <a:p>
          <a:endParaRPr lang="en-GB"/>
        </a:p>
      </dgm:t>
    </dgm:pt>
    <dgm:pt modelId="{A1EEC70B-32D7-3F44-8A36-3FAA0E9000AF}">
      <dgm:prSet phldrT="[Text]"/>
      <dgm:spPr>
        <a:solidFill>
          <a:schemeClr val="accent6"/>
        </a:solidFill>
        <a:ln>
          <a:solidFill>
            <a:schemeClr val="accent6"/>
          </a:solidFill>
        </a:ln>
      </dgm:spPr>
      <dgm:t>
        <a:bodyPr/>
        <a:lstStyle/>
        <a:p>
          <a:r>
            <a:rPr lang="en-GB" dirty="0"/>
            <a:t>Execution</a:t>
          </a:r>
        </a:p>
      </dgm:t>
    </dgm:pt>
    <dgm:pt modelId="{9BB3D095-5A3F-5C43-8208-12BD44206DDA}" type="parTrans" cxnId="{EB7C0B4F-CBAC-CB4E-8EE1-7FEBFCC3D335}">
      <dgm:prSet/>
      <dgm:spPr/>
      <dgm:t>
        <a:bodyPr/>
        <a:lstStyle/>
        <a:p>
          <a:endParaRPr lang="en-GB"/>
        </a:p>
      </dgm:t>
    </dgm:pt>
    <dgm:pt modelId="{40F910DB-79DA-844E-9916-F6524E23D7F5}" type="sibTrans" cxnId="{EB7C0B4F-CBAC-CB4E-8EE1-7FEBFCC3D335}">
      <dgm:prSet/>
      <dgm:spPr/>
      <dgm:t>
        <a:bodyPr/>
        <a:lstStyle/>
        <a:p>
          <a:endParaRPr lang="en-GB"/>
        </a:p>
      </dgm:t>
    </dgm:pt>
    <dgm:pt modelId="{F1A7866B-8AC1-C84C-ACD1-56634FA2C703}">
      <dgm:prSet/>
      <dgm:spPr>
        <a:ln>
          <a:solidFill>
            <a:schemeClr val="accent6"/>
          </a:solidFill>
        </a:ln>
      </dgm:spPr>
      <dgm:t>
        <a:bodyPr/>
        <a:lstStyle/>
        <a:p>
          <a:r>
            <a:rPr lang="en-GB" dirty="0"/>
            <a:t>Start with the most valuable cases first</a:t>
          </a:r>
        </a:p>
      </dgm:t>
    </dgm:pt>
    <dgm:pt modelId="{7AE78566-5101-0443-8E0A-A8B59518E782}" type="parTrans" cxnId="{B18A44D2-B16F-C349-92F1-D96B1DBFA8A6}">
      <dgm:prSet/>
      <dgm:spPr/>
      <dgm:t>
        <a:bodyPr/>
        <a:lstStyle/>
        <a:p>
          <a:endParaRPr lang="en-GB"/>
        </a:p>
      </dgm:t>
    </dgm:pt>
    <dgm:pt modelId="{9E6FDDA5-352D-1E47-8D4C-55FF0FADDB22}" type="sibTrans" cxnId="{B18A44D2-B16F-C349-92F1-D96B1DBFA8A6}">
      <dgm:prSet/>
      <dgm:spPr/>
      <dgm:t>
        <a:bodyPr/>
        <a:lstStyle/>
        <a:p>
          <a:endParaRPr lang="en-GB"/>
        </a:p>
      </dgm:t>
    </dgm:pt>
    <dgm:pt modelId="{4662C3F9-5961-7C4F-812A-D875038BCC8B}" type="pres">
      <dgm:prSet presAssocID="{5B18BDCE-F995-6C4C-BF28-238D71F192FB}" presName="linearFlow" presStyleCnt="0">
        <dgm:presLayoutVars>
          <dgm:dir/>
          <dgm:animLvl val="lvl"/>
          <dgm:resizeHandles val="exact"/>
        </dgm:presLayoutVars>
      </dgm:prSet>
      <dgm:spPr/>
    </dgm:pt>
    <dgm:pt modelId="{8D794590-B6FE-2B43-A0F9-BA4097DF596D}" type="pres">
      <dgm:prSet presAssocID="{8EBF5568-8250-1945-AB05-458C1FAD0EC6}" presName="composite" presStyleCnt="0"/>
      <dgm:spPr/>
    </dgm:pt>
    <dgm:pt modelId="{DF20E662-D3BD-EA4A-9CB6-BDB6FCD4D467}" type="pres">
      <dgm:prSet presAssocID="{8EBF5568-8250-1945-AB05-458C1FAD0EC6}" presName="parentText" presStyleLbl="alignNode1" presStyleIdx="0" presStyleCnt="4">
        <dgm:presLayoutVars>
          <dgm:chMax val="1"/>
          <dgm:bulletEnabled val="1"/>
        </dgm:presLayoutVars>
      </dgm:prSet>
      <dgm:spPr/>
    </dgm:pt>
    <dgm:pt modelId="{8508B14F-F95A-CB43-A172-E79F81F376F2}" type="pres">
      <dgm:prSet presAssocID="{8EBF5568-8250-1945-AB05-458C1FAD0EC6}" presName="descendantText" presStyleLbl="alignAcc1" presStyleIdx="0" presStyleCnt="4">
        <dgm:presLayoutVars>
          <dgm:bulletEnabled val="1"/>
        </dgm:presLayoutVars>
      </dgm:prSet>
      <dgm:spPr/>
    </dgm:pt>
    <dgm:pt modelId="{EFC98437-8B12-484C-96BF-2E4C796A1414}" type="pres">
      <dgm:prSet presAssocID="{950DD230-B264-024E-AFAD-2DEDCF54B1B1}" presName="sp" presStyleCnt="0"/>
      <dgm:spPr/>
    </dgm:pt>
    <dgm:pt modelId="{E25D2806-8AD6-2541-A644-B93EA32BB532}" type="pres">
      <dgm:prSet presAssocID="{DC9F0F20-27D6-B94D-99D4-E02A5368A673}" presName="composite" presStyleCnt="0"/>
      <dgm:spPr/>
    </dgm:pt>
    <dgm:pt modelId="{610B4937-2AEA-804A-BB82-FCF929F6B64C}" type="pres">
      <dgm:prSet presAssocID="{DC9F0F20-27D6-B94D-99D4-E02A5368A673}" presName="parentText" presStyleLbl="alignNode1" presStyleIdx="1" presStyleCnt="4">
        <dgm:presLayoutVars>
          <dgm:chMax val="1"/>
          <dgm:bulletEnabled val="1"/>
        </dgm:presLayoutVars>
      </dgm:prSet>
      <dgm:spPr/>
    </dgm:pt>
    <dgm:pt modelId="{AFD60938-360F-4548-A8CF-894681894FC8}" type="pres">
      <dgm:prSet presAssocID="{DC9F0F20-27D6-B94D-99D4-E02A5368A673}" presName="descendantText" presStyleLbl="alignAcc1" presStyleIdx="1" presStyleCnt="4">
        <dgm:presLayoutVars>
          <dgm:bulletEnabled val="1"/>
        </dgm:presLayoutVars>
      </dgm:prSet>
      <dgm:spPr/>
    </dgm:pt>
    <dgm:pt modelId="{C297FEF8-D860-264B-B224-DEBD75A01BBD}" type="pres">
      <dgm:prSet presAssocID="{6FF845C7-8A0A-2940-BDD9-6EB3BFFD4E0C}" presName="sp" presStyleCnt="0"/>
      <dgm:spPr/>
    </dgm:pt>
    <dgm:pt modelId="{59F3C6BB-46A9-5944-A338-97F16564AFF0}" type="pres">
      <dgm:prSet presAssocID="{BC7F74C5-6F82-F644-9EFE-9133B8A4EA4E}" presName="composite" presStyleCnt="0"/>
      <dgm:spPr/>
    </dgm:pt>
    <dgm:pt modelId="{7DB8ED43-0EC8-804F-96A2-D2BF4788ECB0}" type="pres">
      <dgm:prSet presAssocID="{BC7F74C5-6F82-F644-9EFE-9133B8A4EA4E}" presName="parentText" presStyleLbl="alignNode1" presStyleIdx="2" presStyleCnt="4">
        <dgm:presLayoutVars>
          <dgm:chMax val="1"/>
          <dgm:bulletEnabled val="1"/>
        </dgm:presLayoutVars>
      </dgm:prSet>
      <dgm:spPr/>
    </dgm:pt>
    <dgm:pt modelId="{CE314D7B-2EC5-E94A-A91B-29DF85B7DBE6}" type="pres">
      <dgm:prSet presAssocID="{BC7F74C5-6F82-F644-9EFE-9133B8A4EA4E}" presName="descendantText" presStyleLbl="alignAcc1" presStyleIdx="2" presStyleCnt="4">
        <dgm:presLayoutVars>
          <dgm:bulletEnabled val="1"/>
        </dgm:presLayoutVars>
      </dgm:prSet>
      <dgm:spPr/>
    </dgm:pt>
    <dgm:pt modelId="{F760C2D1-4E44-4D40-AC69-DA802CBD8EFC}" type="pres">
      <dgm:prSet presAssocID="{411A3151-7CB8-6E40-8FAF-1D59B4A2DAC8}" presName="sp" presStyleCnt="0"/>
      <dgm:spPr/>
    </dgm:pt>
    <dgm:pt modelId="{AB8598F5-2924-604C-A5B0-9293C4658DB9}" type="pres">
      <dgm:prSet presAssocID="{A1EEC70B-32D7-3F44-8A36-3FAA0E9000AF}" presName="composite" presStyleCnt="0"/>
      <dgm:spPr/>
    </dgm:pt>
    <dgm:pt modelId="{1C4B2F0C-18F0-9348-B9D5-DFDF4FA4383F}" type="pres">
      <dgm:prSet presAssocID="{A1EEC70B-32D7-3F44-8A36-3FAA0E9000AF}" presName="parentText" presStyleLbl="alignNode1" presStyleIdx="3" presStyleCnt="4">
        <dgm:presLayoutVars>
          <dgm:chMax val="1"/>
          <dgm:bulletEnabled val="1"/>
        </dgm:presLayoutVars>
      </dgm:prSet>
      <dgm:spPr/>
    </dgm:pt>
    <dgm:pt modelId="{048C8B74-50A1-8644-9BE4-BF73DD359150}" type="pres">
      <dgm:prSet presAssocID="{A1EEC70B-32D7-3F44-8A36-3FAA0E9000AF}" presName="descendantText" presStyleLbl="alignAcc1" presStyleIdx="3" presStyleCnt="4">
        <dgm:presLayoutVars>
          <dgm:bulletEnabled val="1"/>
        </dgm:presLayoutVars>
      </dgm:prSet>
      <dgm:spPr/>
    </dgm:pt>
  </dgm:ptLst>
  <dgm:cxnLst>
    <dgm:cxn modelId="{8276A91B-D4FD-AB40-A2F3-E00002BB0823}" srcId="{8EBF5568-8250-1945-AB05-458C1FAD0EC6}" destId="{39A7466D-271C-8949-8F6D-D8FDC319E101}" srcOrd="0" destOrd="0" parTransId="{8332514E-62BC-DA49-BDC4-EA3F85ED6554}" sibTransId="{85F3A10C-6087-0742-A9C5-9B2AD040B34B}"/>
    <dgm:cxn modelId="{397E3B38-31A5-1545-8274-E28037BA4B9A}" srcId="{DC9F0F20-27D6-B94D-99D4-E02A5368A673}" destId="{EC510A22-E754-8145-9ADF-F3F1615E3B15}" srcOrd="0" destOrd="0" parTransId="{AE2E1A34-B646-8548-8DB0-32C38D3A5C10}" sibTransId="{44453AE4-F18C-5544-99A1-233AE53CEAE8}"/>
    <dgm:cxn modelId="{42CA323F-6E38-C847-8770-83B4CBBDCD0C}" srcId="{BC7F74C5-6F82-F644-9EFE-9133B8A4EA4E}" destId="{A1D175AB-7EF0-0C40-A9A9-73035CD76323}" srcOrd="0" destOrd="0" parTransId="{EFEF8648-6241-3245-905A-EA19CAF8DE06}" sibTransId="{D46DB4CF-6696-5141-AF87-A86391E27FA1}"/>
    <dgm:cxn modelId="{3AA79E40-22C6-E147-A024-2B1E84D2C988}" type="presOf" srcId="{F1A7866B-8AC1-C84C-ACD1-56634FA2C703}" destId="{048C8B74-50A1-8644-9BE4-BF73DD359150}" srcOrd="0" destOrd="0" presId="urn:microsoft.com/office/officeart/2005/8/layout/chevron2"/>
    <dgm:cxn modelId="{EB7C0B4F-CBAC-CB4E-8EE1-7FEBFCC3D335}" srcId="{5B18BDCE-F995-6C4C-BF28-238D71F192FB}" destId="{A1EEC70B-32D7-3F44-8A36-3FAA0E9000AF}" srcOrd="3" destOrd="0" parTransId="{9BB3D095-5A3F-5C43-8208-12BD44206DDA}" sibTransId="{40F910DB-79DA-844E-9916-F6524E23D7F5}"/>
    <dgm:cxn modelId="{32934A5A-120B-334B-B1D3-4BE2BBCEB70F}" type="presOf" srcId="{5B18BDCE-F995-6C4C-BF28-238D71F192FB}" destId="{4662C3F9-5961-7C4F-812A-D875038BCC8B}" srcOrd="0" destOrd="0" presId="urn:microsoft.com/office/officeart/2005/8/layout/chevron2"/>
    <dgm:cxn modelId="{2A10806C-1730-4E4B-8DF3-BFA629C739CF}" srcId="{5B18BDCE-F995-6C4C-BF28-238D71F192FB}" destId="{DC9F0F20-27D6-B94D-99D4-E02A5368A673}" srcOrd="1" destOrd="0" parTransId="{87836C95-D484-B54E-8AC3-65423D8A0D9E}" sibTransId="{6FF845C7-8A0A-2940-BDD9-6EB3BFFD4E0C}"/>
    <dgm:cxn modelId="{3979917A-AC86-DA4F-A553-1C6905E94AB5}" srcId="{5B18BDCE-F995-6C4C-BF28-238D71F192FB}" destId="{8EBF5568-8250-1945-AB05-458C1FAD0EC6}" srcOrd="0" destOrd="0" parTransId="{056A62FA-322C-5D43-9151-F7BB68955DD5}" sibTransId="{950DD230-B264-024E-AFAD-2DEDCF54B1B1}"/>
    <dgm:cxn modelId="{9430AE88-E52E-2043-8473-8AAFA65F478C}" type="presOf" srcId="{39A7466D-271C-8949-8F6D-D8FDC319E101}" destId="{8508B14F-F95A-CB43-A172-E79F81F376F2}" srcOrd="0" destOrd="0" presId="urn:microsoft.com/office/officeart/2005/8/layout/chevron2"/>
    <dgm:cxn modelId="{70A22B8C-7F1D-1342-8114-4E9A15C4723F}" type="presOf" srcId="{A1EEC70B-32D7-3F44-8A36-3FAA0E9000AF}" destId="{1C4B2F0C-18F0-9348-B9D5-DFDF4FA4383F}" srcOrd="0" destOrd="0" presId="urn:microsoft.com/office/officeart/2005/8/layout/chevron2"/>
    <dgm:cxn modelId="{9BC1749A-04B2-4745-AB6A-2D6A7A092566}" type="presOf" srcId="{A1D175AB-7EF0-0C40-A9A9-73035CD76323}" destId="{CE314D7B-2EC5-E94A-A91B-29DF85B7DBE6}" srcOrd="0" destOrd="0" presId="urn:microsoft.com/office/officeart/2005/8/layout/chevron2"/>
    <dgm:cxn modelId="{16C9E9B1-4E67-7040-A058-1E5722F4F73C}" type="presOf" srcId="{BC7F74C5-6F82-F644-9EFE-9133B8A4EA4E}" destId="{7DB8ED43-0EC8-804F-96A2-D2BF4788ECB0}" srcOrd="0" destOrd="0" presId="urn:microsoft.com/office/officeart/2005/8/layout/chevron2"/>
    <dgm:cxn modelId="{B18A44D2-B16F-C349-92F1-D96B1DBFA8A6}" srcId="{A1EEC70B-32D7-3F44-8A36-3FAA0E9000AF}" destId="{F1A7866B-8AC1-C84C-ACD1-56634FA2C703}" srcOrd="0" destOrd="0" parTransId="{7AE78566-5101-0443-8E0A-A8B59518E782}" sibTransId="{9E6FDDA5-352D-1E47-8D4C-55FF0FADDB22}"/>
    <dgm:cxn modelId="{163BBBE4-A245-BE4E-80FB-11F0FE59F709}" srcId="{5B18BDCE-F995-6C4C-BF28-238D71F192FB}" destId="{BC7F74C5-6F82-F644-9EFE-9133B8A4EA4E}" srcOrd="2" destOrd="0" parTransId="{416C6C60-E424-3B45-8E04-89CE6FCB0908}" sibTransId="{411A3151-7CB8-6E40-8FAF-1D59B4A2DAC8}"/>
    <dgm:cxn modelId="{FA1851ED-80F0-094A-91FA-C39F812B6E9E}" type="presOf" srcId="{DC9F0F20-27D6-B94D-99D4-E02A5368A673}" destId="{610B4937-2AEA-804A-BB82-FCF929F6B64C}" srcOrd="0" destOrd="0" presId="urn:microsoft.com/office/officeart/2005/8/layout/chevron2"/>
    <dgm:cxn modelId="{58C9DDEF-31A0-5A41-99BF-4972F5140256}" type="presOf" srcId="{EC510A22-E754-8145-9ADF-F3F1615E3B15}" destId="{AFD60938-360F-4548-A8CF-894681894FC8}" srcOrd="0" destOrd="0" presId="urn:microsoft.com/office/officeart/2005/8/layout/chevron2"/>
    <dgm:cxn modelId="{4366BAFA-EF9F-3A4D-BCCB-AEA8A1CD5DC9}" type="presOf" srcId="{8EBF5568-8250-1945-AB05-458C1FAD0EC6}" destId="{DF20E662-D3BD-EA4A-9CB6-BDB6FCD4D467}" srcOrd="0" destOrd="0" presId="urn:microsoft.com/office/officeart/2005/8/layout/chevron2"/>
    <dgm:cxn modelId="{70B8F5A4-280D-5844-BD00-AB97956D6C04}" type="presParOf" srcId="{4662C3F9-5961-7C4F-812A-D875038BCC8B}" destId="{8D794590-B6FE-2B43-A0F9-BA4097DF596D}" srcOrd="0" destOrd="0" presId="urn:microsoft.com/office/officeart/2005/8/layout/chevron2"/>
    <dgm:cxn modelId="{74EB630B-31A8-A847-80A1-CBA95C173266}" type="presParOf" srcId="{8D794590-B6FE-2B43-A0F9-BA4097DF596D}" destId="{DF20E662-D3BD-EA4A-9CB6-BDB6FCD4D467}" srcOrd="0" destOrd="0" presId="urn:microsoft.com/office/officeart/2005/8/layout/chevron2"/>
    <dgm:cxn modelId="{568C3743-C4B8-EE4F-B8EE-106E132D117C}" type="presParOf" srcId="{8D794590-B6FE-2B43-A0F9-BA4097DF596D}" destId="{8508B14F-F95A-CB43-A172-E79F81F376F2}" srcOrd="1" destOrd="0" presId="urn:microsoft.com/office/officeart/2005/8/layout/chevron2"/>
    <dgm:cxn modelId="{7249626C-79A1-5445-9648-11D6AA5B9508}" type="presParOf" srcId="{4662C3F9-5961-7C4F-812A-D875038BCC8B}" destId="{EFC98437-8B12-484C-96BF-2E4C796A1414}" srcOrd="1" destOrd="0" presId="urn:microsoft.com/office/officeart/2005/8/layout/chevron2"/>
    <dgm:cxn modelId="{630D6DB7-382B-5843-8433-65114A94993F}" type="presParOf" srcId="{4662C3F9-5961-7C4F-812A-D875038BCC8B}" destId="{E25D2806-8AD6-2541-A644-B93EA32BB532}" srcOrd="2" destOrd="0" presId="urn:microsoft.com/office/officeart/2005/8/layout/chevron2"/>
    <dgm:cxn modelId="{848AB1CC-22A0-A04D-8CDF-01A432C77DBC}" type="presParOf" srcId="{E25D2806-8AD6-2541-A644-B93EA32BB532}" destId="{610B4937-2AEA-804A-BB82-FCF929F6B64C}" srcOrd="0" destOrd="0" presId="urn:microsoft.com/office/officeart/2005/8/layout/chevron2"/>
    <dgm:cxn modelId="{2AEC38DE-5A62-6845-BBC0-62ABD3936940}" type="presParOf" srcId="{E25D2806-8AD6-2541-A644-B93EA32BB532}" destId="{AFD60938-360F-4548-A8CF-894681894FC8}" srcOrd="1" destOrd="0" presId="urn:microsoft.com/office/officeart/2005/8/layout/chevron2"/>
    <dgm:cxn modelId="{D61EDA0D-85A9-624F-BE27-044566D14791}" type="presParOf" srcId="{4662C3F9-5961-7C4F-812A-D875038BCC8B}" destId="{C297FEF8-D860-264B-B224-DEBD75A01BBD}" srcOrd="3" destOrd="0" presId="urn:microsoft.com/office/officeart/2005/8/layout/chevron2"/>
    <dgm:cxn modelId="{EFB01B37-58BC-1246-AD7E-B131ACFFEADA}" type="presParOf" srcId="{4662C3F9-5961-7C4F-812A-D875038BCC8B}" destId="{59F3C6BB-46A9-5944-A338-97F16564AFF0}" srcOrd="4" destOrd="0" presId="urn:microsoft.com/office/officeart/2005/8/layout/chevron2"/>
    <dgm:cxn modelId="{4462250A-6FAE-EB4F-8FA2-5DE18FA8B78B}" type="presParOf" srcId="{59F3C6BB-46A9-5944-A338-97F16564AFF0}" destId="{7DB8ED43-0EC8-804F-96A2-D2BF4788ECB0}" srcOrd="0" destOrd="0" presId="urn:microsoft.com/office/officeart/2005/8/layout/chevron2"/>
    <dgm:cxn modelId="{EF49374F-1929-3141-B929-05C79F676411}" type="presParOf" srcId="{59F3C6BB-46A9-5944-A338-97F16564AFF0}" destId="{CE314D7B-2EC5-E94A-A91B-29DF85B7DBE6}" srcOrd="1" destOrd="0" presId="urn:microsoft.com/office/officeart/2005/8/layout/chevron2"/>
    <dgm:cxn modelId="{718CFF07-0355-984F-8A3C-4645B215FBDC}" type="presParOf" srcId="{4662C3F9-5961-7C4F-812A-D875038BCC8B}" destId="{F760C2D1-4E44-4D40-AC69-DA802CBD8EFC}" srcOrd="5" destOrd="0" presId="urn:microsoft.com/office/officeart/2005/8/layout/chevron2"/>
    <dgm:cxn modelId="{29B7B73C-FB35-2F4C-833F-3EBA50A90E5F}" type="presParOf" srcId="{4662C3F9-5961-7C4F-812A-D875038BCC8B}" destId="{AB8598F5-2924-604C-A5B0-9293C4658DB9}" srcOrd="6" destOrd="0" presId="urn:microsoft.com/office/officeart/2005/8/layout/chevron2"/>
    <dgm:cxn modelId="{B54AB8F0-A3F3-2841-835F-44B8C047CB0A}" type="presParOf" srcId="{AB8598F5-2924-604C-A5B0-9293C4658DB9}" destId="{1C4B2F0C-18F0-9348-B9D5-DFDF4FA4383F}" srcOrd="0" destOrd="0" presId="urn:microsoft.com/office/officeart/2005/8/layout/chevron2"/>
    <dgm:cxn modelId="{55405A34-95BE-B84A-B9A5-92A7E46A605E}" type="presParOf" srcId="{AB8598F5-2924-604C-A5B0-9293C4658DB9}" destId="{048C8B74-50A1-8644-9BE4-BF73DD359150}"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538ACE2-A84D-6245-82F3-E462DA9BC521}" type="doc">
      <dgm:prSet loTypeId="urn:microsoft.com/office/officeart/2005/8/layout/hierarchy1" loCatId="" qsTypeId="urn:microsoft.com/office/officeart/2005/8/quickstyle/simple1" qsCatId="simple" csTypeId="urn:microsoft.com/office/officeart/2005/8/colors/accent1_2" csCatId="accent1" phldr="1"/>
      <dgm:spPr/>
      <dgm:t>
        <a:bodyPr/>
        <a:lstStyle/>
        <a:p>
          <a:endParaRPr lang="en-GB"/>
        </a:p>
      </dgm:t>
    </dgm:pt>
    <dgm:pt modelId="{535B5AA8-4538-9C46-93CB-01535FCF5C19}">
      <dgm:prSet phldrT="[Text]"/>
      <dgm:spPr/>
      <dgm:t>
        <a:bodyPr/>
        <a:lstStyle/>
        <a:p>
          <a:r>
            <a:rPr lang="en-GB" b="0" i="0" u="none" dirty="0"/>
            <a:t>Can you express the recipe for doing the task?</a:t>
          </a:r>
        </a:p>
      </dgm:t>
    </dgm:pt>
    <dgm:pt modelId="{0FBB20B5-466D-0544-AFD0-797FAB2308F6}" type="parTrans" cxnId="{6BC41858-5DB4-B44E-AE2D-762C7C84DF35}">
      <dgm:prSet/>
      <dgm:spPr/>
      <dgm:t>
        <a:bodyPr/>
        <a:lstStyle/>
        <a:p>
          <a:endParaRPr lang="en-GB"/>
        </a:p>
      </dgm:t>
    </dgm:pt>
    <dgm:pt modelId="{51AE2960-9E37-1E43-B220-E811618B424A}" type="sibTrans" cxnId="{6BC41858-5DB4-B44E-AE2D-762C7C84DF35}">
      <dgm:prSet/>
      <dgm:spPr/>
      <dgm:t>
        <a:bodyPr/>
        <a:lstStyle/>
        <a:p>
          <a:endParaRPr lang="en-GB"/>
        </a:p>
      </dgm:t>
    </dgm:pt>
    <dgm:pt modelId="{8C0AAEE2-89F9-A142-B195-00068E512873}">
      <dgm:prSet phldrT="[Text]"/>
      <dgm:spPr/>
      <dgm:t>
        <a:bodyPr/>
        <a:lstStyle/>
        <a:p>
          <a:r>
            <a:rPr lang="en-GB" dirty="0"/>
            <a:t>Do you have the data?</a:t>
          </a:r>
        </a:p>
      </dgm:t>
    </dgm:pt>
    <dgm:pt modelId="{255407D0-E35A-5F46-8215-C9B05881EBB9}" type="parTrans" cxnId="{F3119D2F-D55A-4F4E-BD21-663B05488453}">
      <dgm:prSet/>
      <dgm:spPr/>
      <dgm:t>
        <a:bodyPr/>
        <a:lstStyle/>
        <a:p>
          <a:endParaRPr lang="en-GB"/>
        </a:p>
      </dgm:t>
    </dgm:pt>
    <dgm:pt modelId="{9441F90F-0620-5C40-8BA1-11FE5D75BBAB}" type="sibTrans" cxnId="{F3119D2F-D55A-4F4E-BD21-663B05488453}">
      <dgm:prSet/>
      <dgm:spPr/>
      <dgm:t>
        <a:bodyPr/>
        <a:lstStyle/>
        <a:p>
          <a:endParaRPr lang="en-GB"/>
        </a:p>
      </dgm:t>
    </dgm:pt>
    <dgm:pt modelId="{568E0CE4-A248-314E-B50F-572FF5236ABA}">
      <dgm:prSet phldrT="[Text]"/>
      <dgm:spPr/>
      <dgm:t>
        <a:bodyPr/>
        <a:lstStyle/>
        <a:p>
          <a:r>
            <a:rPr lang="en-GB" dirty="0"/>
            <a:t>Is the goal descriptive?</a:t>
          </a:r>
        </a:p>
      </dgm:t>
    </dgm:pt>
    <dgm:pt modelId="{B97C6597-6C8A-4C4E-B67E-778055080B94}" type="parTrans" cxnId="{61A60EA5-C8CF-F141-B8C9-0C1F203B8BC8}">
      <dgm:prSet/>
      <dgm:spPr/>
      <dgm:t>
        <a:bodyPr/>
        <a:lstStyle/>
        <a:p>
          <a:endParaRPr lang="en-GB"/>
        </a:p>
      </dgm:t>
    </dgm:pt>
    <dgm:pt modelId="{610CBA89-51AB-9F4E-BB14-5083B60945BB}" type="sibTrans" cxnId="{61A60EA5-C8CF-F141-B8C9-0C1F203B8BC8}">
      <dgm:prSet/>
      <dgm:spPr/>
      <dgm:t>
        <a:bodyPr/>
        <a:lstStyle/>
        <a:p>
          <a:endParaRPr lang="en-GB"/>
        </a:p>
      </dgm:t>
    </dgm:pt>
    <dgm:pt modelId="{C8BF6C03-3627-404D-99F8-F22F423FD85D}">
      <dgm:prSet phldrT="[Text]"/>
      <dgm:spPr/>
      <dgm:t>
        <a:bodyPr/>
        <a:lstStyle/>
        <a:p>
          <a:r>
            <a:rPr lang="en-GB" dirty="0"/>
            <a:t>Find a way to get the data</a:t>
          </a:r>
        </a:p>
      </dgm:t>
    </dgm:pt>
    <dgm:pt modelId="{3C007376-2675-BE48-A721-250F9D08358A}" type="parTrans" cxnId="{BC6767B7-2970-FD40-A71D-89FB4BC7E14B}">
      <dgm:prSet/>
      <dgm:spPr/>
      <dgm:t>
        <a:bodyPr/>
        <a:lstStyle/>
        <a:p>
          <a:endParaRPr lang="en-GB"/>
        </a:p>
      </dgm:t>
    </dgm:pt>
    <dgm:pt modelId="{6C6ED808-1B4E-3240-9AFE-4B62C25DB96E}" type="sibTrans" cxnId="{BC6767B7-2970-FD40-A71D-89FB4BC7E14B}">
      <dgm:prSet/>
      <dgm:spPr/>
      <dgm:t>
        <a:bodyPr/>
        <a:lstStyle/>
        <a:p>
          <a:endParaRPr lang="en-GB"/>
        </a:p>
      </dgm:t>
    </dgm:pt>
    <dgm:pt modelId="{99E8AA9C-B7F8-894F-8594-61369875FE1F}">
      <dgm:prSet phldrT="[Text]"/>
      <dgm:spPr/>
      <dgm:t>
        <a:bodyPr/>
        <a:lstStyle/>
        <a:p>
          <a:r>
            <a:rPr lang="en-GB" dirty="0"/>
            <a:t>Software engineering</a:t>
          </a:r>
        </a:p>
      </dgm:t>
    </dgm:pt>
    <dgm:pt modelId="{D38A310E-B855-9846-B7E1-439F7FAA8E23}" type="parTrans" cxnId="{C49ECC3B-CC5C-BE45-B73B-CAD49D73E185}">
      <dgm:prSet/>
      <dgm:spPr/>
      <dgm:t>
        <a:bodyPr/>
        <a:lstStyle/>
        <a:p>
          <a:endParaRPr lang="en-GB"/>
        </a:p>
      </dgm:t>
    </dgm:pt>
    <dgm:pt modelId="{36ADC18B-507A-964C-9664-E3C29B4A8D4C}" type="sibTrans" cxnId="{C49ECC3B-CC5C-BE45-B73B-CAD49D73E185}">
      <dgm:prSet/>
      <dgm:spPr/>
      <dgm:t>
        <a:bodyPr/>
        <a:lstStyle/>
        <a:p>
          <a:endParaRPr lang="en-GB"/>
        </a:p>
      </dgm:t>
    </dgm:pt>
    <dgm:pt modelId="{83C4B9BB-01A1-0448-AA05-266E47FA8A87}">
      <dgm:prSet phldrT="[Text]"/>
      <dgm:spPr>
        <a:ln>
          <a:solidFill>
            <a:schemeClr val="accent6"/>
          </a:solidFill>
        </a:ln>
      </dgm:spPr>
      <dgm:t>
        <a:bodyPr/>
        <a:lstStyle/>
        <a:p>
          <a:r>
            <a:rPr lang="en-GB" dirty="0"/>
            <a:t>AI is the way to go!</a:t>
          </a:r>
        </a:p>
      </dgm:t>
    </dgm:pt>
    <dgm:pt modelId="{1B340300-1D34-FF47-B886-7B83A1E941AA}" type="parTrans" cxnId="{1FE2D565-E916-7240-911F-036AC70BDC73}">
      <dgm:prSet/>
      <dgm:spPr/>
      <dgm:t>
        <a:bodyPr/>
        <a:lstStyle/>
        <a:p>
          <a:endParaRPr lang="en-GB"/>
        </a:p>
      </dgm:t>
    </dgm:pt>
    <dgm:pt modelId="{D6C4449C-B945-064E-9FC0-27A6726387C1}" type="sibTrans" cxnId="{1FE2D565-E916-7240-911F-036AC70BDC73}">
      <dgm:prSet/>
      <dgm:spPr/>
      <dgm:t>
        <a:bodyPr/>
        <a:lstStyle/>
        <a:p>
          <a:endParaRPr lang="en-GB"/>
        </a:p>
      </dgm:t>
    </dgm:pt>
    <dgm:pt modelId="{2665B01F-818B-9D49-9798-40BB5A02FE6B}">
      <dgm:prSet phldrT="[Text]"/>
      <dgm:spPr/>
      <dgm:t>
        <a:bodyPr/>
        <a:lstStyle/>
        <a:p>
          <a:r>
            <a:rPr lang="en-GB" dirty="0"/>
            <a:t>Business intelligence</a:t>
          </a:r>
        </a:p>
      </dgm:t>
    </dgm:pt>
    <dgm:pt modelId="{0261ACB6-8F7F-DF4B-B307-BA327814839F}" type="parTrans" cxnId="{AAF28F62-4680-334C-B159-C6AE89455754}">
      <dgm:prSet/>
      <dgm:spPr/>
      <dgm:t>
        <a:bodyPr/>
        <a:lstStyle/>
        <a:p>
          <a:endParaRPr lang="en-GB"/>
        </a:p>
      </dgm:t>
    </dgm:pt>
    <dgm:pt modelId="{57F8DABC-9C64-EB45-8EDF-318DD95940C3}" type="sibTrans" cxnId="{AAF28F62-4680-334C-B159-C6AE89455754}">
      <dgm:prSet/>
      <dgm:spPr/>
      <dgm:t>
        <a:bodyPr/>
        <a:lstStyle/>
        <a:p>
          <a:endParaRPr lang="en-GB"/>
        </a:p>
      </dgm:t>
    </dgm:pt>
    <dgm:pt modelId="{6A69E85E-735E-EA41-AB60-851A968F7343}" type="pres">
      <dgm:prSet presAssocID="{0538ACE2-A84D-6245-82F3-E462DA9BC521}" presName="hierChild1" presStyleCnt="0">
        <dgm:presLayoutVars>
          <dgm:chPref val="1"/>
          <dgm:dir/>
          <dgm:animOne val="branch"/>
          <dgm:animLvl val="lvl"/>
          <dgm:resizeHandles/>
        </dgm:presLayoutVars>
      </dgm:prSet>
      <dgm:spPr/>
    </dgm:pt>
    <dgm:pt modelId="{DF9CFEEB-3674-AD40-9784-DFCA0384838A}" type="pres">
      <dgm:prSet presAssocID="{535B5AA8-4538-9C46-93CB-01535FCF5C19}" presName="hierRoot1" presStyleCnt="0"/>
      <dgm:spPr/>
    </dgm:pt>
    <dgm:pt modelId="{1C370899-32DA-0149-8A6F-8F4E773BBC05}" type="pres">
      <dgm:prSet presAssocID="{535B5AA8-4538-9C46-93CB-01535FCF5C19}" presName="composite" presStyleCnt="0"/>
      <dgm:spPr/>
    </dgm:pt>
    <dgm:pt modelId="{F560F148-CC83-A24B-A388-EECD2F09B2D8}" type="pres">
      <dgm:prSet presAssocID="{535B5AA8-4538-9C46-93CB-01535FCF5C19}" presName="background" presStyleLbl="node0" presStyleIdx="0" presStyleCnt="1"/>
      <dgm:spPr/>
    </dgm:pt>
    <dgm:pt modelId="{D7D01FF4-8355-A249-901F-7B186633D870}" type="pres">
      <dgm:prSet presAssocID="{535B5AA8-4538-9C46-93CB-01535FCF5C19}" presName="text" presStyleLbl="fgAcc0" presStyleIdx="0" presStyleCnt="1">
        <dgm:presLayoutVars>
          <dgm:chPref val="3"/>
        </dgm:presLayoutVars>
      </dgm:prSet>
      <dgm:spPr/>
    </dgm:pt>
    <dgm:pt modelId="{852D7C1B-BE29-754B-8DFD-858331FCA9AE}" type="pres">
      <dgm:prSet presAssocID="{535B5AA8-4538-9C46-93CB-01535FCF5C19}" presName="hierChild2" presStyleCnt="0"/>
      <dgm:spPr/>
    </dgm:pt>
    <dgm:pt modelId="{5C5CADE7-7C33-0147-9719-C187505DF341}" type="pres">
      <dgm:prSet presAssocID="{255407D0-E35A-5F46-8215-C9B05881EBB9}" presName="Name10" presStyleLbl="parChTrans1D2" presStyleIdx="0" presStyleCnt="2"/>
      <dgm:spPr/>
    </dgm:pt>
    <dgm:pt modelId="{7C59C460-964C-CF4E-A8CB-DEB99B5D546A}" type="pres">
      <dgm:prSet presAssocID="{8C0AAEE2-89F9-A142-B195-00068E512873}" presName="hierRoot2" presStyleCnt="0"/>
      <dgm:spPr/>
    </dgm:pt>
    <dgm:pt modelId="{8F6B0183-8607-6644-B8F5-D168E4FD0C00}" type="pres">
      <dgm:prSet presAssocID="{8C0AAEE2-89F9-A142-B195-00068E512873}" presName="composite2" presStyleCnt="0"/>
      <dgm:spPr/>
    </dgm:pt>
    <dgm:pt modelId="{BAE92C65-9D61-0645-9CDC-47FE0507D77D}" type="pres">
      <dgm:prSet presAssocID="{8C0AAEE2-89F9-A142-B195-00068E512873}" presName="background2" presStyleLbl="node2" presStyleIdx="0" presStyleCnt="2"/>
      <dgm:spPr/>
    </dgm:pt>
    <dgm:pt modelId="{E6713434-3FA5-5540-A97C-5991ECC39A91}" type="pres">
      <dgm:prSet presAssocID="{8C0AAEE2-89F9-A142-B195-00068E512873}" presName="text2" presStyleLbl="fgAcc2" presStyleIdx="0" presStyleCnt="2">
        <dgm:presLayoutVars>
          <dgm:chPref val="3"/>
        </dgm:presLayoutVars>
      </dgm:prSet>
      <dgm:spPr/>
    </dgm:pt>
    <dgm:pt modelId="{65B13E0E-F3AD-084D-A474-B9A0C1B6B006}" type="pres">
      <dgm:prSet presAssocID="{8C0AAEE2-89F9-A142-B195-00068E512873}" presName="hierChild3" presStyleCnt="0"/>
      <dgm:spPr/>
    </dgm:pt>
    <dgm:pt modelId="{F1519842-FBCD-9642-97B3-10D1DC85F97F}" type="pres">
      <dgm:prSet presAssocID="{B97C6597-6C8A-4C4E-B67E-778055080B94}" presName="Name17" presStyleLbl="parChTrans1D3" presStyleIdx="0" presStyleCnt="2"/>
      <dgm:spPr/>
    </dgm:pt>
    <dgm:pt modelId="{6774A646-99E3-5144-A3DE-C18A6B1701C1}" type="pres">
      <dgm:prSet presAssocID="{568E0CE4-A248-314E-B50F-572FF5236ABA}" presName="hierRoot3" presStyleCnt="0"/>
      <dgm:spPr/>
    </dgm:pt>
    <dgm:pt modelId="{B1223A7A-AC80-604D-A4DB-0D26C55EA7BE}" type="pres">
      <dgm:prSet presAssocID="{568E0CE4-A248-314E-B50F-572FF5236ABA}" presName="composite3" presStyleCnt="0"/>
      <dgm:spPr/>
    </dgm:pt>
    <dgm:pt modelId="{B1DB611E-9B94-C641-83A5-7392C301690E}" type="pres">
      <dgm:prSet presAssocID="{568E0CE4-A248-314E-B50F-572FF5236ABA}" presName="background3" presStyleLbl="node3" presStyleIdx="0" presStyleCnt="2"/>
      <dgm:spPr/>
    </dgm:pt>
    <dgm:pt modelId="{7AF0F964-87BA-9F47-A27F-F0CF8F290CEB}" type="pres">
      <dgm:prSet presAssocID="{568E0CE4-A248-314E-B50F-572FF5236ABA}" presName="text3" presStyleLbl="fgAcc3" presStyleIdx="0" presStyleCnt="2">
        <dgm:presLayoutVars>
          <dgm:chPref val="3"/>
        </dgm:presLayoutVars>
      </dgm:prSet>
      <dgm:spPr/>
    </dgm:pt>
    <dgm:pt modelId="{3C1F8DC4-8DD4-DD4C-B390-493451C22CF4}" type="pres">
      <dgm:prSet presAssocID="{568E0CE4-A248-314E-B50F-572FF5236ABA}" presName="hierChild4" presStyleCnt="0"/>
      <dgm:spPr/>
    </dgm:pt>
    <dgm:pt modelId="{DE0629FB-4E09-D84B-A2B7-9D4217C84966}" type="pres">
      <dgm:prSet presAssocID="{1B340300-1D34-FF47-B886-7B83A1E941AA}" presName="Name23" presStyleLbl="parChTrans1D4" presStyleIdx="0" presStyleCnt="2"/>
      <dgm:spPr/>
    </dgm:pt>
    <dgm:pt modelId="{FF276251-BAB6-8744-A546-F78A86DAA0EB}" type="pres">
      <dgm:prSet presAssocID="{83C4B9BB-01A1-0448-AA05-266E47FA8A87}" presName="hierRoot4" presStyleCnt="0"/>
      <dgm:spPr/>
    </dgm:pt>
    <dgm:pt modelId="{944AFEE8-5E95-524E-8E86-512DB92C18F7}" type="pres">
      <dgm:prSet presAssocID="{83C4B9BB-01A1-0448-AA05-266E47FA8A87}" presName="composite4" presStyleCnt="0"/>
      <dgm:spPr/>
    </dgm:pt>
    <dgm:pt modelId="{285F96F8-7833-8346-BAB4-F38E0EB7C556}" type="pres">
      <dgm:prSet presAssocID="{83C4B9BB-01A1-0448-AA05-266E47FA8A87}" presName="background4" presStyleLbl="node4" presStyleIdx="0" presStyleCnt="2"/>
      <dgm:spPr>
        <a:solidFill>
          <a:schemeClr val="accent6"/>
        </a:solidFill>
      </dgm:spPr>
    </dgm:pt>
    <dgm:pt modelId="{DD13305A-6142-1249-9895-C00E8FEC735D}" type="pres">
      <dgm:prSet presAssocID="{83C4B9BB-01A1-0448-AA05-266E47FA8A87}" presName="text4" presStyleLbl="fgAcc4" presStyleIdx="0" presStyleCnt="2">
        <dgm:presLayoutVars>
          <dgm:chPref val="3"/>
        </dgm:presLayoutVars>
      </dgm:prSet>
      <dgm:spPr/>
    </dgm:pt>
    <dgm:pt modelId="{3872456A-C753-9040-BF12-135F7279D418}" type="pres">
      <dgm:prSet presAssocID="{83C4B9BB-01A1-0448-AA05-266E47FA8A87}" presName="hierChild5" presStyleCnt="0"/>
      <dgm:spPr/>
    </dgm:pt>
    <dgm:pt modelId="{678922AC-0F40-BF46-8EF2-D65511C45D2A}" type="pres">
      <dgm:prSet presAssocID="{0261ACB6-8F7F-DF4B-B307-BA327814839F}" presName="Name23" presStyleLbl="parChTrans1D4" presStyleIdx="1" presStyleCnt="2"/>
      <dgm:spPr/>
    </dgm:pt>
    <dgm:pt modelId="{318C188A-BCB5-BF4A-A89D-A4C8203E9C09}" type="pres">
      <dgm:prSet presAssocID="{2665B01F-818B-9D49-9798-40BB5A02FE6B}" presName="hierRoot4" presStyleCnt="0"/>
      <dgm:spPr/>
    </dgm:pt>
    <dgm:pt modelId="{614C4AAF-B9CE-D843-B3B8-62981A877205}" type="pres">
      <dgm:prSet presAssocID="{2665B01F-818B-9D49-9798-40BB5A02FE6B}" presName="composite4" presStyleCnt="0"/>
      <dgm:spPr/>
    </dgm:pt>
    <dgm:pt modelId="{70D50ABA-857B-DA4A-83A1-97BDDFD9913E}" type="pres">
      <dgm:prSet presAssocID="{2665B01F-818B-9D49-9798-40BB5A02FE6B}" presName="background4" presStyleLbl="node4" presStyleIdx="1" presStyleCnt="2"/>
      <dgm:spPr/>
    </dgm:pt>
    <dgm:pt modelId="{378E71A4-B1B8-3C4C-9EA9-FC0C0930FB31}" type="pres">
      <dgm:prSet presAssocID="{2665B01F-818B-9D49-9798-40BB5A02FE6B}" presName="text4" presStyleLbl="fgAcc4" presStyleIdx="1" presStyleCnt="2">
        <dgm:presLayoutVars>
          <dgm:chPref val="3"/>
        </dgm:presLayoutVars>
      </dgm:prSet>
      <dgm:spPr/>
    </dgm:pt>
    <dgm:pt modelId="{1D76D824-24FF-034F-9821-9CB005CF8F8F}" type="pres">
      <dgm:prSet presAssocID="{2665B01F-818B-9D49-9798-40BB5A02FE6B}" presName="hierChild5" presStyleCnt="0"/>
      <dgm:spPr/>
    </dgm:pt>
    <dgm:pt modelId="{0CC110D2-42CF-CA49-88E8-FC9F8419E325}" type="pres">
      <dgm:prSet presAssocID="{3C007376-2675-BE48-A721-250F9D08358A}" presName="Name17" presStyleLbl="parChTrans1D3" presStyleIdx="1" presStyleCnt="2"/>
      <dgm:spPr/>
    </dgm:pt>
    <dgm:pt modelId="{5287A996-BB54-E14B-A505-B8BE0CC23C38}" type="pres">
      <dgm:prSet presAssocID="{C8BF6C03-3627-404D-99F8-F22F423FD85D}" presName="hierRoot3" presStyleCnt="0"/>
      <dgm:spPr/>
    </dgm:pt>
    <dgm:pt modelId="{DCF802B6-B3C2-9446-A8DA-06DA75555C81}" type="pres">
      <dgm:prSet presAssocID="{C8BF6C03-3627-404D-99F8-F22F423FD85D}" presName="composite3" presStyleCnt="0"/>
      <dgm:spPr/>
    </dgm:pt>
    <dgm:pt modelId="{B7B0FCE0-39C0-C24E-9B4E-0178690DBC34}" type="pres">
      <dgm:prSet presAssocID="{C8BF6C03-3627-404D-99F8-F22F423FD85D}" presName="background3" presStyleLbl="node3" presStyleIdx="1" presStyleCnt="2"/>
      <dgm:spPr/>
    </dgm:pt>
    <dgm:pt modelId="{2857635C-55D2-5940-9A35-1CFD03C0CC68}" type="pres">
      <dgm:prSet presAssocID="{C8BF6C03-3627-404D-99F8-F22F423FD85D}" presName="text3" presStyleLbl="fgAcc3" presStyleIdx="1" presStyleCnt="2">
        <dgm:presLayoutVars>
          <dgm:chPref val="3"/>
        </dgm:presLayoutVars>
      </dgm:prSet>
      <dgm:spPr/>
    </dgm:pt>
    <dgm:pt modelId="{24ACB94A-9C31-204D-AF23-DE2291DC3798}" type="pres">
      <dgm:prSet presAssocID="{C8BF6C03-3627-404D-99F8-F22F423FD85D}" presName="hierChild4" presStyleCnt="0"/>
      <dgm:spPr/>
    </dgm:pt>
    <dgm:pt modelId="{9526F2F8-5160-DF4D-9776-9A703D90A219}" type="pres">
      <dgm:prSet presAssocID="{D38A310E-B855-9846-B7E1-439F7FAA8E23}" presName="Name10" presStyleLbl="parChTrans1D2" presStyleIdx="1" presStyleCnt="2"/>
      <dgm:spPr/>
    </dgm:pt>
    <dgm:pt modelId="{E47CFFCE-8611-6544-8826-7765A692B3D7}" type="pres">
      <dgm:prSet presAssocID="{99E8AA9C-B7F8-894F-8594-61369875FE1F}" presName="hierRoot2" presStyleCnt="0"/>
      <dgm:spPr/>
    </dgm:pt>
    <dgm:pt modelId="{67C8334B-1D3D-5343-A8CD-3388A698F282}" type="pres">
      <dgm:prSet presAssocID="{99E8AA9C-B7F8-894F-8594-61369875FE1F}" presName="composite2" presStyleCnt="0"/>
      <dgm:spPr/>
    </dgm:pt>
    <dgm:pt modelId="{D79160D0-460B-E747-81D2-E2C5F9656518}" type="pres">
      <dgm:prSet presAssocID="{99E8AA9C-B7F8-894F-8594-61369875FE1F}" presName="background2" presStyleLbl="node2" presStyleIdx="1" presStyleCnt="2"/>
      <dgm:spPr/>
    </dgm:pt>
    <dgm:pt modelId="{8B911089-6F0C-8C48-8919-EF461857AD73}" type="pres">
      <dgm:prSet presAssocID="{99E8AA9C-B7F8-894F-8594-61369875FE1F}" presName="text2" presStyleLbl="fgAcc2" presStyleIdx="1" presStyleCnt="2">
        <dgm:presLayoutVars>
          <dgm:chPref val="3"/>
        </dgm:presLayoutVars>
      </dgm:prSet>
      <dgm:spPr/>
    </dgm:pt>
    <dgm:pt modelId="{17B05A87-5645-8045-9B41-79253E8A544B}" type="pres">
      <dgm:prSet presAssocID="{99E8AA9C-B7F8-894F-8594-61369875FE1F}" presName="hierChild3" presStyleCnt="0"/>
      <dgm:spPr/>
    </dgm:pt>
  </dgm:ptLst>
  <dgm:cxnLst>
    <dgm:cxn modelId="{F06D0703-6040-ED4A-8D98-9758D3C1169F}" type="presOf" srcId="{83C4B9BB-01A1-0448-AA05-266E47FA8A87}" destId="{DD13305A-6142-1249-9895-C00E8FEC735D}" srcOrd="0" destOrd="0" presId="urn:microsoft.com/office/officeart/2005/8/layout/hierarchy1"/>
    <dgm:cxn modelId="{E3EC6614-CFB5-1141-B7DC-60F0988E1A1E}" type="presOf" srcId="{0538ACE2-A84D-6245-82F3-E462DA9BC521}" destId="{6A69E85E-735E-EA41-AB60-851A968F7343}" srcOrd="0" destOrd="0" presId="urn:microsoft.com/office/officeart/2005/8/layout/hierarchy1"/>
    <dgm:cxn modelId="{A845F61F-DD19-1447-9AB3-7BC03BC58056}" type="presOf" srcId="{3C007376-2675-BE48-A721-250F9D08358A}" destId="{0CC110D2-42CF-CA49-88E8-FC9F8419E325}" srcOrd="0" destOrd="0" presId="urn:microsoft.com/office/officeart/2005/8/layout/hierarchy1"/>
    <dgm:cxn modelId="{6A56D52A-29E1-5746-A27E-464772C66DDA}" type="presOf" srcId="{0261ACB6-8F7F-DF4B-B307-BA327814839F}" destId="{678922AC-0F40-BF46-8EF2-D65511C45D2A}" srcOrd="0" destOrd="0" presId="urn:microsoft.com/office/officeart/2005/8/layout/hierarchy1"/>
    <dgm:cxn modelId="{F3119D2F-D55A-4F4E-BD21-663B05488453}" srcId="{535B5AA8-4538-9C46-93CB-01535FCF5C19}" destId="{8C0AAEE2-89F9-A142-B195-00068E512873}" srcOrd="0" destOrd="0" parTransId="{255407D0-E35A-5F46-8215-C9B05881EBB9}" sibTransId="{9441F90F-0620-5C40-8BA1-11FE5D75BBAB}"/>
    <dgm:cxn modelId="{C49ECC3B-CC5C-BE45-B73B-CAD49D73E185}" srcId="{535B5AA8-4538-9C46-93CB-01535FCF5C19}" destId="{99E8AA9C-B7F8-894F-8594-61369875FE1F}" srcOrd="1" destOrd="0" parTransId="{D38A310E-B855-9846-B7E1-439F7FAA8E23}" sibTransId="{36ADC18B-507A-964C-9664-E3C29B4A8D4C}"/>
    <dgm:cxn modelId="{030B1E48-0744-4048-8379-3AE96A58C4E9}" type="presOf" srcId="{255407D0-E35A-5F46-8215-C9B05881EBB9}" destId="{5C5CADE7-7C33-0147-9719-C187505DF341}" srcOrd="0" destOrd="0" presId="urn:microsoft.com/office/officeart/2005/8/layout/hierarchy1"/>
    <dgm:cxn modelId="{85561B4E-82E8-8D47-AD2A-F5F121403047}" type="presOf" srcId="{535B5AA8-4538-9C46-93CB-01535FCF5C19}" destId="{D7D01FF4-8355-A249-901F-7B186633D870}" srcOrd="0" destOrd="0" presId="urn:microsoft.com/office/officeart/2005/8/layout/hierarchy1"/>
    <dgm:cxn modelId="{6BC41858-5DB4-B44E-AE2D-762C7C84DF35}" srcId="{0538ACE2-A84D-6245-82F3-E462DA9BC521}" destId="{535B5AA8-4538-9C46-93CB-01535FCF5C19}" srcOrd="0" destOrd="0" parTransId="{0FBB20B5-466D-0544-AFD0-797FAB2308F6}" sibTransId="{51AE2960-9E37-1E43-B220-E811618B424A}"/>
    <dgm:cxn modelId="{AAF28F62-4680-334C-B159-C6AE89455754}" srcId="{568E0CE4-A248-314E-B50F-572FF5236ABA}" destId="{2665B01F-818B-9D49-9798-40BB5A02FE6B}" srcOrd="1" destOrd="0" parTransId="{0261ACB6-8F7F-DF4B-B307-BA327814839F}" sibTransId="{57F8DABC-9C64-EB45-8EDF-318DD95940C3}"/>
    <dgm:cxn modelId="{1FE2D565-E916-7240-911F-036AC70BDC73}" srcId="{568E0CE4-A248-314E-B50F-572FF5236ABA}" destId="{83C4B9BB-01A1-0448-AA05-266E47FA8A87}" srcOrd="0" destOrd="0" parTransId="{1B340300-1D34-FF47-B886-7B83A1E941AA}" sibTransId="{D6C4449C-B945-064E-9FC0-27A6726387C1}"/>
    <dgm:cxn modelId="{1EC99285-3604-A345-9243-060E9B645F9D}" type="presOf" srcId="{D38A310E-B855-9846-B7E1-439F7FAA8E23}" destId="{9526F2F8-5160-DF4D-9776-9A703D90A219}" srcOrd="0" destOrd="0" presId="urn:microsoft.com/office/officeart/2005/8/layout/hierarchy1"/>
    <dgm:cxn modelId="{07599A96-604F-6547-AF46-510F24807D0A}" type="presOf" srcId="{568E0CE4-A248-314E-B50F-572FF5236ABA}" destId="{7AF0F964-87BA-9F47-A27F-F0CF8F290CEB}" srcOrd="0" destOrd="0" presId="urn:microsoft.com/office/officeart/2005/8/layout/hierarchy1"/>
    <dgm:cxn modelId="{CDF4C3A0-FCB9-5D4D-8BFB-1E0426A47D60}" type="presOf" srcId="{2665B01F-818B-9D49-9798-40BB5A02FE6B}" destId="{378E71A4-B1B8-3C4C-9EA9-FC0C0930FB31}" srcOrd="0" destOrd="0" presId="urn:microsoft.com/office/officeart/2005/8/layout/hierarchy1"/>
    <dgm:cxn modelId="{804A75A4-1A17-0541-B27F-6C208B62E9DB}" type="presOf" srcId="{99E8AA9C-B7F8-894F-8594-61369875FE1F}" destId="{8B911089-6F0C-8C48-8919-EF461857AD73}" srcOrd="0" destOrd="0" presId="urn:microsoft.com/office/officeart/2005/8/layout/hierarchy1"/>
    <dgm:cxn modelId="{61A60EA5-C8CF-F141-B8C9-0C1F203B8BC8}" srcId="{8C0AAEE2-89F9-A142-B195-00068E512873}" destId="{568E0CE4-A248-314E-B50F-572FF5236ABA}" srcOrd="0" destOrd="0" parTransId="{B97C6597-6C8A-4C4E-B67E-778055080B94}" sibTransId="{610CBA89-51AB-9F4E-BB14-5083B60945BB}"/>
    <dgm:cxn modelId="{5EADEAB2-C633-3B42-AB96-5D570EBF4888}" type="presOf" srcId="{C8BF6C03-3627-404D-99F8-F22F423FD85D}" destId="{2857635C-55D2-5940-9A35-1CFD03C0CC68}" srcOrd="0" destOrd="0" presId="urn:microsoft.com/office/officeart/2005/8/layout/hierarchy1"/>
    <dgm:cxn modelId="{BC6767B7-2970-FD40-A71D-89FB4BC7E14B}" srcId="{8C0AAEE2-89F9-A142-B195-00068E512873}" destId="{C8BF6C03-3627-404D-99F8-F22F423FD85D}" srcOrd="1" destOrd="0" parTransId="{3C007376-2675-BE48-A721-250F9D08358A}" sibTransId="{6C6ED808-1B4E-3240-9AFE-4B62C25DB96E}"/>
    <dgm:cxn modelId="{E6F0F0C4-CEDD-134F-9CAD-90379EB83928}" type="presOf" srcId="{1B340300-1D34-FF47-B886-7B83A1E941AA}" destId="{DE0629FB-4E09-D84B-A2B7-9D4217C84966}" srcOrd="0" destOrd="0" presId="urn:microsoft.com/office/officeart/2005/8/layout/hierarchy1"/>
    <dgm:cxn modelId="{2879F0FA-699C-E942-ACFE-7A1F44FBB27B}" type="presOf" srcId="{B97C6597-6C8A-4C4E-B67E-778055080B94}" destId="{F1519842-FBCD-9642-97B3-10D1DC85F97F}" srcOrd="0" destOrd="0" presId="urn:microsoft.com/office/officeart/2005/8/layout/hierarchy1"/>
    <dgm:cxn modelId="{06FC23FE-5E90-9947-97BC-95DE88BD2AD7}" type="presOf" srcId="{8C0AAEE2-89F9-A142-B195-00068E512873}" destId="{E6713434-3FA5-5540-A97C-5991ECC39A91}" srcOrd="0" destOrd="0" presId="urn:microsoft.com/office/officeart/2005/8/layout/hierarchy1"/>
    <dgm:cxn modelId="{D254E2ED-6EF5-D04B-99C6-F9BCA187102F}" type="presParOf" srcId="{6A69E85E-735E-EA41-AB60-851A968F7343}" destId="{DF9CFEEB-3674-AD40-9784-DFCA0384838A}" srcOrd="0" destOrd="0" presId="urn:microsoft.com/office/officeart/2005/8/layout/hierarchy1"/>
    <dgm:cxn modelId="{AF74FD2C-C05C-7845-9DBA-9DE2A3C7FD5E}" type="presParOf" srcId="{DF9CFEEB-3674-AD40-9784-DFCA0384838A}" destId="{1C370899-32DA-0149-8A6F-8F4E773BBC05}" srcOrd="0" destOrd="0" presId="urn:microsoft.com/office/officeart/2005/8/layout/hierarchy1"/>
    <dgm:cxn modelId="{FBAF5C79-2744-654E-9FA2-DA2CAE5BEEB3}" type="presParOf" srcId="{1C370899-32DA-0149-8A6F-8F4E773BBC05}" destId="{F560F148-CC83-A24B-A388-EECD2F09B2D8}" srcOrd="0" destOrd="0" presId="urn:microsoft.com/office/officeart/2005/8/layout/hierarchy1"/>
    <dgm:cxn modelId="{8C9EBED9-113C-7C46-8661-4D778B04FFCC}" type="presParOf" srcId="{1C370899-32DA-0149-8A6F-8F4E773BBC05}" destId="{D7D01FF4-8355-A249-901F-7B186633D870}" srcOrd="1" destOrd="0" presId="urn:microsoft.com/office/officeart/2005/8/layout/hierarchy1"/>
    <dgm:cxn modelId="{4F4A7E67-9BCD-0644-95B9-7B0F749AE736}" type="presParOf" srcId="{DF9CFEEB-3674-AD40-9784-DFCA0384838A}" destId="{852D7C1B-BE29-754B-8DFD-858331FCA9AE}" srcOrd="1" destOrd="0" presId="urn:microsoft.com/office/officeart/2005/8/layout/hierarchy1"/>
    <dgm:cxn modelId="{439DA31A-FFF9-504F-B762-961323A927B4}" type="presParOf" srcId="{852D7C1B-BE29-754B-8DFD-858331FCA9AE}" destId="{5C5CADE7-7C33-0147-9719-C187505DF341}" srcOrd="0" destOrd="0" presId="urn:microsoft.com/office/officeart/2005/8/layout/hierarchy1"/>
    <dgm:cxn modelId="{1C3979D0-811F-934A-A799-E856779723D2}" type="presParOf" srcId="{852D7C1B-BE29-754B-8DFD-858331FCA9AE}" destId="{7C59C460-964C-CF4E-A8CB-DEB99B5D546A}" srcOrd="1" destOrd="0" presId="urn:microsoft.com/office/officeart/2005/8/layout/hierarchy1"/>
    <dgm:cxn modelId="{C6291FE9-B450-9741-A5CD-5A65A8498E9B}" type="presParOf" srcId="{7C59C460-964C-CF4E-A8CB-DEB99B5D546A}" destId="{8F6B0183-8607-6644-B8F5-D168E4FD0C00}" srcOrd="0" destOrd="0" presId="urn:microsoft.com/office/officeart/2005/8/layout/hierarchy1"/>
    <dgm:cxn modelId="{F0EC29F8-DE8A-DB41-8C74-43A86C338B23}" type="presParOf" srcId="{8F6B0183-8607-6644-B8F5-D168E4FD0C00}" destId="{BAE92C65-9D61-0645-9CDC-47FE0507D77D}" srcOrd="0" destOrd="0" presId="urn:microsoft.com/office/officeart/2005/8/layout/hierarchy1"/>
    <dgm:cxn modelId="{97C34974-51DB-B144-84EC-7800B4FB395C}" type="presParOf" srcId="{8F6B0183-8607-6644-B8F5-D168E4FD0C00}" destId="{E6713434-3FA5-5540-A97C-5991ECC39A91}" srcOrd="1" destOrd="0" presId="urn:microsoft.com/office/officeart/2005/8/layout/hierarchy1"/>
    <dgm:cxn modelId="{4201DABB-53F2-304E-AB5E-8ECF65879646}" type="presParOf" srcId="{7C59C460-964C-CF4E-A8CB-DEB99B5D546A}" destId="{65B13E0E-F3AD-084D-A474-B9A0C1B6B006}" srcOrd="1" destOrd="0" presId="urn:microsoft.com/office/officeart/2005/8/layout/hierarchy1"/>
    <dgm:cxn modelId="{57251D9A-DFDF-744E-846E-21F5F8013587}" type="presParOf" srcId="{65B13E0E-F3AD-084D-A474-B9A0C1B6B006}" destId="{F1519842-FBCD-9642-97B3-10D1DC85F97F}" srcOrd="0" destOrd="0" presId="urn:microsoft.com/office/officeart/2005/8/layout/hierarchy1"/>
    <dgm:cxn modelId="{5AFA1AEF-8B48-A141-A143-81F0CFE1901B}" type="presParOf" srcId="{65B13E0E-F3AD-084D-A474-B9A0C1B6B006}" destId="{6774A646-99E3-5144-A3DE-C18A6B1701C1}" srcOrd="1" destOrd="0" presId="urn:microsoft.com/office/officeart/2005/8/layout/hierarchy1"/>
    <dgm:cxn modelId="{A266587E-0AE0-394D-AB62-B6710AC06FDE}" type="presParOf" srcId="{6774A646-99E3-5144-A3DE-C18A6B1701C1}" destId="{B1223A7A-AC80-604D-A4DB-0D26C55EA7BE}" srcOrd="0" destOrd="0" presId="urn:microsoft.com/office/officeart/2005/8/layout/hierarchy1"/>
    <dgm:cxn modelId="{31CEF51E-0842-4D4F-B3F1-4FCE6A84C08A}" type="presParOf" srcId="{B1223A7A-AC80-604D-A4DB-0D26C55EA7BE}" destId="{B1DB611E-9B94-C641-83A5-7392C301690E}" srcOrd="0" destOrd="0" presId="urn:microsoft.com/office/officeart/2005/8/layout/hierarchy1"/>
    <dgm:cxn modelId="{C9759048-F9BD-F64F-A955-060FC199DF01}" type="presParOf" srcId="{B1223A7A-AC80-604D-A4DB-0D26C55EA7BE}" destId="{7AF0F964-87BA-9F47-A27F-F0CF8F290CEB}" srcOrd="1" destOrd="0" presId="urn:microsoft.com/office/officeart/2005/8/layout/hierarchy1"/>
    <dgm:cxn modelId="{9A343E52-A6B7-6F4F-B364-3B63A8038F5E}" type="presParOf" srcId="{6774A646-99E3-5144-A3DE-C18A6B1701C1}" destId="{3C1F8DC4-8DD4-DD4C-B390-493451C22CF4}" srcOrd="1" destOrd="0" presId="urn:microsoft.com/office/officeart/2005/8/layout/hierarchy1"/>
    <dgm:cxn modelId="{C63DD097-61DA-1B4D-955B-94E244980177}" type="presParOf" srcId="{3C1F8DC4-8DD4-DD4C-B390-493451C22CF4}" destId="{DE0629FB-4E09-D84B-A2B7-9D4217C84966}" srcOrd="0" destOrd="0" presId="urn:microsoft.com/office/officeart/2005/8/layout/hierarchy1"/>
    <dgm:cxn modelId="{88B77D23-4C27-1A4C-945B-EA0650000D34}" type="presParOf" srcId="{3C1F8DC4-8DD4-DD4C-B390-493451C22CF4}" destId="{FF276251-BAB6-8744-A546-F78A86DAA0EB}" srcOrd="1" destOrd="0" presId="urn:microsoft.com/office/officeart/2005/8/layout/hierarchy1"/>
    <dgm:cxn modelId="{1ECAEA1B-44F0-FE41-8FCF-2128527CD3DD}" type="presParOf" srcId="{FF276251-BAB6-8744-A546-F78A86DAA0EB}" destId="{944AFEE8-5E95-524E-8E86-512DB92C18F7}" srcOrd="0" destOrd="0" presId="urn:microsoft.com/office/officeart/2005/8/layout/hierarchy1"/>
    <dgm:cxn modelId="{7BB30830-69A8-3248-ABB4-037E1683821B}" type="presParOf" srcId="{944AFEE8-5E95-524E-8E86-512DB92C18F7}" destId="{285F96F8-7833-8346-BAB4-F38E0EB7C556}" srcOrd="0" destOrd="0" presId="urn:microsoft.com/office/officeart/2005/8/layout/hierarchy1"/>
    <dgm:cxn modelId="{E7412E4E-984E-E44F-A845-D5918AC9B203}" type="presParOf" srcId="{944AFEE8-5E95-524E-8E86-512DB92C18F7}" destId="{DD13305A-6142-1249-9895-C00E8FEC735D}" srcOrd="1" destOrd="0" presId="urn:microsoft.com/office/officeart/2005/8/layout/hierarchy1"/>
    <dgm:cxn modelId="{B55E2DDE-CED1-484F-9869-0271B1EF3109}" type="presParOf" srcId="{FF276251-BAB6-8744-A546-F78A86DAA0EB}" destId="{3872456A-C753-9040-BF12-135F7279D418}" srcOrd="1" destOrd="0" presId="urn:microsoft.com/office/officeart/2005/8/layout/hierarchy1"/>
    <dgm:cxn modelId="{4C0BAA3B-8606-4A4E-88EB-6078B1875921}" type="presParOf" srcId="{3C1F8DC4-8DD4-DD4C-B390-493451C22CF4}" destId="{678922AC-0F40-BF46-8EF2-D65511C45D2A}" srcOrd="2" destOrd="0" presId="urn:microsoft.com/office/officeart/2005/8/layout/hierarchy1"/>
    <dgm:cxn modelId="{18A8058F-12D3-E448-BFEF-272782158B0F}" type="presParOf" srcId="{3C1F8DC4-8DD4-DD4C-B390-493451C22CF4}" destId="{318C188A-BCB5-BF4A-A89D-A4C8203E9C09}" srcOrd="3" destOrd="0" presId="urn:microsoft.com/office/officeart/2005/8/layout/hierarchy1"/>
    <dgm:cxn modelId="{464D8969-F0C3-7E44-87D9-55CF47A0C2A2}" type="presParOf" srcId="{318C188A-BCB5-BF4A-A89D-A4C8203E9C09}" destId="{614C4AAF-B9CE-D843-B3B8-62981A877205}" srcOrd="0" destOrd="0" presId="urn:microsoft.com/office/officeart/2005/8/layout/hierarchy1"/>
    <dgm:cxn modelId="{F336BBCA-3DA6-324A-A699-2155E97824BC}" type="presParOf" srcId="{614C4AAF-B9CE-D843-B3B8-62981A877205}" destId="{70D50ABA-857B-DA4A-83A1-97BDDFD9913E}" srcOrd="0" destOrd="0" presId="urn:microsoft.com/office/officeart/2005/8/layout/hierarchy1"/>
    <dgm:cxn modelId="{C569A395-2DAF-D648-B5E0-59D709C214B2}" type="presParOf" srcId="{614C4AAF-B9CE-D843-B3B8-62981A877205}" destId="{378E71A4-B1B8-3C4C-9EA9-FC0C0930FB31}" srcOrd="1" destOrd="0" presId="urn:microsoft.com/office/officeart/2005/8/layout/hierarchy1"/>
    <dgm:cxn modelId="{B31B94FE-C631-C248-9278-3AA45A29574C}" type="presParOf" srcId="{318C188A-BCB5-BF4A-A89D-A4C8203E9C09}" destId="{1D76D824-24FF-034F-9821-9CB005CF8F8F}" srcOrd="1" destOrd="0" presId="urn:microsoft.com/office/officeart/2005/8/layout/hierarchy1"/>
    <dgm:cxn modelId="{8B43EED6-FE6C-7047-8023-2B208C4B1AD8}" type="presParOf" srcId="{65B13E0E-F3AD-084D-A474-B9A0C1B6B006}" destId="{0CC110D2-42CF-CA49-88E8-FC9F8419E325}" srcOrd="2" destOrd="0" presId="urn:microsoft.com/office/officeart/2005/8/layout/hierarchy1"/>
    <dgm:cxn modelId="{45DE77FF-6AB9-C84F-80CD-020E3ACEAAE2}" type="presParOf" srcId="{65B13E0E-F3AD-084D-A474-B9A0C1B6B006}" destId="{5287A996-BB54-E14B-A505-B8BE0CC23C38}" srcOrd="3" destOrd="0" presId="urn:microsoft.com/office/officeart/2005/8/layout/hierarchy1"/>
    <dgm:cxn modelId="{35A518EB-8766-F343-994F-D735ADB6BCBC}" type="presParOf" srcId="{5287A996-BB54-E14B-A505-B8BE0CC23C38}" destId="{DCF802B6-B3C2-9446-A8DA-06DA75555C81}" srcOrd="0" destOrd="0" presId="urn:microsoft.com/office/officeart/2005/8/layout/hierarchy1"/>
    <dgm:cxn modelId="{99E1F5C5-F25E-E64D-85F1-B5D3E23759B6}" type="presParOf" srcId="{DCF802B6-B3C2-9446-A8DA-06DA75555C81}" destId="{B7B0FCE0-39C0-C24E-9B4E-0178690DBC34}" srcOrd="0" destOrd="0" presId="urn:microsoft.com/office/officeart/2005/8/layout/hierarchy1"/>
    <dgm:cxn modelId="{C7912804-CE2F-BB41-8F6F-B23AFFC9B4EC}" type="presParOf" srcId="{DCF802B6-B3C2-9446-A8DA-06DA75555C81}" destId="{2857635C-55D2-5940-9A35-1CFD03C0CC68}" srcOrd="1" destOrd="0" presId="urn:microsoft.com/office/officeart/2005/8/layout/hierarchy1"/>
    <dgm:cxn modelId="{6BD78EF5-1D9F-5245-9C86-5CB61F613535}" type="presParOf" srcId="{5287A996-BB54-E14B-A505-B8BE0CC23C38}" destId="{24ACB94A-9C31-204D-AF23-DE2291DC3798}" srcOrd="1" destOrd="0" presId="urn:microsoft.com/office/officeart/2005/8/layout/hierarchy1"/>
    <dgm:cxn modelId="{D38FB87A-D68C-704C-8480-7F00F2D51159}" type="presParOf" srcId="{852D7C1B-BE29-754B-8DFD-858331FCA9AE}" destId="{9526F2F8-5160-DF4D-9776-9A703D90A219}" srcOrd="2" destOrd="0" presId="urn:microsoft.com/office/officeart/2005/8/layout/hierarchy1"/>
    <dgm:cxn modelId="{4951D0C5-577A-4947-B733-FB8981AAAC62}" type="presParOf" srcId="{852D7C1B-BE29-754B-8DFD-858331FCA9AE}" destId="{E47CFFCE-8611-6544-8826-7765A692B3D7}" srcOrd="3" destOrd="0" presId="urn:microsoft.com/office/officeart/2005/8/layout/hierarchy1"/>
    <dgm:cxn modelId="{38A3D4EA-44C0-E741-A468-9181E5C42714}" type="presParOf" srcId="{E47CFFCE-8611-6544-8826-7765A692B3D7}" destId="{67C8334B-1D3D-5343-A8CD-3388A698F282}" srcOrd="0" destOrd="0" presId="urn:microsoft.com/office/officeart/2005/8/layout/hierarchy1"/>
    <dgm:cxn modelId="{4328F60D-319F-534D-B7F9-10EA4357A4AF}" type="presParOf" srcId="{67C8334B-1D3D-5343-A8CD-3388A698F282}" destId="{D79160D0-460B-E747-81D2-E2C5F9656518}" srcOrd="0" destOrd="0" presId="urn:microsoft.com/office/officeart/2005/8/layout/hierarchy1"/>
    <dgm:cxn modelId="{0B7992C0-CC17-2247-93C8-5733160A6D9E}" type="presParOf" srcId="{67C8334B-1D3D-5343-A8CD-3388A698F282}" destId="{8B911089-6F0C-8C48-8919-EF461857AD73}" srcOrd="1" destOrd="0" presId="urn:microsoft.com/office/officeart/2005/8/layout/hierarchy1"/>
    <dgm:cxn modelId="{8F25F3CA-5E51-D34A-9B11-C2E25315313C}" type="presParOf" srcId="{E47CFFCE-8611-6544-8826-7765A692B3D7}" destId="{17B05A87-5645-8045-9B41-79253E8A544B}"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E218A9-3F8D-214A-9678-7C0EEFE2E4D1}" type="doc">
      <dgm:prSet loTypeId="urn:microsoft.com/office/officeart/2005/8/layout/chevron2" loCatId="" qsTypeId="urn:microsoft.com/office/officeart/2005/8/quickstyle/simple1" qsCatId="simple" csTypeId="urn:microsoft.com/office/officeart/2005/8/colors/colorful5" csCatId="colorful" phldr="1"/>
      <dgm:spPr/>
      <dgm:t>
        <a:bodyPr/>
        <a:lstStyle/>
        <a:p>
          <a:endParaRPr lang="en-GB"/>
        </a:p>
      </dgm:t>
    </dgm:pt>
    <dgm:pt modelId="{8B9C9FF7-F6E7-E941-8385-2FFFFF9ECE2A}">
      <dgm:prSet phldrT="[Text]"/>
      <dgm:spPr/>
      <dgm:t>
        <a:bodyPr/>
        <a:lstStyle/>
        <a:p>
          <a:r>
            <a:rPr lang="en-GB" dirty="0"/>
            <a:t>1974 - 1980</a:t>
          </a:r>
        </a:p>
      </dgm:t>
    </dgm:pt>
    <dgm:pt modelId="{A326F6F8-592A-9148-9EDA-57AF332D5CF2}" type="parTrans" cxnId="{85462C85-A7B0-1642-974A-F1666AB951F1}">
      <dgm:prSet/>
      <dgm:spPr/>
      <dgm:t>
        <a:bodyPr/>
        <a:lstStyle/>
        <a:p>
          <a:endParaRPr lang="en-GB"/>
        </a:p>
      </dgm:t>
    </dgm:pt>
    <dgm:pt modelId="{31448852-590A-DA48-957E-A459C12593E9}" type="sibTrans" cxnId="{85462C85-A7B0-1642-974A-F1666AB951F1}">
      <dgm:prSet/>
      <dgm:spPr/>
      <dgm:t>
        <a:bodyPr/>
        <a:lstStyle/>
        <a:p>
          <a:endParaRPr lang="en-GB"/>
        </a:p>
      </dgm:t>
    </dgm:pt>
    <dgm:pt modelId="{ED1FF6FA-314E-DC46-BBE4-071F5B9DF4C0}">
      <dgm:prSet phldrT="[Text]"/>
      <dgm:spPr/>
      <dgm:t>
        <a:bodyPr/>
        <a:lstStyle/>
        <a:p>
          <a:r>
            <a:rPr lang="en-GB" dirty="0"/>
            <a:t>First AI winter</a:t>
          </a:r>
        </a:p>
      </dgm:t>
    </dgm:pt>
    <dgm:pt modelId="{BE485A32-9AE4-C84A-B2A3-F7C76847B529}" type="parTrans" cxnId="{2B94F3DB-1D65-9849-823E-BB7E00389156}">
      <dgm:prSet/>
      <dgm:spPr/>
      <dgm:t>
        <a:bodyPr/>
        <a:lstStyle/>
        <a:p>
          <a:endParaRPr lang="en-GB"/>
        </a:p>
      </dgm:t>
    </dgm:pt>
    <dgm:pt modelId="{2794CFC9-EB79-5D44-B5AF-349C82408F11}" type="sibTrans" cxnId="{2B94F3DB-1D65-9849-823E-BB7E00389156}">
      <dgm:prSet/>
      <dgm:spPr/>
      <dgm:t>
        <a:bodyPr/>
        <a:lstStyle/>
        <a:p>
          <a:endParaRPr lang="en-GB"/>
        </a:p>
      </dgm:t>
    </dgm:pt>
    <dgm:pt modelId="{A8B4AF0B-66F0-FE4B-B414-A8934C6DA016}">
      <dgm:prSet phldrT="[Text]"/>
      <dgm:spPr/>
      <dgm:t>
        <a:bodyPr/>
        <a:lstStyle/>
        <a:p>
          <a:r>
            <a:rPr lang="en-GB" dirty="0"/>
            <a:t>1980 - 1987</a:t>
          </a:r>
        </a:p>
      </dgm:t>
    </dgm:pt>
    <dgm:pt modelId="{7915C43A-BD4E-DE4A-93EB-8BAF1AE58AF3}" type="parTrans" cxnId="{22F137A9-6A2A-5B4F-B9EC-060E9FC1E835}">
      <dgm:prSet/>
      <dgm:spPr/>
      <dgm:t>
        <a:bodyPr/>
        <a:lstStyle/>
        <a:p>
          <a:endParaRPr lang="en-GB"/>
        </a:p>
      </dgm:t>
    </dgm:pt>
    <dgm:pt modelId="{57DD0599-77AD-964F-84DD-055A2A6D6C41}" type="sibTrans" cxnId="{22F137A9-6A2A-5B4F-B9EC-060E9FC1E835}">
      <dgm:prSet/>
      <dgm:spPr/>
      <dgm:t>
        <a:bodyPr/>
        <a:lstStyle/>
        <a:p>
          <a:endParaRPr lang="en-GB"/>
        </a:p>
      </dgm:t>
    </dgm:pt>
    <dgm:pt modelId="{0EE167E8-2E7C-9148-AF59-F03B97C8B8C9}">
      <dgm:prSet phldrT="[Text]"/>
      <dgm:spPr/>
      <dgm:t>
        <a:bodyPr/>
        <a:lstStyle/>
        <a:p>
          <a:r>
            <a:rPr lang="en-GB" dirty="0"/>
            <a:t>Renewed AI excitement</a:t>
          </a:r>
        </a:p>
      </dgm:t>
    </dgm:pt>
    <dgm:pt modelId="{45910BCA-0B5D-DB4E-B005-80809A6DD051}" type="parTrans" cxnId="{F12F12CD-354D-3644-AD73-16AE51FE4706}">
      <dgm:prSet/>
      <dgm:spPr/>
      <dgm:t>
        <a:bodyPr/>
        <a:lstStyle/>
        <a:p>
          <a:endParaRPr lang="en-GB"/>
        </a:p>
      </dgm:t>
    </dgm:pt>
    <dgm:pt modelId="{7401BB35-9092-C34E-B125-FA1E2870317C}" type="sibTrans" cxnId="{F12F12CD-354D-3644-AD73-16AE51FE4706}">
      <dgm:prSet/>
      <dgm:spPr/>
      <dgm:t>
        <a:bodyPr/>
        <a:lstStyle/>
        <a:p>
          <a:endParaRPr lang="en-GB"/>
        </a:p>
      </dgm:t>
    </dgm:pt>
    <dgm:pt modelId="{5962886F-D2A8-ED4D-B45D-9C5255A0471A}">
      <dgm:prSet phldrT="[Text]"/>
      <dgm:spPr/>
      <dgm:t>
        <a:bodyPr/>
        <a:lstStyle/>
        <a:p>
          <a:r>
            <a:rPr lang="en-GB" dirty="0"/>
            <a:t>1987 - 1994</a:t>
          </a:r>
        </a:p>
      </dgm:t>
    </dgm:pt>
    <dgm:pt modelId="{345F914A-EEB6-6446-9089-DCE7485DE2F8}" type="parTrans" cxnId="{900D11AD-027B-8042-8EE9-9B5EAF0C568E}">
      <dgm:prSet/>
      <dgm:spPr/>
      <dgm:t>
        <a:bodyPr/>
        <a:lstStyle/>
        <a:p>
          <a:endParaRPr lang="en-GB"/>
        </a:p>
      </dgm:t>
    </dgm:pt>
    <dgm:pt modelId="{21379853-5B38-D940-B146-08DB05568698}" type="sibTrans" cxnId="{900D11AD-027B-8042-8EE9-9B5EAF0C568E}">
      <dgm:prSet/>
      <dgm:spPr/>
      <dgm:t>
        <a:bodyPr/>
        <a:lstStyle/>
        <a:p>
          <a:endParaRPr lang="en-GB"/>
        </a:p>
      </dgm:t>
    </dgm:pt>
    <dgm:pt modelId="{0BD70D64-B566-3B49-A28B-A2384B433D63}">
      <dgm:prSet phldrT="[Text]"/>
      <dgm:spPr/>
      <dgm:t>
        <a:bodyPr/>
        <a:lstStyle/>
        <a:p>
          <a:r>
            <a:rPr lang="en-GB" dirty="0"/>
            <a:t>Second AI winter</a:t>
          </a:r>
        </a:p>
      </dgm:t>
    </dgm:pt>
    <dgm:pt modelId="{671D8C1D-2E0C-484D-8786-1EA8D55470AB}" type="parTrans" cxnId="{3EA402D4-61F0-D542-8CDC-2707C9F72C3A}">
      <dgm:prSet/>
      <dgm:spPr/>
      <dgm:t>
        <a:bodyPr/>
        <a:lstStyle/>
        <a:p>
          <a:endParaRPr lang="en-GB"/>
        </a:p>
      </dgm:t>
    </dgm:pt>
    <dgm:pt modelId="{63A92C34-0375-6942-B6F5-0955212182BA}" type="sibTrans" cxnId="{3EA402D4-61F0-D542-8CDC-2707C9F72C3A}">
      <dgm:prSet/>
      <dgm:spPr/>
      <dgm:t>
        <a:bodyPr/>
        <a:lstStyle/>
        <a:p>
          <a:endParaRPr lang="en-GB"/>
        </a:p>
      </dgm:t>
    </dgm:pt>
    <dgm:pt modelId="{696DA1D6-F3EC-CA4B-9A46-5C5C83D957BB}">
      <dgm:prSet phldrT="[Text]"/>
      <dgm:spPr/>
      <dgm:t>
        <a:bodyPr/>
        <a:lstStyle/>
        <a:p>
          <a:r>
            <a:rPr lang="en-GB" dirty="0"/>
            <a:t>Limited applicability of AI leads to worldwide funding pullbacks</a:t>
          </a:r>
        </a:p>
      </dgm:t>
    </dgm:pt>
    <dgm:pt modelId="{1CA7335C-968F-5448-9C88-2BD8048C59A4}" type="parTrans" cxnId="{5D7189CF-4DF1-9B4B-93FF-BE033401DFB4}">
      <dgm:prSet/>
      <dgm:spPr/>
      <dgm:t>
        <a:bodyPr/>
        <a:lstStyle/>
        <a:p>
          <a:endParaRPr lang="en-GB"/>
        </a:p>
      </dgm:t>
    </dgm:pt>
    <dgm:pt modelId="{7771CE74-9CB3-B64A-A7EE-B90396FA8344}" type="sibTrans" cxnId="{5D7189CF-4DF1-9B4B-93FF-BE033401DFB4}">
      <dgm:prSet/>
      <dgm:spPr/>
      <dgm:t>
        <a:bodyPr/>
        <a:lstStyle/>
        <a:p>
          <a:endParaRPr lang="en-GB"/>
        </a:p>
      </dgm:t>
    </dgm:pt>
    <dgm:pt modelId="{0D5FF99E-3574-EB43-A091-E8DFD93CF4B9}">
      <dgm:prSet phldrT="[Text]"/>
      <dgm:spPr/>
      <dgm:t>
        <a:bodyPr/>
        <a:lstStyle/>
        <a:p>
          <a:r>
            <a:rPr lang="en-GB" dirty="0"/>
            <a:t>Expert systems with if-then reasoning to mimic human decisions</a:t>
          </a:r>
        </a:p>
      </dgm:t>
    </dgm:pt>
    <dgm:pt modelId="{75430F00-3627-A548-803B-8E535376F10F}" type="parTrans" cxnId="{A0C7907C-DA9A-5449-B0D0-029A28FEA06C}">
      <dgm:prSet/>
      <dgm:spPr/>
      <dgm:t>
        <a:bodyPr/>
        <a:lstStyle/>
        <a:p>
          <a:endParaRPr lang="en-GB"/>
        </a:p>
      </dgm:t>
    </dgm:pt>
    <dgm:pt modelId="{D2749C4D-87FF-3C41-8AEF-3730B1904A3B}" type="sibTrans" cxnId="{A0C7907C-DA9A-5449-B0D0-029A28FEA06C}">
      <dgm:prSet/>
      <dgm:spPr/>
      <dgm:t>
        <a:bodyPr/>
        <a:lstStyle/>
        <a:p>
          <a:endParaRPr lang="en-GB"/>
        </a:p>
      </dgm:t>
    </dgm:pt>
    <dgm:pt modelId="{A73D7F31-98D9-9147-A70C-11450E1236CB}">
      <dgm:prSet phldrT="[Text]"/>
      <dgm:spPr/>
      <dgm:t>
        <a:bodyPr/>
        <a:lstStyle/>
        <a:p>
          <a:r>
            <a:rPr lang="en-GB" dirty="0"/>
            <a:t>Limitations of if-then reasoning leads to funding cutbacks</a:t>
          </a:r>
        </a:p>
      </dgm:t>
    </dgm:pt>
    <dgm:pt modelId="{EA6F18CC-DB6B-6442-8F9B-46C3770FC657}" type="parTrans" cxnId="{6C7B682E-31EE-6643-8928-906E1F423620}">
      <dgm:prSet/>
      <dgm:spPr/>
      <dgm:t>
        <a:bodyPr/>
        <a:lstStyle/>
        <a:p>
          <a:endParaRPr lang="en-GB"/>
        </a:p>
      </dgm:t>
    </dgm:pt>
    <dgm:pt modelId="{3372A5FB-59F3-A74D-B0F8-69D8895CBADF}" type="sibTrans" cxnId="{6C7B682E-31EE-6643-8928-906E1F423620}">
      <dgm:prSet/>
      <dgm:spPr/>
      <dgm:t>
        <a:bodyPr/>
        <a:lstStyle/>
        <a:p>
          <a:endParaRPr lang="en-GB"/>
        </a:p>
      </dgm:t>
    </dgm:pt>
    <dgm:pt modelId="{6B37F602-72F3-404D-B186-274E867130EE}" type="pres">
      <dgm:prSet presAssocID="{3CE218A9-3F8D-214A-9678-7C0EEFE2E4D1}" presName="linearFlow" presStyleCnt="0">
        <dgm:presLayoutVars>
          <dgm:dir/>
          <dgm:animLvl val="lvl"/>
          <dgm:resizeHandles val="exact"/>
        </dgm:presLayoutVars>
      </dgm:prSet>
      <dgm:spPr/>
    </dgm:pt>
    <dgm:pt modelId="{C9BF5B5F-8945-9845-A8E6-BBE591E5BB75}" type="pres">
      <dgm:prSet presAssocID="{8B9C9FF7-F6E7-E941-8385-2FFFFF9ECE2A}" presName="composite" presStyleCnt="0"/>
      <dgm:spPr/>
    </dgm:pt>
    <dgm:pt modelId="{85F3A61C-E047-3D4C-8092-D39257B88598}" type="pres">
      <dgm:prSet presAssocID="{8B9C9FF7-F6E7-E941-8385-2FFFFF9ECE2A}" presName="parentText" presStyleLbl="alignNode1" presStyleIdx="0" presStyleCnt="3">
        <dgm:presLayoutVars>
          <dgm:chMax val="1"/>
          <dgm:bulletEnabled val="1"/>
        </dgm:presLayoutVars>
      </dgm:prSet>
      <dgm:spPr/>
    </dgm:pt>
    <dgm:pt modelId="{96A7DFE6-3398-D544-A648-FEEAB13C2C30}" type="pres">
      <dgm:prSet presAssocID="{8B9C9FF7-F6E7-E941-8385-2FFFFF9ECE2A}" presName="descendantText" presStyleLbl="alignAcc1" presStyleIdx="0" presStyleCnt="3">
        <dgm:presLayoutVars>
          <dgm:bulletEnabled val="1"/>
        </dgm:presLayoutVars>
      </dgm:prSet>
      <dgm:spPr/>
    </dgm:pt>
    <dgm:pt modelId="{3696FEF6-C05D-BF48-BFE3-457E04C59571}" type="pres">
      <dgm:prSet presAssocID="{31448852-590A-DA48-957E-A459C12593E9}" presName="sp" presStyleCnt="0"/>
      <dgm:spPr/>
    </dgm:pt>
    <dgm:pt modelId="{561051C6-D7A4-3B44-B84B-312A78DDE4DB}" type="pres">
      <dgm:prSet presAssocID="{A8B4AF0B-66F0-FE4B-B414-A8934C6DA016}" presName="composite" presStyleCnt="0"/>
      <dgm:spPr/>
    </dgm:pt>
    <dgm:pt modelId="{7FFD18C1-95D0-E543-A86B-C0C97A2643F4}" type="pres">
      <dgm:prSet presAssocID="{A8B4AF0B-66F0-FE4B-B414-A8934C6DA016}" presName="parentText" presStyleLbl="alignNode1" presStyleIdx="1" presStyleCnt="3">
        <dgm:presLayoutVars>
          <dgm:chMax val="1"/>
          <dgm:bulletEnabled val="1"/>
        </dgm:presLayoutVars>
      </dgm:prSet>
      <dgm:spPr/>
    </dgm:pt>
    <dgm:pt modelId="{68532DCA-0FFB-9840-827F-89DFE32D538B}" type="pres">
      <dgm:prSet presAssocID="{A8B4AF0B-66F0-FE4B-B414-A8934C6DA016}" presName="descendantText" presStyleLbl="alignAcc1" presStyleIdx="1" presStyleCnt="3">
        <dgm:presLayoutVars>
          <dgm:bulletEnabled val="1"/>
        </dgm:presLayoutVars>
      </dgm:prSet>
      <dgm:spPr/>
    </dgm:pt>
    <dgm:pt modelId="{295A0167-FF0E-3049-90A6-B14882F762D9}" type="pres">
      <dgm:prSet presAssocID="{57DD0599-77AD-964F-84DD-055A2A6D6C41}" presName="sp" presStyleCnt="0"/>
      <dgm:spPr/>
    </dgm:pt>
    <dgm:pt modelId="{73A586B9-85E4-B94F-9851-6233DA2C2CA3}" type="pres">
      <dgm:prSet presAssocID="{5962886F-D2A8-ED4D-B45D-9C5255A0471A}" presName="composite" presStyleCnt="0"/>
      <dgm:spPr/>
    </dgm:pt>
    <dgm:pt modelId="{644B3BFB-54AF-9A4E-802F-83D3BA343B21}" type="pres">
      <dgm:prSet presAssocID="{5962886F-D2A8-ED4D-B45D-9C5255A0471A}" presName="parentText" presStyleLbl="alignNode1" presStyleIdx="2" presStyleCnt="3">
        <dgm:presLayoutVars>
          <dgm:chMax val="1"/>
          <dgm:bulletEnabled val="1"/>
        </dgm:presLayoutVars>
      </dgm:prSet>
      <dgm:spPr/>
    </dgm:pt>
    <dgm:pt modelId="{7912BAEC-C605-9042-A014-D50D1C8E5B9C}" type="pres">
      <dgm:prSet presAssocID="{5962886F-D2A8-ED4D-B45D-9C5255A0471A}" presName="descendantText" presStyleLbl="alignAcc1" presStyleIdx="2" presStyleCnt="3">
        <dgm:presLayoutVars>
          <dgm:bulletEnabled val="1"/>
        </dgm:presLayoutVars>
      </dgm:prSet>
      <dgm:spPr/>
    </dgm:pt>
  </dgm:ptLst>
  <dgm:cxnLst>
    <dgm:cxn modelId="{88628A04-8D6F-3E44-B338-5B46933DC86C}" type="presOf" srcId="{696DA1D6-F3EC-CA4B-9A46-5C5C83D957BB}" destId="{96A7DFE6-3398-D544-A648-FEEAB13C2C30}" srcOrd="0" destOrd="1" presId="urn:microsoft.com/office/officeart/2005/8/layout/chevron2"/>
    <dgm:cxn modelId="{EC801716-4E8F-8D4E-B4A8-C38689CDDD7B}" type="presOf" srcId="{0EE167E8-2E7C-9148-AF59-F03B97C8B8C9}" destId="{68532DCA-0FFB-9840-827F-89DFE32D538B}" srcOrd="0" destOrd="0" presId="urn:microsoft.com/office/officeart/2005/8/layout/chevron2"/>
    <dgm:cxn modelId="{6C7B682E-31EE-6643-8928-906E1F423620}" srcId="{0BD70D64-B566-3B49-A28B-A2384B433D63}" destId="{A73D7F31-98D9-9147-A70C-11450E1236CB}" srcOrd="0" destOrd="0" parTransId="{EA6F18CC-DB6B-6442-8F9B-46C3770FC657}" sibTransId="{3372A5FB-59F3-A74D-B0F8-69D8895CBADF}"/>
    <dgm:cxn modelId="{DC2DB133-E7F2-BD4F-91F9-E95B2D2677A8}" type="presOf" srcId="{A73D7F31-98D9-9147-A70C-11450E1236CB}" destId="{7912BAEC-C605-9042-A014-D50D1C8E5B9C}" srcOrd="0" destOrd="1" presId="urn:microsoft.com/office/officeart/2005/8/layout/chevron2"/>
    <dgm:cxn modelId="{9B6DFB6D-2F1B-BB4E-9048-0B0F6A4880AB}" type="presOf" srcId="{8B9C9FF7-F6E7-E941-8385-2FFFFF9ECE2A}" destId="{85F3A61C-E047-3D4C-8092-D39257B88598}" srcOrd="0" destOrd="0" presId="urn:microsoft.com/office/officeart/2005/8/layout/chevron2"/>
    <dgm:cxn modelId="{A0C7907C-DA9A-5449-B0D0-029A28FEA06C}" srcId="{0EE167E8-2E7C-9148-AF59-F03B97C8B8C9}" destId="{0D5FF99E-3574-EB43-A091-E8DFD93CF4B9}" srcOrd="0" destOrd="0" parTransId="{75430F00-3627-A548-803B-8E535376F10F}" sibTransId="{D2749C4D-87FF-3C41-8AEF-3730B1904A3B}"/>
    <dgm:cxn modelId="{85462C85-A7B0-1642-974A-F1666AB951F1}" srcId="{3CE218A9-3F8D-214A-9678-7C0EEFE2E4D1}" destId="{8B9C9FF7-F6E7-E941-8385-2FFFFF9ECE2A}" srcOrd="0" destOrd="0" parTransId="{A326F6F8-592A-9148-9EDA-57AF332D5CF2}" sibTransId="{31448852-590A-DA48-957E-A459C12593E9}"/>
    <dgm:cxn modelId="{697CE985-E7CA-9746-A324-30A8B0878ECE}" type="presOf" srcId="{5962886F-D2A8-ED4D-B45D-9C5255A0471A}" destId="{644B3BFB-54AF-9A4E-802F-83D3BA343B21}" srcOrd="0" destOrd="0" presId="urn:microsoft.com/office/officeart/2005/8/layout/chevron2"/>
    <dgm:cxn modelId="{B3C76093-C643-CD4B-BF32-368439F698AC}" type="presOf" srcId="{0BD70D64-B566-3B49-A28B-A2384B433D63}" destId="{7912BAEC-C605-9042-A014-D50D1C8E5B9C}" srcOrd="0" destOrd="0" presId="urn:microsoft.com/office/officeart/2005/8/layout/chevron2"/>
    <dgm:cxn modelId="{83D3E3A2-435B-3E47-B043-3B5D4EABD62A}" type="presOf" srcId="{3CE218A9-3F8D-214A-9678-7C0EEFE2E4D1}" destId="{6B37F602-72F3-404D-B186-274E867130EE}" srcOrd="0" destOrd="0" presId="urn:microsoft.com/office/officeart/2005/8/layout/chevron2"/>
    <dgm:cxn modelId="{22F137A9-6A2A-5B4F-B9EC-060E9FC1E835}" srcId="{3CE218A9-3F8D-214A-9678-7C0EEFE2E4D1}" destId="{A8B4AF0B-66F0-FE4B-B414-A8934C6DA016}" srcOrd="1" destOrd="0" parTransId="{7915C43A-BD4E-DE4A-93EB-8BAF1AE58AF3}" sibTransId="{57DD0599-77AD-964F-84DD-055A2A6D6C41}"/>
    <dgm:cxn modelId="{900D11AD-027B-8042-8EE9-9B5EAF0C568E}" srcId="{3CE218A9-3F8D-214A-9678-7C0EEFE2E4D1}" destId="{5962886F-D2A8-ED4D-B45D-9C5255A0471A}" srcOrd="2" destOrd="0" parTransId="{345F914A-EEB6-6446-9089-DCE7485DE2F8}" sibTransId="{21379853-5B38-D940-B146-08DB05568698}"/>
    <dgm:cxn modelId="{F12F12CD-354D-3644-AD73-16AE51FE4706}" srcId="{A8B4AF0B-66F0-FE4B-B414-A8934C6DA016}" destId="{0EE167E8-2E7C-9148-AF59-F03B97C8B8C9}" srcOrd="0" destOrd="0" parTransId="{45910BCA-0B5D-DB4E-B005-80809A6DD051}" sibTransId="{7401BB35-9092-C34E-B125-FA1E2870317C}"/>
    <dgm:cxn modelId="{5D7189CF-4DF1-9B4B-93FF-BE033401DFB4}" srcId="{ED1FF6FA-314E-DC46-BBE4-071F5B9DF4C0}" destId="{696DA1D6-F3EC-CA4B-9A46-5C5C83D957BB}" srcOrd="0" destOrd="0" parTransId="{1CA7335C-968F-5448-9C88-2BD8048C59A4}" sibTransId="{7771CE74-9CB3-B64A-A7EE-B90396FA8344}"/>
    <dgm:cxn modelId="{3EA402D4-61F0-D542-8CDC-2707C9F72C3A}" srcId="{5962886F-D2A8-ED4D-B45D-9C5255A0471A}" destId="{0BD70D64-B566-3B49-A28B-A2384B433D63}" srcOrd="0" destOrd="0" parTransId="{671D8C1D-2E0C-484D-8786-1EA8D55470AB}" sibTransId="{63A92C34-0375-6942-B6F5-0955212182BA}"/>
    <dgm:cxn modelId="{402F9DDA-0253-E14F-B17C-9CD8E4DA026F}" type="presOf" srcId="{0D5FF99E-3574-EB43-A091-E8DFD93CF4B9}" destId="{68532DCA-0FFB-9840-827F-89DFE32D538B}" srcOrd="0" destOrd="1" presId="urn:microsoft.com/office/officeart/2005/8/layout/chevron2"/>
    <dgm:cxn modelId="{2B94F3DB-1D65-9849-823E-BB7E00389156}" srcId="{8B9C9FF7-F6E7-E941-8385-2FFFFF9ECE2A}" destId="{ED1FF6FA-314E-DC46-BBE4-071F5B9DF4C0}" srcOrd="0" destOrd="0" parTransId="{BE485A32-9AE4-C84A-B2A3-F7C76847B529}" sibTransId="{2794CFC9-EB79-5D44-B5AF-349C82408F11}"/>
    <dgm:cxn modelId="{9A2AFFDB-0AAA-ED41-AD21-2D3B9C05A4E6}" type="presOf" srcId="{ED1FF6FA-314E-DC46-BBE4-071F5B9DF4C0}" destId="{96A7DFE6-3398-D544-A648-FEEAB13C2C30}" srcOrd="0" destOrd="0" presId="urn:microsoft.com/office/officeart/2005/8/layout/chevron2"/>
    <dgm:cxn modelId="{EAF15BFC-DD5A-B74E-83D8-AA39E787B850}" type="presOf" srcId="{A8B4AF0B-66F0-FE4B-B414-A8934C6DA016}" destId="{7FFD18C1-95D0-E543-A86B-C0C97A2643F4}" srcOrd="0" destOrd="0" presId="urn:microsoft.com/office/officeart/2005/8/layout/chevron2"/>
    <dgm:cxn modelId="{25C66F5C-86CF-484F-A5F0-AAE244E921D4}" type="presParOf" srcId="{6B37F602-72F3-404D-B186-274E867130EE}" destId="{C9BF5B5F-8945-9845-A8E6-BBE591E5BB75}" srcOrd="0" destOrd="0" presId="urn:microsoft.com/office/officeart/2005/8/layout/chevron2"/>
    <dgm:cxn modelId="{77F1DA52-80B3-7B47-99E3-59435F5AC754}" type="presParOf" srcId="{C9BF5B5F-8945-9845-A8E6-BBE591E5BB75}" destId="{85F3A61C-E047-3D4C-8092-D39257B88598}" srcOrd="0" destOrd="0" presId="urn:microsoft.com/office/officeart/2005/8/layout/chevron2"/>
    <dgm:cxn modelId="{2AA9ACF9-C151-4F48-AC1C-4489784A39A0}" type="presParOf" srcId="{C9BF5B5F-8945-9845-A8E6-BBE591E5BB75}" destId="{96A7DFE6-3398-D544-A648-FEEAB13C2C30}" srcOrd="1" destOrd="0" presId="urn:microsoft.com/office/officeart/2005/8/layout/chevron2"/>
    <dgm:cxn modelId="{DF950E39-91B6-3F46-BD64-E08C5F490C95}" type="presParOf" srcId="{6B37F602-72F3-404D-B186-274E867130EE}" destId="{3696FEF6-C05D-BF48-BFE3-457E04C59571}" srcOrd="1" destOrd="0" presId="urn:microsoft.com/office/officeart/2005/8/layout/chevron2"/>
    <dgm:cxn modelId="{B08DD3C0-6BFE-8F46-BC3C-97B779BB7828}" type="presParOf" srcId="{6B37F602-72F3-404D-B186-274E867130EE}" destId="{561051C6-D7A4-3B44-B84B-312A78DDE4DB}" srcOrd="2" destOrd="0" presId="urn:microsoft.com/office/officeart/2005/8/layout/chevron2"/>
    <dgm:cxn modelId="{DFE4B0C1-0E81-0242-B347-F0D5429CFDC0}" type="presParOf" srcId="{561051C6-D7A4-3B44-B84B-312A78DDE4DB}" destId="{7FFD18C1-95D0-E543-A86B-C0C97A2643F4}" srcOrd="0" destOrd="0" presId="urn:microsoft.com/office/officeart/2005/8/layout/chevron2"/>
    <dgm:cxn modelId="{FAEFA6F5-1E8C-5F43-9076-F15C6AC39FD5}" type="presParOf" srcId="{561051C6-D7A4-3B44-B84B-312A78DDE4DB}" destId="{68532DCA-0FFB-9840-827F-89DFE32D538B}" srcOrd="1" destOrd="0" presId="urn:microsoft.com/office/officeart/2005/8/layout/chevron2"/>
    <dgm:cxn modelId="{F499F9AF-26B1-524A-B44E-F520D34BDAF7}" type="presParOf" srcId="{6B37F602-72F3-404D-B186-274E867130EE}" destId="{295A0167-FF0E-3049-90A6-B14882F762D9}" srcOrd="3" destOrd="0" presId="urn:microsoft.com/office/officeart/2005/8/layout/chevron2"/>
    <dgm:cxn modelId="{DEAE481C-993B-894B-AAB5-85E27BB7C16B}" type="presParOf" srcId="{6B37F602-72F3-404D-B186-274E867130EE}" destId="{73A586B9-85E4-B94F-9851-6233DA2C2CA3}" srcOrd="4" destOrd="0" presId="urn:microsoft.com/office/officeart/2005/8/layout/chevron2"/>
    <dgm:cxn modelId="{3FECE1CA-C36C-464F-BEBE-827312B179ED}" type="presParOf" srcId="{73A586B9-85E4-B94F-9851-6233DA2C2CA3}" destId="{644B3BFB-54AF-9A4E-802F-83D3BA343B21}" srcOrd="0" destOrd="0" presId="urn:microsoft.com/office/officeart/2005/8/layout/chevron2"/>
    <dgm:cxn modelId="{54CD9694-5882-4D49-8A78-33E86833B584}" type="presParOf" srcId="{73A586B9-85E4-B94F-9851-6233DA2C2CA3}" destId="{7912BAEC-C605-9042-A014-D50D1C8E5B9C}"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419710C-70B3-BD49-8363-FC86C4EF0D8B}" type="doc">
      <dgm:prSet loTypeId="urn:microsoft.com/office/officeart/2005/8/layout/chevron2" loCatId="" qsTypeId="urn:microsoft.com/office/officeart/2005/8/quickstyle/simple1" qsCatId="simple" csTypeId="urn:microsoft.com/office/officeart/2005/8/colors/colorful5" csCatId="colorful" phldr="1"/>
      <dgm:spPr/>
      <dgm:t>
        <a:bodyPr/>
        <a:lstStyle/>
        <a:p>
          <a:endParaRPr lang="en-GB"/>
        </a:p>
      </dgm:t>
    </dgm:pt>
    <dgm:pt modelId="{DFDEBBCC-7630-5844-B6CF-6779C2EBEAED}">
      <dgm:prSet phldrT="[Text]"/>
      <dgm:spPr/>
      <dgm:t>
        <a:bodyPr/>
        <a:lstStyle/>
        <a:p>
          <a:r>
            <a:rPr lang="en-GB" dirty="0"/>
            <a:t>1997</a:t>
          </a:r>
        </a:p>
      </dgm:t>
    </dgm:pt>
    <dgm:pt modelId="{D59C79B7-9C0F-3442-AA3C-351BA93FCB8F}" type="parTrans" cxnId="{8BC869AC-423C-C341-ABD8-224624E0BFCF}">
      <dgm:prSet/>
      <dgm:spPr/>
      <dgm:t>
        <a:bodyPr/>
        <a:lstStyle/>
        <a:p>
          <a:endParaRPr lang="en-GB"/>
        </a:p>
      </dgm:t>
    </dgm:pt>
    <dgm:pt modelId="{C902040C-1D88-3D49-B6CD-C682DA3A4594}" type="sibTrans" cxnId="{8BC869AC-423C-C341-ABD8-224624E0BFCF}">
      <dgm:prSet/>
      <dgm:spPr/>
      <dgm:t>
        <a:bodyPr/>
        <a:lstStyle/>
        <a:p>
          <a:endParaRPr lang="en-GB"/>
        </a:p>
      </dgm:t>
    </dgm:pt>
    <dgm:pt modelId="{B8393602-DA85-FC4B-AE94-B75693F6029E}">
      <dgm:prSet phldrT="[Text]"/>
      <dgm:spPr/>
      <dgm:t>
        <a:bodyPr/>
        <a:lstStyle/>
        <a:p>
          <a:pPr>
            <a:buNone/>
          </a:pPr>
          <a:r>
            <a:rPr lang="en-GB" dirty="0"/>
            <a:t>Deep Blue: chess computer from IBM beats world champion Garry Kasparov</a:t>
          </a:r>
        </a:p>
      </dgm:t>
    </dgm:pt>
    <dgm:pt modelId="{3A2D6444-DC6A-1E41-B82C-71C46AFA5CE0}" type="parTrans" cxnId="{9540C667-8DA4-2046-A7BA-C07FFEEF95CA}">
      <dgm:prSet/>
      <dgm:spPr/>
      <dgm:t>
        <a:bodyPr/>
        <a:lstStyle/>
        <a:p>
          <a:endParaRPr lang="en-GB"/>
        </a:p>
      </dgm:t>
    </dgm:pt>
    <dgm:pt modelId="{4CE39103-89CB-8E46-BB9E-099A7FA9B0C8}" type="sibTrans" cxnId="{9540C667-8DA4-2046-A7BA-C07FFEEF95CA}">
      <dgm:prSet/>
      <dgm:spPr/>
      <dgm:t>
        <a:bodyPr/>
        <a:lstStyle/>
        <a:p>
          <a:endParaRPr lang="en-GB"/>
        </a:p>
      </dgm:t>
    </dgm:pt>
    <dgm:pt modelId="{C8AAE182-15E2-ED42-B798-EF144B545624}">
      <dgm:prSet phldrT="[Text]"/>
      <dgm:spPr/>
      <dgm:t>
        <a:bodyPr/>
        <a:lstStyle/>
        <a:p>
          <a:r>
            <a:rPr lang="en-GB" dirty="0"/>
            <a:t>2014</a:t>
          </a:r>
        </a:p>
      </dgm:t>
    </dgm:pt>
    <dgm:pt modelId="{9BCA98F2-27E4-2B4C-A6DA-4B0CA2B2E922}" type="parTrans" cxnId="{A8516F3B-7C8F-7C47-8C57-1659142467A9}">
      <dgm:prSet/>
      <dgm:spPr/>
      <dgm:t>
        <a:bodyPr/>
        <a:lstStyle/>
        <a:p>
          <a:endParaRPr lang="en-GB"/>
        </a:p>
      </dgm:t>
    </dgm:pt>
    <dgm:pt modelId="{9F8786EB-8F68-244D-A96D-3749110B7E35}" type="sibTrans" cxnId="{A8516F3B-7C8F-7C47-8C57-1659142467A9}">
      <dgm:prSet/>
      <dgm:spPr/>
      <dgm:t>
        <a:bodyPr/>
        <a:lstStyle/>
        <a:p>
          <a:endParaRPr lang="en-GB"/>
        </a:p>
      </dgm:t>
    </dgm:pt>
    <dgm:pt modelId="{0F9A68F3-9EEE-5D4A-8484-94A0372A693A}">
      <dgm:prSet phldrT="[Text]"/>
      <dgm:spPr/>
      <dgm:t>
        <a:bodyPr/>
        <a:lstStyle/>
        <a:p>
          <a:r>
            <a:rPr lang="en-GB" dirty="0"/>
            <a:t>2014</a:t>
          </a:r>
        </a:p>
      </dgm:t>
    </dgm:pt>
    <dgm:pt modelId="{B9230983-1FDC-F744-8615-CDCC68724BD7}" type="parTrans" cxnId="{6EDABD4C-7923-F446-92AC-920D00937F47}">
      <dgm:prSet/>
      <dgm:spPr/>
      <dgm:t>
        <a:bodyPr/>
        <a:lstStyle/>
        <a:p>
          <a:endParaRPr lang="en-GB"/>
        </a:p>
      </dgm:t>
    </dgm:pt>
    <dgm:pt modelId="{D661BD41-9214-1D4E-8CCC-D1D9BF10DCB2}" type="sibTrans" cxnId="{6EDABD4C-7923-F446-92AC-920D00937F47}">
      <dgm:prSet/>
      <dgm:spPr/>
      <dgm:t>
        <a:bodyPr/>
        <a:lstStyle/>
        <a:p>
          <a:endParaRPr lang="en-GB"/>
        </a:p>
      </dgm:t>
    </dgm:pt>
    <dgm:pt modelId="{270CD801-AF24-C74A-8D9C-C556EB238D42}">
      <dgm:prSet phldrT="[Text]"/>
      <dgm:spPr/>
      <dgm:t>
        <a:bodyPr/>
        <a:lstStyle/>
        <a:p>
          <a:pPr>
            <a:buNone/>
          </a:pPr>
          <a:r>
            <a:rPr lang="en-GB" dirty="0"/>
            <a:t>Alexa: Amazon’s intelligent virtual assistant with a voice interface to complete shopping tasks</a:t>
          </a:r>
        </a:p>
      </dgm:t>
    </dgm:pt>
    <dgm:pt modelId="{13201776-9020-9047-A9D5-4A4F2036D9AC}" type="parTrans" cxnId="{7D9F946E-33A4-2C4E-AC72-E17F09CC801B}">
      <dgm:prSet/>
      <dgm:spPr/>
      <dgm:t>
        <a:bodyPr/>
        <a:lstStyle/>
        <a:p>
          <a:endParaRPr lang="en-GB"/>
        </a:p>
      </dgm:t>
    </dgm:pt>
    <dgm:pt modelId="{0DD7113A-C78E-9940-A4B3-4CBFA08F4851}" type="sibTrans" cxnId="{7D9F946E-33A4-2C4E-AC72-E17F09CC801B}">
      <dgm:prSet/>
      <dgm:spPr/>
      <dgm:t>
        <a:bodyPr/>
        <a:lstStyle/>
        <a:p>
          <a:endParaRPr lang="en-GB"/>
        </a:p>
      </dgm:t>
    </dgm:pt>
    <dgm:pt modelId="{2D80576C-C1D3-CA4C-8904-4CA8F2C55086}">
      <dgm:prSet phldrT="[Text]"/>
      <dgm:spPr/>
      <dgm:t>
        <a:bodyPr/>
        <a:lstStyle/>
        <a:p>
          <a:r>
            <a:rPr lang="en-GB" dirty="0"/>
            <a:t>2016</a:t>
          </a:r>
        </a:p>
      </dgm:t>
    </dgm:pt>
    <dgm:pt modelId="{E6A55661-B35D-1C4F-A36A-4DC4C0784C00}" type="parTrans" cxnId="{3342186F-8D56-F041-9B67-E5BF04CDB310}">
      <dgm:prSet/>
      <dgm:spPr/>
      <dgm:t>
        <a:bodyPr/>
        <a:lstStyle/>
        <a:p>
          <a:endParaRPr lang="en-GB"/>
        </a:p>
      </dgm:t>
    </dgm:pt>
    <dgm:pt modelId="{44D29B1A-BB1D-B446-879F-E73E3B59FCF5}" type="sibTrans" cxnId="{3342186F-8D56-F041-9B67-E5BF04CDB310}">
      <dgm:prSet/>
      <dgm:spPr/>
      <dgm:t>
        <a:bodyPr/>
        <a:lstStyle/>
        <a:p>
          <a:endParaRPr lang="en-GB"/>
        </a:p>
      </dgm:t>
    </dgm:pt>
    <dgm:pt modelId="{7915F520-B22D-9E48-B8C3-F68950D73869}">
      <dgm:prSet phldrT="[Text]"/>
      <dgm:spPr/>
      <dgm:t>
        <a:bodyPr/>
        <a:lstStyle/>
        <a:p>
          <a:pPr>
            <a:buNone/>
          </a:pPr>
          <a:r>
            <a:rPr lang="en-GB" dirty="0"/>
            <a:t>Tay: Microsoft’s chatbot goes rogue on social media with offensive comments</a:t>
          </a:r>
        </a:p>
      </dgm:t>
    </dgm:pt>
    <dgm:pt modelId="{D97F6D2C-BDDB-C249-969A-0BF1E6608E3D}" type="parTrans" cxnId="{3500854E-8F4E-9A41-A2BA-F697B14A6787}">
      <dgm:prSet/>
      <dgm:spPr/>
      <dgm:t>
        <a:bodyPr/>
        <a:lstStyle/>
        <a:p>
          <a:endParaRPr lang="en-GB"/>
        </a:p>
      </dgm:t>
    </dgm:pt>
    <dgm:pt modelId="{A613323E-F6CC-1A45-A0B4-3A7CEB11C1B7}" type="sibTrans" cxnId="{3500854E-8F4E-9A41-A2BA-F697B14A6787}">
      <dgm:prSet/>
      <dgm:spPr/>
      <dgm:t>
        <a:bodyPr/>
        <a:lstStyle/>
        <a:p>
          <a:endParaRPr lang="en-GB"/>
        </a:p>
      </dgm:t>
    </dgm:pt>
    <dgm:pt modelId="{EF7E056F-D87C-854B-93D8-D2D333F40DED}">
      <dgm:prSet phldrT="[Text]"/>
      <dgm:spPr/>
      <dgm:t>
        <a:bodyPr/>
        <a:lstStyle/>
        <a:p>
          <a:r>
            <a:rPr lang="en-GB" dirty="0"/>
            <a:t>1998</a:t>
          </a:r>
        </a:p>
      </dgm:t>
    </dgm:pt>
    <dgm:pt modelId="{A96EF4DD-8A11-E340-A50B-843528CF0C5E}" type="parTrans" cxnId="{26BDEA2F-3724-2744-8B50-C4C8FDBD255E}">
      <dgm:prSet/>
      <dgm:spPr/>
      <dgm:t>
        <a:bodyPr/>
        <a:lstStyle/>
        <a:p>
          <a:endParaRPr lang="en-GB"/>
        </a:p>
      </dgm:t>
    </dgm:pt>
    <dgm:pt modelId="{CD600080-8004-2D47-9657-3FBF436EDCBC}" type="sibTrans" cxnId="{26BDEA2F-3724-2744-8B50-C4C8FDBD255E}">
      <dgm:prSet/>
      <dgm:spPr/>
      <dgm:t>
        <a:bodyPr/>
        <a:lstStyle/>
        <a:p>
          <a:endParaRPr lang="en-GB"/>
        </a:p>
      </dgm:t>
    </dgm:pt>
    <dgm:pt modelId="{A920515E-5E76-CF4F-8DD1-89A70D35E461}">
      <dgm:prSet phldrT="[Text]"/>
      <dgm:spPr/>
      <dgm:t>
        <a:bodyPr/>
        <a:lstStyle/>
        <a:p>
          <a:r>
            <a:rPr lang="en-GB" dirty="0"/>
            <a:t>1999</a:t>
          </a:r>
        </a:p>
      </dgm:t>
    </dgm:pt>
    <dgm:pt modelId="{433C7794-015E-3D4C-B940-4FB114383A01}" type="parTrans" cxnId="{7FE83B50-915A-0F46-8506-1A421907A9D8}">
      <dgm:prSet/>
      <dgm:spPr/>
      <dgm:t>
        <a:bodyPr/>
        <a:lstStyle/>
        <a:p>
          <a:endParaRPr lang="en-GB"/>
        </a:p>
      </dgm:t>
    </dgm:pt>
    <dgm:pt modelId="{10E5DAD5-9C57-BE49-A076-A977F2F19AFF}" type="sibTrans" cxnId="{7FE83B50-915A-0F46-8506-1A421907A9D8}">
      <dgm:prSet/>
      <dgm:spPr/>
      <dgm:t>
        <a:bodyPr/>
        <a:lstStyle/>
        <a:p>
          <a:endParaRPr lang="en-GB"/>
        </a:p>
      </dgm:t>
    </dgm:pt>
    <dgm:pt modelId="{15F45498-2C91-6442-9262-931A6072F95A}">
      <dgm:prSet phldrT="[Text]"/>
      <dgm:spPr/>
      <dgm:t>
        <a:bodyPr/>
        <a:lstStyle/>
        <a:p>
          <a:r>
            <a:rPr lang="en-GB" dirty="0"/>
            <a:t>2002</a:t>
          </a:r>
        </a:p>
      </dgm:t>
    </dgm:pt>
    <dgm:pt modelId="{561482DF-2DBE-8847-8F09-A4F998F24CD5}" type="parTrans" cxnId="{0A1F65A0-B5B9-1A48-8C45-A562151C5E55}">
      <dgm:prSet/>
      <dgm:spPr/>
      <dgm:t>
        <a:bodyPr/>
        <a:lstStyle/>
        <a:p>
          <a:endParaRPr lang="en-GB"/>
        </a:p>
      </dgm:t>
    </dgm:pt>
    <dgm:pt modelId="{5D292CA3-8CE4-3048-BDC8-7C4AFBA039DE}" type="sibTrans" cxnId="{0A1F65A0-B5B9-1A48-8C45-A562151C5E55}">
      <dgm:prSet/>
      <dgm:spPr/>
      <dgm:t>
        <a:bodyPr/>
        <a:lstStyle/>
        <a:p>
          <a:endParaRPr lang="en-GB"/>
        </a:p>
      </dgm:t>
    </dgm:pt>
    <dgm:pt modelId="{D00228A1-1448-F445-B393-2EE8040D7F48}">
      <dgm:prSet phldrT="[Text]"/>
      <dgm:spPr/>
      <dgm:t>
        <a:bodyPr/>
        <a:lstStyle/>
        <a:p>
          <a:r>
            <a:rPr lang="en-GB" dirty="0"/>
            <a:t>2011</a:t>
          </a:r>
        </a:p>
      </dgm:t>
    </dgm:pt>
    <dgm:pt modelId="{7D6F3FC4-0E7A-404F-B180-C481C2CC8EA7}" type="parTrans" cxnId="{3D225DC0-27D5-FC45-808D-80C879C3C107}">
      <dgm:prSet/>
      <dgm:spPr/>
      <dgm:t>
        <a:bodyPr/>
        <a:lstStyle/>
        <a:p>
          <a:endParaRPr lang="en-GB"/>
        </a:p>
      </dgm:t>
    </dgm:pt>
    <dgm:pt modelId="{5B8FF5F9-2490-1B4D-BCDA-80BBCCEB3B4B}" type="sibTrans" cxnId="{3D225DC0-27D5-FC45-808D-80C879C3C107}">
      <dgm:prSet/>
      <dgm:spPr/>
      <dgm:t>
        <a:bodyPr/>
        <a:lstStyle/>
        <a:p>
          <a:endParaRPr lang="en-GB"/>
        </a:p>
      </dgm:t>
    </dgm:pt>
    <dgm:pt modelId="{296A37C9-DAB9-1643-A071-E4A997EA9D93}">
      <dgm:prSet phldrT="[Text]"/>
      <dgm:spPr/>
      <dgm:t>
        <a:bodyPr/>
        <a:lstStyle/>
        <a:p>
          <a:r>
            <a:rPr lang="en-GB" dirty="0"/>
            <a:t>2011</a:t>
          </a:r>
        </a:p>
      </dgm:t>
    </dgm:pt>
    <dgm:pt modelId="{4D0CBF58-E039-864A-8D0D-6EB152377D1E}" type="parTrans" cxnId="{45ADFE71-C329-EB41-A30A-66EDA63D6C95}">
      <dgm:prSet/>
      <dgm:spPr/>
      <dgm:t>
        <a:bodyPr/>
        <a:lstStyle/>
        <a:p>
          <a:endParaRPr lang="en-GB"/>
        </a:p>
      </dgm:t>
    </dgm:pt>
    <dgm:pt modelId="{B9531B18-61FE-104F-A02D-6A0F645DEBE2}" type="sibTrans" cxnId="{45ADFE71-C329-EB41-A30A-66EDA63D6C95}">
      <dgm:prSet/>
      <dgm:spPr/>
      <dgm:t>
        <a:bodyPr/>
        <a:lstStyle/>
        <a:p>
          <a:endParaRPr lang="en-GB"/>
        </a:p>
      </dgm:t>
    </dgm:pt>
    <dgm:pt modelId="{7303B7D4-4C80-4E4F-B62F-4CB10E2B2869}">
      <dgm:prSet/>
      <dgm:spPr/>
      <dgm:t>
        <a:bodyPr/>
        <a:lstStyle/>
        <a:p>
          <a:pPr>
            <a:buNone/>
          </a:pPr>
          <a:r>
            <a:rPr lang="en-GB" dirty="0" err="1"/>
            <a:t>KISmet</a:t>
          </a:r>
          <a:r>
            <a:rPr lang="en-GB" dirty="0"/>
            <a:t>: emotionally intelligent robot, developed by Cynthia Breazeal at MIT</a:t>
          </a:r>
        </a:p>
      </dgm:t>
    </dgm:pt>
    <dgm:pt modelId="{D34881EB-5267-2D48-A2BD-BFFAE73D57E8}" type="parTrans" cxnId="{6E5D8E2B-F66F-304B-B2A6-299BD37B27F1}">
      <dgm:prSet/>
      <dgm:spPr/>
      <dgm:t>
        <a:bodyPr/>
        <a:lstStyle/>
        <a:p>
          <a:endParaRPr lang="en-GB"/>
        </a:p>
      </dgm:t>
    </dgm:pt>
    <dgm:pt modelId="{6537F255-256E-2347-BD95-B20DB16B6FC0}" type="sibTrans" cxnId="{6E5D8E2B-F66F-304B-B2A6-299BD37B27F1}">
      <dgm:prSet/>
      <dgm:spPr/>
      <dgm:t>
        <a:bodyPr/>
        <a:lstStyle/>
        <a:p>
          <a:endParaRPr lang="en-GB"/>
        </a:p>
      </dgm:t>
    </dgm:pt>
    <dgm:pt modelId="{125A19D3-E695-5048-A5A5-1F8129D74644}">
      <dgm:prSet/>
      <dgm:spPr/>
      <dgm:t>
        <a:bodyPr/>
        <a:lstStyle/>
        <a:p>
          <a:pPr>
            <a:buNone/>
          </a:pPr>
          <a:r>
            <a:rPr lang="en-GB" dirty="0" err="1"/>
            <a:t>AiBO</a:t>
          </a:r>
          <a:r>
            <a:rPr lang="en-GB" dirty="0"/>
            <a:t>: first consumer robot pet dog by Sony with time-developing skills and personality</a:t>
          </a:r>
        </a:p>
      </dgm:t>
    </dgm:pt>
    <dgm:pt modelId="{5ECC5A05-A0EA-C748-9AE9-B34AD37CAC4C}" type="parTrans" cxnId="{6A0BD60E-4AF1-7B4B-8C14-ADB03265A7FC}">
      <dgm:prSet/>
      <dgm:spPr/>
      <dgm:t>
        <a:bodyPr/>
        <a:lstStyle/>
        <a:p>
          <a:endParaRPr lang="en-GB"/>
        </a:p>
      </dgm:t>
    </dgm:pt>
    <dgm:pt modelId="{E9DCE72A-01D8-434E-9F6E-F18FB62DAD25}" type="sibTrans" cxnId="{6A0BD60E-4AF1-7B4B-8C14-ADB03265A7FC}">
      <dgm:prSet/>
      <dgm:spPr/>
      <dgm:t>
        <a:bodyPr/>
        <a:lstStyle/>
        <a:p>
          <a:endParaRPr lang="en-GB"/>
        </a:p>
      </dgm:t>
    </dgm:pt>
    <dgm:pt modelId="{D4C07320-ABA4-E44C-AC73-A3FE717BFF95}">
      <dgm:prSet/>
      <dgm:spPr/>
      <dgm:t>
        <a:bodyPr/>
        <a:lstStyle/>
        <a:p>
          <a:pPr>
            <a:buNone/>
          </a:pPr>
          <a:r>
            <a:rPr lang="en-GB" dirty="0"/>
            <a:t>Roomba: first mass produced autonomous vacuum cleaner from iRobot</a:t>
          </a:r>
        </a:p>
      </dgm:t>
    </dgm:pt>
    <dgm:pt modelId="{AA491495-77FC-F544-8B28-16CA053DFA11}" type="parTrans" cxnId="{45EB60ED-0E42-EB4F-AE77-81393B50CAB3}">
      <dgm:prSet/>
      <dgm:spPr/>
      <dgm:t>
        <a:bodyPr/>
        <a:lstStyle/>
        <a:p>
          <a:endParaRPr lang="en-GB"/>
        </a:p>
      </dgm:t>
    </dgm:pt>
    <dgm:pt modelId="{AA14DECE-B3E8-3246-B36D-2EC25C9B263B}" type="sibTrans" cxnId="{45EB60ED-0E42-EB4F-AE77-81393B50CAB3}">
      <dgm:prSet/>
      <dgm:spPr/>
      <dgm:t>
        <a:bodyPr/>
        <a:lstStyle/>
        <a:p>
          <a:endParaRPr lang="en-GB"/>
        </a:p>
      </dgm:t>
    </dgm:pt>
    <dgm:pt modelId="{0D24B4B6-3E1F-F642-B4B8-7C3FF7C6DEE7}">
      <dgm:prSet/>
      <dgm:spPr/>
      <dgm:t>
        <a:bodyPr/>
        <a:lstStyle/>
        <a:p>
          <a:pPr>
            <a:buNone/>
          </a:pPr>
          <a:r>
            <a:rPr lang="en-GB" dirty="0"/>
            <a:t>Siri: Apple’s intelligent virtual assistant with a voice interface is introduced in the iPhone 4S</a:t>
          </a:r>
        </a:p>
      </dgm:t>
    </dgm:pt>
    <dgm:pt modelId="{EE1C0131-4A7E-4B40-A792-29EB9E129EB1}" type="parTrans" cxnId="{C200F18C-AACC-B342-95A2-99500449CB83}">
      <dgm:prSet/>
      <dgm:spPr/>
      <dgm:t>
        <a:bodyPr/>
        <a:lstStyle/>
        <a:p>
          <a:endParaRPr lang="en-GB"/>
        </a:p>
      </dgm:t>
    </dgm:pt>
    <dgm:pt modelId="{18954F53-D385-F14C-81F4-447570178263}" type="sibTrans" cxnId="{C200F18C-AACC-B342-95A2-99500449CB83}">
      <dgm:prSet/>
      <dgm:spPr/>
      <dgm:t>
        <a:bodyPr/>
        <a:lstStyle/>
        <a:p>
          <a:endParaRPr lang="en-GB"/>
        </a:p>
      </dgm:t>
    </dgm:pt>
    <dgm:pt modelId="{CF03712C-458F-CE40-A451-2D93237C28C9}">
      <dgm:prSet/>
      <dgm:spPr/>
      <dgm:t>
        <a:bodyPr/>
        <a:lstStyle/>
        <a:p>
          <a:pPr>
            <a:buNone/>
          </a:pPr>
          <a:r>
            <a:rPr lang="en-GB" dirty="0"/>
            <a:t>Watson: question answering machine from IBM wins first place in television quiz show Jeopardy</a:t>
          </a:r>
        </a:p>
      </dgm:t>
    </dgm:pt>
    <dgm:pt modelId="{B9968C81-C68C-2E49-BC8F-9E80E6B71F1C}" type="parTrans" cxnId="{608CC7B5-981C-C64D-A4F9-27F3ECEFBEF4}">
      <dgm:prSet/>
      <dgm:spPr/>
      <dgm:t>
        <a:bodyPr/>
        <a:lstStyle/>
        <a:p>
          <a:endParaRPr lang="en-GB"/>
        </a:p>
      </dgm:t>
    </dgm:pt>
    <dgm:pt modelId="{07A01519-5DED-6E40-A549-80F5FC6C5555}" type="sibTrans" cxnId="{608CC7B5-981C-C64D-A4F9-27F3ECEFBEF4}">
      <dgm:prSet/>
      <dgm:spPr/>
      <dgm:t>
        <a:bodyPr/>
        <a:lstStyle/>
        <a:p>
          <a:endParaRPr lang="en-GB"/>
        </a:p>
      </dgm:t>
    </dgm:pt>
    <dgm:pt modelId="{2CD51F41-4649-5646-8592-63EE612D7FC1}">
      <dgm:prSet/>
      <dgm:spPr/>
      <dgm:t>
        <a:bodyPr/>
        <a:lstStyle/>
        <a:p>
          <a:pPr>
            <a:buNone/>
          </a:pPr>
          <a:r>
            <a:rPr lang="en-GB" dirty="0"/>
            <a:t>Eugene: chatbot passes the Turing Test with a third of judges believing its human</a:t>
          </a:r>
        </a:p>
      </dgm:t>
    </dgm:pt>
    <dgm:pt modelId="{1FE4DE9E-65FB-E54D-B29D-179F1AD6AA4B}" type="parTrans" cxnId="{78EB730B-992B-424F-9BAF-1EF66DDA5F17}">
      <dgm:prSet/>
      <dgm:spPr/>
      <dgm:t>
        <a:bodyPr/>
        <a:lstStyle/>
        <a:p>
          <a:endParaRPr lang="en-GB"/>
        </a:p>
      </dgm:t>
    </dgm:pt>
    <dgm:pt modelId="{07C90F03-FE55-D44E-BABC-BBA378BCF18A}" type="sibTrans" cxnId="{78EB730B-992B-424F-9BAF-1EF66DDA5F17}">
      <dgm:prSet/>
      <dgm:spPr/>
      <dgm:t>
        <a:bodyPr/>
        <a:lstStyle/>
        <a:p>
          <a:endParaRPr lang="en-GB"/>
        </a:p>
      </dgm:t>
    </dgm:pt>
    <dgm:pt modelId="{639963D3-A01F-634D-BB2C-F520974914B5}">
      <dgm:prSet phldrT="[Text]"/>
      <dgm:spPr/>
      <dgm:t>
        <a:bodyPr/>
        <a:lstStyle/>
        <a:p>
          <a:pPr>
            <a:buNone/>
          </a:pPr>
          <a:r>
            <a:rPr lang="en-GB" dirty="0"/>
            <a:t>2017</a:t>
          </a:r>
        </a:p>
      </dgm:t>
    </dgm:pt>
    <dgm:pt modelId="{69BB9F4D-7D7B-F640-8721-1C19C10038BE}" type="parTrans" cxnId="{07BB0BF5-EF48-F248-8A21-BBB1D79954B8}">
      <dgm:prSet/>
      <dgm:spPr/>
      <dgm:t>
        <a:bodyPr/>
        <a:lstStyle/>
        <a:p>
          <a:endParaRPr lang="en-GB"/>
        </a:p>
      </dgm:t>
    </dgm:pt>
    <dgm:pt modelId="{EA305280-C404-2444-9E21-9BC920049A06}" type="sibTrans" cxnId="{07BB0BF5-EF48-F248-8A21-BBB1D79954B8}">
      <dgm:prSet/>
      <dgm:spPr/>
      <dgm:t>
        <a:bodyPr/>
        <a:lstStyle/>
        <a:p>
          <a:endParaRPr lang="en-GB"/>
        </a:p>
      </dgm:t>
    </dgm:pt>
    <dgm:pt modelId="{65854779-B14B-7B42-8835-1032FF1213F0}">
      <dgm:prSet phldrT="[Text]"/>
      <dgm:spPr/>
      <dgm:t>
        <a:bodyPr/>
        <a:lstStyle/>
        <a:p>
          <a:pPr>
            <a:buNone/>
          </a:pPr>
          <a:r>
            <a:rPr lang="en-GB" dirty="0"/>
            <a:t>AlphaGo: Google’s AI beats world champion </a:t>
          </a:r>
          <a:r>
            <a:rPr lang="en-GB" dirty="0" err="1"/>
            <a:t>Ke</a:t>
          </a:r>
          <a:r>
            <a:rPr lang="en-GB" dirty="0"/>
            <a:t> </a:t>
          </a:r>
          <a:r>
            <a:rPr lang="en-GB" dirty="0" err="1"/>
            <a:t>Jie</a:t>
          </a:r>
          <a:r>
            <a:rPr lang="en-GB" dirty="0"/>
            <a:t> in the complex board game of Go</a:t>
          </a:r>
        </a:p>
      </dgm:t>
    </dgm:pt>
    <dgm:pt modelId="{C3B81158-FF96-8C49-ACB4-EDD905F317A4}" type="parTrans" cxnId="{0D057C59-4A2B-5643-9098-12192EB3B8E4}">
      <dgm:prSet/>
      <dgm:spPr/>
      <dgm:t>
        <a:bodyPr/>
        <a:lstStyle/>
        <a:p>
          <a:endParaRPr lang="en-GB"/>
        </a:p>
      </dgm:t>
    </dgm:pt>
    <dgm:pt modelId="{9D3F61FF-A8AA-ED40-BE63-98B1B82226B2}" type="sibTrans" cxnId="{0D057C59-4A2B-5643-9098-12192EB3B8E4}">
      <dgm:prSet/>
      <dgm:spPr/>
      <dgm:t>
        <a:bodyPr/>
        <a:lstStyle/>
        <a:p>
          <a:endParaRPr lang="en-GB"/>
        </a:p>
      </dgm:t>
    </dgm:pt>
    <dgm:pt modelId="{F408019B-6FB6-654F-A163-3B4A95807D5A}">
      <dgm:prSet phldrT="[Text]"/>
      <dgm:spPr/>
      <dgm:t>
        <a:bodyPr/>
        <a:lstStyle/>
        <a:p>
          <a:pPr>
            <a:buNone/>
          </a:pPr>
          <a:r>
            <a:rPr lang="en-GB" dirty="0"/>
            <a:t>2019</a:t>
          </a:r>
        </a:p>
      </dgm:t>
    </dgm:pt>
    <dgm:pt modelId="{0F83B2F7-037E-A54C-B113-E38D5A976989}" type="parTrans" cxnId="{EEBD0B69-FA0B-424D-9ED7-9C8E30E93358}">
      <dgm:prSet/>
      <dgm:spPr/>
      <dgm:t>
        <a:bodyPr/>
        <a:lstStyle/>
        <a:p>
          <a:endParaRPr lang="en-GB"/>
        </a:p>
      </dgm:t>
    </dgm:pt>
    <dgm:pt modelId="{D1B7449D-0035-ED4A-9179-F0C5E08FF158}" type="sibTrans" cxnId="{EEBD0B69-FA0B-424D-9ED7-9C8E30E93358}">
      <dgm:prSet/>
      <dgm:spPr/>
      <dgm:t>
        <a:bodyPr/>
        <a:lstStyle/>
        <a:p>
          <a:endParaRPr lang="en-GB"/>
        </a:p>
      </dgm:t>
    </dgm:pt>
    <dgm:pt modelId="{AF44BADC-975D-044F-A0F2-9DE0FB9E0E5F}">
      <dgm:prSet phldrT="[Text]"/>
      <dgm:spPr/>
      <dgm:t>
        <a:bodyPr/>
        <a:lstStyle/>
        <a:p>
          <a:pPr>
            <a:buNone/>
          </a:pPr>
          <a:r>
            <a:rPr lang="en-GB" dirty="0"/>
            <a:t>Pluribus: first AI bot to defeat human expert players in a Texas </a:t>
          </a:r>
          <a:r>
            <a:rPr lang="en-GB" dirty="0" err="1"/>
            <a:t>Hold’em</a:t>
          </a:r>
          <a:r>
            <a:rPr lang="en-GB" dirty="0"/>
            <a:t> poker game</a:t>
          </a:r>
        </a:p>
      </dgm:t>
    </dgm:pt>
    <dgm:pt modelId="{EC1C8BF6-50DC-3C43-940C-E5D36AF7901E}" type="parTrans" cxnId="{799CB7B4-484D-9640-B422-6259B8CD8222}">
      <dgm:prSet/>
      <dgm:spPr/>
      <dgm:t>
        <a:bodyPr/>
        <a:lstStyle/>
        <a:p>
          <a:endParaRPr lang="en-GB"/>
        </a:p>
      </dgm:t>
    </dgm:pt>
    <dgm:pt modelId="{6E73AD4A-CCD3-9741-8A1B-205BA3E79D1C}" type="sibTrans" cxnId="{799CB7B4-484D-9640-B422-6259B8CD8222}">
      <dgm:prSet/>
      <dgm:spPr/>
      <dgm:t>
        <a:bodyPr/>
        <a:lstStyle/>
        <a:p>
          <a:endParaRPr lang="en-GB"/>
        </a:p>
      </dgm:t>
    </dgm:pt>
    <dgm:pt modelId="{372E2417-BF61-4E47-B16F-3F25ED9A5501}" type="pres">
      <dgm:prSet presAssocID="{B419710C-70B3-BD49-8363-FC86C4EF0D8B}" presName="linearFlow" presStyleCnt="0">
        <dgm:presLayoutVars>
          <dgm:dir/>
          <dgm:animLvl val="lvl"/>
          <dgm:resizeHandles val="exact"/>
        </dgm:presLayoutVars>
      </dgm:prSet>
      <dgm:spPr/>
    </dgm:pt>
    <dgm:pt modelId="{1B5DD1FB-9FFD-4B48-924D-4A913D230C3A}" type="pres">
      <dgm:prSet presAssocID="{DFDEBBCC-7630-5844-B6CF-6779C2EBEAED}" presName="composite" presStyleCnt="0"/>
      <dgm:spPr/>
    </dgm:pt>
    <dgm:pt modelId="{AE452A68-6179-774D-AA07-415727EB584D}" type="pres">
      <dgm:prSet presAssocID="{DFDEBBCC-7630-5844-B6CF-6779C2EBEAED}" presName="parentText" presStyleLbl="alignNode1" presStyleIdx="0" presStyleCnt="11">
        <dgm:presLayoutVars>
          <dgm:chMax val="1"/>
          <dgm:bulletEnabled val="1"/>
        </dgm:presLayoutVars>
      </dgm:prSet>
      <dgm:spPr/>
    </dgm:pt>
    <dgm:pt modelId="{5370D349-687C-1C4B-83BC-EE388047F24E}" type="pres">
      <dgm:prSet presAssocID="{DFDEBBCC-7630-5844-B6CF-6779C2EBEAED}" presName="descendantText" presStyleLbl="alignAcc1" presStyleIdx="0" presStyleCnt="11">
        <dgm:presLayoutVars>
          <dgm:bulletEnabled val="1"/>
        </dgm:presLayoutVars>
      </dgm:prSet>
      <dgm:spPr/>
    </dgm:pt>
    <dgm:pt modelId="{2287011D-A174-5849-9397-C569215B9396}" type="pres">
      <dgm:prSet presAssocID="{C902040C-1D88-3D49-B6CD-C682DA3A4594}" presName="sp" presStyleCnt="0"/>
      <dgm:spPr/>
    </dgm:pt>
    <dgm:pt modelId="{5B2BD096-5957-0149-923E-DCBECEBF28C1}" type="pres">
      <dgm:prSet presAssocID="{EF7E056F-D87C-854B-93D8-D2D333F40DED}" presName="composite" presStyleCnt="0"/>
      <dgm:spPr/>
    </dgm:pt>
    <dgm:pt modelId="{D79E8DE2-2D18-CD4F-8056-907815867880}" type="pres">
      <dgm:prSet presAssocID="{EF7E056F-D87C-854B-93D8-D2D333F40DED}" presName="parentText" presStyleLbl="alignNode1" presStyleIdx="1" presStyleCnt="11">
        <dgm:presLayoutVars>
          <dgm:chMax val="1"/>
          <dgm:bulletEnabled val="1"/>
        </dgm:presLayoutVars>
      </dgm:prSet>
      <dgm:spPr/>
    </dgm:pt>
    <dgm:pt modelId="{BF85B2D4-D50E-F34A-9CE5-CE0A282EA2F6}" type="pres">
      <dgm:prSet presAssocID="{EF7E056F-D87C-854B-93D8-D2D333F40DED}" presName="descendantText" presStyleLbl="alignAcc1" presStyleIdx="1" presStyleCnt="11">
        <dgm:presLayoutVars>
          <dgm:bulletEnabled val="1"/>
        </dgm:presLayoutVars>
      </dgm:prSet>
      <dgm:spPr/>
    </dgm:pt>
    <dgm:pt modelId="{E6493F4B-2D89-A74C-ADD8-763E5FD57953}" type="pres">
      <dgm:prSet presAssocID="{CD600080-8004-2D47-9657-3FBF436EDCBC}" presName="sp" presStyleCnt="0"/>
      <dgm:spPr/>
    </dgm:pt>
    <dgm:pt modelId="{9EA3851F-E47E-9947-BBE4-AC18E7E98EE1}" type="pres">
      <dgm:prSet presAssocID="{A920515E-5E76-CF4F-8DD1-89A70D35E461}" presName="composite" presStyleCnt="0"/>
      <dgm:spPr/>
    </dgm:pt>
    <dgm:pt modelId="{DB73324C-A36A-C74E-BF99-93454513E9BF}" type="pres">
      <dgm:prSet presAssocID="{A920515E-5E76-CF4F-8DD1-89A70D35E461}" presName="parentText" presStyleLbl="alignNode1" presStyleIdx="2" presStyleCnt="11">
        <dgm:presLayoutVars>
          <dgm:chMax val="1"/>
          <dgm:bulletEnabled val="1"/>
        </dgm:presLayoutVars>
      </dgm:prSet>
      <dgm:spPr/>
    </dgm:pt>
    <dgm:pt modelId="{E78C15FC-0762-0E45-A636-52FE2A4D15A4}" type="pres">
      <dgm:prSet presAssocID="{A920515E-5E76-CF4F-8DD1-89A70D35E461}" presName="descendantText" presStyleLbl="alignAcc1" presStyleIdx="2" presStyleCnt="11">
        <dgm:presLayoutVars>
          <dgm:bulletEnabled val="1"/>
        </dgm:presLayoutVars>
      </dgm:prSet>
      <dgm:spPr/>
    </dgm:pt>
    <dgm:pt modelId="{A631D079-5863-B64F-BCC7-E18F33E88BA2}" type="pres">
      <dgm:prSet presAssocID="{10E5DAD5-9C57-BE49-A076-A977F2F19AFF}" presName="sp" presStyleCnt="0"/>
      <dgm:spPr/>
    </dgm:pt>
    <dgm:pt modelId="{75BEF188-7CF8-534F-A094-DD734A01C8CC}" type="pres">
      <dgm:prSet presAssocID="{15F45498-2C91-6442-9262-931A6072F95A}" presName="composite" presStyleCnt="0"/>
      <dgm:spPr/>
    </dgm:pt>
    <dgm:pt modelId="{5C2EA9B7-05FC-4842-BBA6-77383E0F4342}" type="pres">
      <dgm:prSet presAssocID="{15F45498-2C91-6442-9262-931A6072F95A}" presName="parentText" presStyleLbl="alignNode1" presStyleIdx="3" presStyleCnt="11">
        <dgm:presLayoutVars>
          <dgm:chMax val="1"/>
          <dgm:bulletEnabled val="1"/>
        </dgm:presLayoutVars>
      </dgm:prSet>
      <dgm:spPr/>
    </dgm:pt>
    <dgm:pt modelId="{7B256C84-AF6C-1140-B22B-FAA29E15ADD9}" type="pres">
      <dgm:prSet presAssocID="{15F45498-2C91-6442-9262-931A6072F95A}" presName="descendantText" presStyleLbl="alignAcc1" presStyleIdx="3" presStyleCnt="11">
        <dgm:presLayoutVars>
          <dgm:bulletEnabled val="1"/>
        </dgm:presLayoutVars>
      </dgm:prSet>
      <dgm:spPr/>
    </dgm:pt>
    <dgm:pt modelId="{317BC543-3877-2143-9BF8-5B4227CFDF93}" type="pres">
      <dgm:prSet presAssocID="{5D292CA3-8CE4-3048-BDC8-7C4AFBA039DE}" presName="sp" presStyleCnt="0"/>
      <dgm:spPr/>
    </dgm:pt>
    <dgm:pt modelId="{C416AD32-DAE5-9146-9F69-9B16ADA9CC17}" type="pres">
      <dgm:prSet presAssocID="{D00228A1-1448-F445-B393-2EE8040D7F48}" presName="composite" presStyleCnt="0"/>
      <dgm:spPr/>
    </dgm:pt>
    <dgm:pt modelId="{4F801491-9510-0B4C-B095-D521DEEACB72}" type="pres">
      <dgm:prSet presAssocID="{D00228A1-1448-F445-B393-2EE8040D7F48}" presName="parentText" presStyleLbl="alignNode1" presStyleIdx="4" presStyleCnt="11">
        <dgm:presLayoutVars>
          <dgm:chMax val="1"/>
          <dgm:bulletEnabled val="1"/>
        </dgm:presLayoutVars>
      </dgm:prSet>
      <dgm:spPr/>
    </dgm:pt>
    <dgm:pt modelId="{358102E1-E595-7148-BDE7-956F2F7A84A6}" type="pres">
      <dgm:prSet presAssocID="{D00228A1-1448-F445-B393-2EE8040D7F48}" presName="descendantText" presStyleLbl="alignAcc1" presStyleIdx="4" presStyleCnt="11">
        <dgm:presLayoutVars>
          <dgm:bulletEnabled val="1"/>
        </dgm:presLayoutVars>
      </dgm:prSet>
      <dgm:spPr/>
    </dgm:pt>
    <dgm:pt modelId="{A8E16B24-581B-C646-BC65-9E418CF5BB80}" type="pres">
      <dgm:prSet presAssocID="{5B8FF5F9-2490-1B4D-BCDA-80BBCCEB3B4B}" presName="sp" presStyleCnt="0"/>
      <dgm:spPr/>
    </dgm:pt>
    <dgm:pt modelId="{7A01DD7C-A235-8B42-98EB-71429542BC2A}" type="pres">
      <dgm:prSet presAssocID="{296A37C9-DAB9-1643-A071-E4A997EA9D93}" presName="composite" presStyleCnt="0"/>
      <dgm:spPr/>
    </dgm:pt>
    <dgm:pt modelId="{9389B618-024C-8949-951C-7C4BCEADD7C4}" type="pres">
      <dgm:prSet presAssocID="{296A37C9-DAB9-1643-A071-E4A997EA9D93}" presName="parentText" presStyleLbl="alignNode1" presStyleIdx="5" presStyleCnt="11">
        <dgm:presLayoutVars>
          <dgm:chMax val="1"/>
          <dgm:bulletEnabled val="1"/>
        </dgm:presLayoutVars>
      </dgm:prSet>
      <dgm:spPr/>
    </dgm:pt>
    <dgm:pt modelId="{3EEC3D4A-F575-1F4F-B987-83075BC9005D}" type="pres">
      <dgm:prSet presAssocID="{296A37C9-DAB9-1643-A071-E4A997EA9D93}" presName="descendantText" presStyleLbl="alignAcc1" presStyleIdx="5" presStyleCnt="11">
        <dgm:presLayoutVars>
          <dgm:bulletEnabled val="1"/>
        </dgm:presLayoutVars>
      </dgm:prSet>
      <dgm:spPr/>
    </dgm:pt>
    <dgm:pt modelId="{E9313570-173E-B545-BB74-C34BA727E35B}" type="pres">
      <dgm:prSet presAssocID="{B9531B18-61FE-104F-A02D-6A0F645DEBE2}" presName="sp" presStyleCnt="0"/>
      <dgm:spPr/>
    </dgm:pt>
    <dgm:pt modelId="{1A47209A-7C00-4146-8653-FB984A75D3DC}" type="pres">
      <dgm:prSet presAssocID="{C8AAE182-15E2-ED42-B798-EF144B545624}" presName="composite" presStyleCnt="0"/>
      <dgm:spPr/>
    </dgm:pt>
    <dgm:pt modelId="{07B98D23-2CBF-A54A-997B-0E58F7050209}" type="pres">
      <dgm:prSet presAssocID="{C8AAE182-15E2-ED42-B798-EF144B545624}" presName="parentText" presStyleLbl="alignNode1" presStyleIdx="6" presStyleCnt="11">
        <dgm:presLayoutVars>
          <dgm:chMax val="1"/>
          <dgm:bulletEnabled val="1"/>
        </dgm:presLayoutVars>
      </dgm:prSet>
      <dgm:spPr/>
    </dgm:pt>
    <dgm:pt modelId="{F0270AC7-A830-F248-BF32-923F0DBBBA76}" type="pres">
      <dgm:prSet presAssocID="{C8AAE182-15E2-ED42-B798-EF144B545624}" presName="descendantText" presStyleLbl="alignAcc1" presStyleIdx="6" presStyleCnt="11">
        <dgm:presLayoutVars>
          <dgm:bulletEnabled val="1"/>
        </dgm:presLayoutVars>
      </dgm:prSet>
      <dgm:spPr/>
    </dgm:pt>
    <dgm:pt modelId="{B315AFA1-7D15-5942-912B-8BDDCBD7F190}" type="pres">
      <dgm:prSet presAssocID="{9F8786EB-8F68-244D-A96D-3749110B7E35}" presName="sp" presStyleCnt="0"/>
      <dgm:spPr/>
    </dgm:pt>
    <dgm:pt modelId="{E2CE7411-6AAC-7043-98DC-BAA367C9662E}" type="pres">
      <dgm:prSet presAssocID="{0F9A68F3-9EEE-5D4A-8484-94A0372A693A}" presName="composite" presStyleCnt="0"/>
      <dgm:spPr/>
    </dgm:pt>
    <dgm:pt modelId="{7995B0A1-24C0-9C47-8AEA-D61B5EDDB068}" type="pres">
      <dgm:prSet presAssocID="{0F9A68F3-9EEE-5D4A-8484-94A0372A693A}" presName="parentText" presStyleLbl="alignNode1" presStyleIdx="7" presStyleCnt="11">
        <dgm:presLayoutVars>
          <dgm:chMax val="1"/>
          <dgm:bulletEnabled val="1"/>
        </dgm:presLayoutVars>
      </dgm:prSet>
      <dgm:spPr/>
    </dgm:pt>
    <dgm:pt modelId="{537461D1-A8EF-CA40-9CEA-4AA151D87CF0}" type="pres">
      <dgm:prSet presAssocID="{0F9A68F3-9EEE-5D4A-8484-94A0372A693A}" presName="descendantText" presStyleLbl="alignAcc1" presStyleIdx="7" presStyleCnt="11">
        <dgm:presLayoutVars>
          <dgm:bulletEnabled val="1"/>
        </dgm:presLayoutVars>
      </dgm:prSet>
      <dgm:spPr/>
    </dgm:pt>
    <dgm:pt modelId="{F629D109-DCC8-1849-932A-29B3AA4A7F37}" type="pres">
      <dgm:prSet presAssocID="{D661BD41-9214-1D4E-8CCC-D1D9BF10DCB2}" presName="sp" presStyleCnt="0"/>
      <dgm:spPr/>
    </dgm:pt>
    <dgm:pt modelId="{A8B802C4-4DE3-0244-A0CD-F4EF14039AA2}" type="pres">
      <dgm:prSet presAssocID="{2D80576C-C1D3-CA4C-8904-4CA8F2C55086}" presName="composite" presStyleCnt="0"/>
      <dgm:spPr/>
    </dgm:pt>
    <dgm:pt modelId="{E74DD78A-FF6F-2445-8985-A8BC825489C3}" type="pres">
      <dgm:prSet presAssocID="{2D80576C-C1D3-CA4C-8904-4CA8F2C55086}" presName="parentText" presStyleLbl="alignNode1" presStyleIdx="8" presStyleCnt="11">
        <dgm:presLayoutVars>
          <dgm:chMax val="1"/>
          <dgm:bulletEnabled val="1"/>
        </dgm:presLayoutVars>
      </dgm:prSet>
      <dgm:spPr/>
    </dgm:pt>
    <dgm:pt modelId="{C83899C0-2510-C54A-B6F9-FCDA8D9B3EFD}" type="pres">
      <dgm:prSet presAssocID="{2D80576C-C1D3-CA4C-8904-4CA8F2C55086}" presName="descendantText" presStyleLbl="alignAcc1" presStyleIdx="8" presStyleCnt="11">
        <dgm:presLayoutVars>
          <dgm:bulletEnabled val="1"/>
        </dgm:presLayoutVars>
      </dgm:prSet>
      <dgm:spPr/>
    </dgm:pt>
    <dgm:pt modelId="{15F3AEC7-9441-C243-8630-8C4C04245F56}" type="pres">
      <dgm:prSet presAssocID="{44D29B1A-BB1D-B446-879F-E73E3B59FCF5}" presName="sp" presStyleCnt="0"/>
      <dgm:spPr/>
    </dgm:pt>
    <dgm:pt modelId="{8B4A0258-30B8-F743-89B0-01F7E6D1295F}" type="pres">
      <dgm:prSet presAssocID="{639963D3-A01F-634D-BB2C-F520974914B5}" presName="composite" presStyleCnt="0"/>
      <dgm:spPr/>
    </dgm:pt>
    <dgm:pt modelId="{AF9CC063-E235-7C44-9BD0-AAACB80FEB87}" type="pres">
      <dgm:prSet presAssocID="{639963D3-A01F-634D-BB2C-F520974914B5}" presName="parentText" presStyleLbl="alignNode1" presStyleIdx="9" presStyleCnt="11">
        <dgm:presLayoutVars>
          <dgm:chMax val="1"/>
          <dgm:bulletEnabled val="1"/>
        </dgm:presLayoutVars>
      </dgm:prSet>
      <dgm:spPr/>
    </dgm:pt>
    <dgm:pt modelId="{4BBF664B-E51A-1048-AA79-4F8D3E7AED3C}" type="pres">
      <dgm:prSet presAssocID="{639963D3-A01F-634D-BB2C-F520974914B5}" presName="descendantText" presStyleLbl="alignAcc1" presStyleIdx="9" presStyleCnt="11">
        <dgm:presLayoutVars>
          <dgm:bulletEnabled val="1"/>
        </dgm:presLayoutVars>
      </dgm:prSet>
      <dgm:spPr/>
    </dgm:pt>
    <dgm:pt modelId="{CDA16217-ADD0-CA41-A786-62B1E422C1A4}" type="pres">
      <dgm:prSet presAssocID="{EA305280-C404-2444-9E21-9BC920049A06}" presName="sp" presStyleCnt="0"/>
      <dgm:spPr/>
    </dgm:pt>
    <dgm:pt modelId="{EEF60C1A-7C0C-DA4F-8307-D3F906618B1E}" type="pres">
      <dgm:prSet presAssocID="{F408019B-6FB6-654F-A163-3B4A95807D5A}" presName="composite" presStyleCnt="0"/>
      <dgm:spPr/>
    </dgm:pt>
    <dgm:pt modelId="{6D803FC8-F61C-A34E-B05B-CCA92621AFDD}" type="pres">
      <dgm:prSet presAssocID="{F408019B-6FB6-654F-A163-3B4A95807D5A}" presName="parentText" presStyleLbl="alignNode1" presStyleIdx="10" presStyleCnt="11">
        <dgm:presLayoutVars>
          <dgm:chMax val="1"/>
          <dgm:bulletEnabled val="1"/>
        </dgm:presLayoutVars>
      </dgm:prSet>
      <dgm:spPr/>
    </dgm:pt>
    <dgm:pt modelId="{69CB5CEA-7529-3C40-A573-5D290FCEDAEE}" type="pres">
      <dgm:prSet presAssocID="{F408019B-6FB6-654F-A163-3B4A95807D5A}" presName="descendantText" presStyleLbl="alignAcc1" presStyleIdx="10" presStyleCnt="11">
        <dgm:presLayoutVars>
          <dgm:bulletEnabled val="1"/>
        </dgm:presLayoutVars>
      </dgm:prSet>
      <dgm:spPr/>
    </dgm:pt>
  </dgm:ptLst>
  <dgm:cxnLst>
    <dgm:cxn modelId="{BDBAD401-7AFB-6E49-91BA-8E8568C77E57}" type="presOf" srcId="{CF03712C-458F-CE40-A451-2D93237C28C9}" destId="{3EEC3D4A-F575-1F4F-B987-83075BC9005D}" srcOrd="0" destOrd="0" presId="urn:microsoft.com/office/officeart/2005/8/layout/chevron2"/>
    <dgm:cxn modelId="{78EB730B-992B-424F-9BAF-1EF66DDA5F17}" srcId="{C8AAE182-15E2-ED42-B798-EF144B545624}" destId="{2CD51F41-4649-5646-8592-63EE612D7FC1}" srcOrd="0" destOrd="0" parTransId="{1FE4DE9E-65FB-E54D-B29D-179F1AD6AA4B}" sibTransId="{07C90F03-FE55-D44E-BABC-BBA378BCF18A}"/>
    <dgm:cxn modelId="{3B13BC0B-C019-7D4E-8911-7D941A2994E7}" type="presOf" srcId="{7915F520-B22D-9E48-B8C3-F68950D73869}" destId="{C83899C0-2510-C54A-B6F9-FCDA8D9B3EFD}" srcOrd="0" destOrd="0" presId="urn:microsoft.com/office/officeart/2005/8/layout/chevron2"/>
    <dgm:cxn modelId="{6A0BD60E-4AF1-7B4B-8C14-ADB03265A7FC}" srcId="{A920515E-5E76-CF4F-8DD1-89A70D35E461}" destId="{125A19D3-E695-5048-A5A5-1F8129D74644}" srcOrd="0" destOrd="0" parTransId="{5ECC5A05-A0EA-C748-9AE9-B34AD37CAC4C}" sibTransId="{E9DCE72A-01D8-434E-9F6E-F18FB62DAD25}"/>
    <dgm:cxn modelId="{8ACF4110-3ABB-9C45-9D59-94D01B87BA99}" type="presOf" srcId="{B419710C-70B3-BD49-8363-FC86C4EF0D8B}" destId="{372E2417-BF61-4E47-B16F-3F25ED9A5501}" srcOrd="0" destOrd="0" presId="urn:microsoft.com/office/officeart/2005/8/layout/chevron2"/>
    <dgm:cxn modelId="{0BAF4817-AE87-DA41-9EC1-01D959F3B17D}" type="presOf" srcId="{65854779-B14B-7B42-8835-1032FF1213F0}" destId="{4BBF664B-E51A-1048-AA79-4F8D3E7AED3C}" srcOrd="0" destOrd="0" presId="urn:microsoft.com/office/officeart/2005/8/layout/chevron2"/>
    <dgm:cxn modelId="{24FF5419-4093-3A42-BBA1-FD1D245DFE2E}" type="presOf" srcId="{639963D3-A01F-634D-BB2C-F520974914B5}" destId="{AF9CC063-E235-7C44-9BD0-AAACB80FEB87}" srcOrd="0" destOrd="0" presId="urn:microsoft.com/office/officeart/2005/8/layout/chevron2"/>
    <dgm:cxn modelId="{9516261B-891B-2A4C-89D4-DA8C308A226E}" type="presOf" srcId="{DFDEBBCC-7630-5844-B6CF-6779C2EBEAED}" destId="{AE452A68-6179-774D-AA07-415727EB584D}" srcOrd="0" destOrd="0" presId="urn:microsoft.com/office/officeart/2005/8/layout/chevron2"/>
    <dgm:cxn modelId="{6F877425-4CA8-6E43-AD4D-9FC1B1859FF0}" type="presOf" srcId="{F408019B-6FB6-654F-A163-3B4A95807D5A}" destId="{6D803FC8-F61C-A34E-B05B-CCA92621AFDD}" srcOrd="0" destOrd="0" presId="urn:microsoft.com/office/officeart/2005/8/layout/chevron2"/>
    <dgm:cxn modelId="{6E5D8E2B-F66F-304B-B2A6-299BD37B27F1}" srcId="{EF7E056F-D87C-854B-93D8-D2D333F40DED}" destId="{7303B7D4-4C80-4E4F-B62F-4CB10E2B2869}" srcOrd="0" destOrd="0" parTransId="{D34881EB-5267-2D48-A2BD-BFFAE73D57E8}" sibTransId="{6537F255-256E-2347-BD95-B20DB16B6FC0}"/>
    <dgm:cxn modelId="{26BDEA2F-3724-2744-8B50-C4C8FDBD255E}" srcId="{B419710C-70B3-BD49-8363-FC86C4EF0D8B}" destId="{EF7E056F-D87C-854B-93D8-D2D333F40DED}" srcOrd="1" destOrd="0" parTransId="{A96EF4DD-8A11-E340-A50B-843528CF0C5E}" sibTransId="{CD600080-8004-2D47-9657-3FBF436EDCBC}"/>
    <dgm:cxn modelId="{A8516F3B-7C8F-7C47-8C57-1659142467A9}" srcId="{B419710C-70B3-BD49-8363-FC86C4EF0D8B}" destId="{C8AAE182-15E2-ED42-B798-EF144B545624}" srcOrd="6" destOrd="0" parTransId="{9BCA98F2-27E4-2B4C-A6DA-4B0CA2B2E922}" sibTransId="{9F8786EB-8F68-244D-A96D-3749110B7E35}"/>
    <dgm:cxn modelId="{86ABD545-D16E-D34C-9239-46EA19DDB279}" type="presOf" srcId="{296A37C9-DAB9-1643-A071-E4A997EA9D93}" destId="{9389B618-024C-8949-951C-7C4BCEADD7C4}" srcOrd="0" destOrd="0" presId="urn:microsoft.com/office/officeart/2005/8/layout/chevron2"/>
    <dgm:cxn modelId="{6EDABD4C-7923-F446-92AC-920D00937F47}" srcId="{B419710C-70B3-BD49-8363-FC86C4EF0D8B}" destId="{0F9A68F3-9EEE-5D4A-8484-94A0372A693A}" srcOrd="7" destOrd="0" parTransId="{B9230983-1FDC-F744-8615-CDCC68724BD7}" sibTransId="{D661BD41-9214-1D4E-8CCC-D1D9BF10DCB2}"/>
    <dgm:cxn modelId="{3500854E-8F4E-9A41-A2BA-F697B14A6787}" srcId="{2D80576C-C1D3-CA4C-8904-4CA8F2C55086}" destId="{7915F520-B22D-9E48-B8C3-F68950D73869}" srcOrd="0" destOrd="0" parTransId="{D97F6D2C-BDDB-C249-969A-0BF1E6608E3D}" sibTransId="{A613323E-F6CC-1A45-A0B4-3A7CEB11C1B7}"/>
    <dgm:cxn modelId="{0F5FA14E-C7D7-1B42-8428-A50AD77D9977}" type="presOf" srcId="{A920515E-5E76-CF4F-8DD1-89A70D35E461}" destId="{DB73324C-A36A-C74E-BF99-93454513E9BF}" srcOrd="0" destOrd="0" presId="urn:microsoft.com/office/officeart/2005/8/layout/chevron2"/>
    <dgm:cxn modelId="{7FE83B50-915A-0F46-8506-1A421907A9D8}" srcId="{B419710C-70B3-BD49-8363-FC86C4EF0D8B}" destId="{A920515E-5E76-CF4F-8DD1-89A70D35E461}" srcOrd="2" destOrd="0" parTransId="{433C7794-015E-3D4C-B940-4FB114383A01}" sibTransId="{10E5DAD5-9C57-BE49-A076-A977F2F19AFF}"/>
    <dgm:cxn modelId="{0D057C59-4A2B-5643-9098-12192EB3B8E4}" srcId="{639963D3-A01F-634D-BB2C-F520974914B5}" destId="{65854779-B14B-7B42-8835-1032FF1213F0}" srcOrd="0" destOrd="0" parTransId="{C3B81158-FF96-8C49-ACB4-EDD905F317A4}" sibTransId="{9D3F61FF-A8AA-ED40-BE63-98B1B82226B2}"/>
    <dgm:cxn modelId="{59E9A062-9E97-DE40-9667-017CF3225E57}" type="presOf" srcId="{2D80576C-C1D3-CA4C-8904-4CA8F2C55086}" destId="{E74DD78A-FF6F-2445-8985-A8BC825489C3}" srcOrd="0" destOrd="0" presId="urn:microsoft.com/office/officeart/2005/8/layout/chevron2"/>
    <dgm:cxn modelId="{C88EAC65-E94C-DE4B-AEE9-1474D7845A9F}" type="presOf" srcId="{15F45498-2C91-6442-9262-931A6072F95A}" destId="{5C2EA9B7-05FC-4842-BBA6-77383E0F4342}" srcOrd="0" destOrd="0" presId="urn:microsoft.com/office/officeart/2005/8/layout/chevron2"/>
    <dgm:cxn modelId="{9540C667-8DA4-2046-A7BA-C07FFEEF95CA}" srcId="{DFDEBBCC-7630-5844-B6CF-6779C2EBEAED}" destId="{B8393602-DA85-FC4B-AE94-B75693F6029E}" srcOrd="0" destOrd="0" parTransId="{3A2D6444-DC6A-1E41-B82C-71C46AFA5CE0}" sibTransId="{4CE39103-89CB-8E46-BB9E-099A7FA9B0C8}"/>
    <dgm:cxn modelId="{EEBD0B69-FA0B-424D-9ED7-9C8E30E93358}" srcId="{B419710C-70B3-BD49-8363-FC86C4EF0D8B}" destId="{F408019B-6FB6-654F-A163-3B4A95807D5A}" srcOrd="10" destOrd="0" parTransId="{0F83B2F7-037E-A54C-B113-E38D5A976989}" sibTransId="{D1B7449D-0035-ED4A-9179-F0C5E08FF158}"/>
    <dgm:cxn modelId="{F7004E6E-4E9A-0246-8C70-3EA55215C749}" type="presOf" srcId="{C8AAE182-15E2-ED42-B798-EF144B545624}" destId="{07B98D23-2CBF-A54A-997B-0E58F7050209}" srcOrd="0" destOrd="0" presId="urn:microsoft.com/office/officeart/2005/8/layout/chevron2"/>
    <dgm:cxn modelId="{7D9F946E-33A4-2C4E-AC72-E17F09CC801B}" srcId="{0F9A68F3-9EEE-5D4A-8484-94A0372A693A}" destId="{270CD801-AF24-C74A-8D9C-C556EB238D42}" srcOrd="0" destOrd="0" parTransId="{13201776-9020-9047-A9D5-4A4F2036D9AC}" sibTransId="{0DD7113A-C78E-9940-A4B3-4CBFA08F4851}"/>
    <dgm:cxn modelId="{3342186F-8D56-F041-9B67-E5BF04CDB310}" srcId="{B419710C-70B3-BD49-8363-FC86C4EF0D8B}" destId="{2D80576C-C1D3-CA4C-8904-4CA8F2C55086}" srcOrd="8" destOrd="0" parTransId="{E6A55661-B35D-1C4F-A36A-4DC4C0784C00}" sibTransId="{44D29B1A-BB1D-B446-879F-E73E3B59FCF5}"/>
    <dgm:cxn modelId="{45ADFE71-C329-EB41-A30A-66EDA63D6C95}" srcId="{B419710C-70B3-BD49-8363-FC86C4EF0D8B}" destId="{296A37C9-DAB9-1643-A071-E4A997EA9D93}" srcOrd="5" destOrd="0" parTransId="{4D0CBF58-E039-864A-8D0D-6EB152377D1E}" sibTransId="{B9531B18-61FE-104F-A02D-6A0F645DEBE2}"/>
    <dgm:cxn modelId="{0226D182-0C9C-124B-A709-5CE3B6F6E061}" type="presOf" srcId="{D4C07320-ABA4-E44C-AC73-A3FE717BFF95}" destId="{7B256C84-AF6C-1140-B22B-FAA29E15ADD9}" srcOrd="0" destOrd="0" presId="urn:microsoft.com/office/officeart/2005/8/layout/chevron2"/>
    <dgm:cxn modelId="{C200F18C-AACC-B342-95A2-99500449CB83}" srcId="{D00228A1-1448-F445-B393-2EE8040D7F48}" destId="{0D24B4B6-3E1F-F642-B4B8-7C3FF7C6DEE7}" srcOrd="0" destOrd="0" parTransId="{EE1C0131-4A7E-4B40-A792-29EB9E129EB1}" sibTransId="{18954F53-D385-F14C-81F4-447570178263}"/>
    <dgm:cxn modelId="{F833E699-59FC-A047-AA7F-9A8942F9D969}" type="presOf" srcId="{EF7E056F-D87C-854B-93D8-D2D333F40DED}" destId="{D79E8DE2-2D18-CD4F-8056-907815867880}" srcOrd="0" destOrd="0" presId="urn:microsoft.com/office/officeart/2005/8/layout/chevron2"/>
    <dgm:cxn modelId="{0A1F65A0-B5B9-1A48-8C45-A562151C5E55}" srcId="{B419710C-70B3-BD49-8363-FC86C4EF0D8B}" destId="{15F45498-2C91-6442-9262-931A6072F95A}" srcOrd="3" destOrd="0" parTransId="{561482DF-2DBE-8847-8F09-A4F998F24CD5}" sibTransId="{5D292CA3-8CE4-3048-BDC8-7C4AFBA039DE}"/>
    <dgm:cxn modelId="{604F36A1-C315-AB4C-81F8-636CF00550FD}" type="presOf" srcId="{125A19D3-E695-5048-A5A5-1F8129D74644}" destId="{E78C15FC-0762-0E45-A636-52FE2A4D15A4}" srcOrd="0" destOrd="0" presId="urn:microsoft.com/office/officeart/2005/8/layout/chevron2"/>
    <dgm:cxn modelId="{8BC869AC-423C-C341-ABD8-224624E0BFCF}" srcId="{B419710C-70B3-BD49-8363-FC86C4EF0D8B}" destId="{DFDEBBCC-7630-5844-B6CF-6779C2EBEAED}" srcOrd="0" destOrd="0" parTransId="{D59C79B7-9C0F-3442-AA3C-351BA93FCB8F}" sibTransId="{C902040C-1D88-3D49-B6CD-C682DA3A4594}"/>
    <dgm:cxn modelId="{799CB7B4-484D-9640-B422-6259B8CD8222}" srcId="{F408019B-6FB6-654F-A163-3B4A95807D5A}" destId="{AF44BADC-975D-044F-A0F2-9DE0FB9E0E5F}" srcOrd="0" destOrd="0" parTransId="{EC1C8BF6-50DC-3C43-940C-E5D36AF7901E}" sibTransId="{6E73AD4A-CCD3-9741-8A1B-205BA3E79D1C}"/>
    <dgm:cxn modelId="{608CC7B5-981C-C64D-A4F9-27F3ECEFBEF4}" srcId="{296A37C9-DAB9-1643-A071-E4A997EA9D93}" destId="{CF03712C-458F-CE40-A451-2D93237C28C9}" srcOrd="0" destOrd="0" parTransId="{B9968C81-C68C-2E49-BC8F-9E80E6B71F1C}" sibTransId="{07A01519-5DED-6E40-A549-80F5FC6C5555}"/>
    <dgm:cxn modelId="{EDF203BA-B7F4-2A48-95A3-83E7FBBD1E32}" type="presOf" srcId="{D00228A1-1448-F445-B393-2EE8040D7F48}" destId="{4F801491-9510-0B4C-B095-D521DEEACB72}" srcOrd="0" destOrd="0" presId="urn:microsoft.com/office/officeart/2005/8/layout/chevron2"/>
    <dgm:cxn modelId="{BDB2AEBE-FB82-5E4D-9D83-048CFA318DBC}" type="presOf" srcId="{270CD801-AF24-C74A-8D9C-C556EB238D42}" destId="{537461D1-A8EF-CA40-9CEA-4AA151D87CF0}" srcOrd="0" destOrd="0" presId="urn:microsoft.com/office/officeart/2005/8/layout/chevron2"/>
    <dgm:cxn modelId="{3D225DC0-27D5-FC45-808D-80C879C3C107}" srcId="{B419710C-70B3-BD49-8363-FC86C4EF0D8B}" destId="{D00228A1-1448-F445-B393-2EE8040D7F48}" srcOrd="4" destOrd="0" parTransId="{7D6F3FC4-0E7A-404F-B180-C481C2CC8EA7}" sibTransId="{5B8FF5F9-2490-1B4D-BCDA-80BBCCEB3B4B}"/>
    <dgm:cxn modelId="{30857DCB-4DC1-5D42-B557-A6B73DF4C9B1}" type="presOf" srcId="{0D24B4B6-3E1F-F642-B4B8-7C3FF7C6DEE7}" destId="{358102E1-E595-7148-BDE7-956F2F7A84A6}" srcOrd="0" destOrd="0" presId="urn:microsoft.com/office/officeart/2005/8/layout/chevron2"/>
    <dgm:cxn modelId="{312D87D6-FCA2-B94B-AE3B-547C808CC192}" type="presOf" srcId="{0F9A68F3-9EEE-5D4A-8484-94A0372A693A}" destId="{7995B0A1-24C0-9C47-8AEA-D61B5EDDB068}" srcOrd="0" destOrd="0" presId="urn:microsoft.com/office/officeart/2005/8/layout/chevron2"/>
    <dgm:cxn modelId="{C988E0DF-CF1F-D54F-AE02-69C70C299B0C}" type="presOf" srcId="{AF44BADC-975D-044F-A0F2-9DE0FB9E0E5F}" destId="{69CB5CEA-7529-3C40-A573-5D290FCEDAEE}" srcOrd="0" destOrd="0" presId="urn:microsoft.com/office/officeart/2005/8/layout/chevron2"/>
    <dgm:cxn modelId="{DE5FF0E8-8FAB-ED43-A5A4-93C6F8C30F34}" type="presOf" srcId="{B8393602-DA85-FC4B-AE94-B75693F6029E}" destId="{5370D349-687C-1C4B-83BC-EE388047F24E}" srcOrd="0" destOrd="0" presId="urn:microsoft.com/office/officeart/2005/8/layout/chevron2"/>
    <dgm:cxn modelId="{75DE5BEA-DF36-8A40-9E62-D77A3A064E5E}" type="presOf" srcId="{7303B7D4-4C80-4E4F-B62F-4CB10E2B2869}" destId="{BF85B2D4-D50E-F34A-9CE5-CE0A282EA2F6}" srcOrd="0" destOrd="0" presId="urn:microsoft.com/office/officeart/2005/8/layout/chevron2"/>
    <dgm:cxn modelId="{9CCCA1EA-DA1D-804A-A039-74F37993BF8D}" type="presOf" srcId="{2CD51F41-4649-5646-8592-63EE612D7FC1}" destId="{F0270AC7-A830-F248-BF32-923F0DBBBA76}" srcOrd="0" destOrd="0" presId="urn:microsoft.com/office/officeart/2005/8/layout/chevron2"/>
    <dgm:cxn modelId="{45EB60ED-0E42-EB4F-AE77-81393B50CAB3}" srcId="{15F45498-2C91-6442-9262-931A6072F95A}" destId="{D4C07320-ABA4-E44C-AC73-A3FE717BFF95}" srcOrd="0" destOrd="0" parTransId="{AA491495-77FC-F544-8B28-16CA053DFA11}" sibTransId="{AA14DECE-B3E8-3246-B36D-2EC25C9B263B}"/>
    <dgm:cxn modelId="{07BB0BF5-EF48-F248-8A21-BBB1D79954B8}" srcId="{B419710C-70B3-BD49-8363-FC86C4EF0D8B}" destId="{639963D3-A01F-634D-BB2C-F520974914B5}" srcOrd="9" destOrd="0" parTransId="{69BB9F4D-7D7B-F640-8721-1C19C10038BE}" sibTransId="{EA305280-C404-2444-9E21-9BC920049A06}"/>
    <dgm:cxn modelId="{9F9585A8-BEB3-8B41-B23C-206C01E921E8}" type="presParOf" srcId="{372E2417-BF61-4E47-B16F-3F25ED9A5501}" destId="{1B5DD1FB-9FFD-4B48-924D-4A913D230C3A}" srcOrd="0" destOrd="0" presId="urn:microsoft.com/office/officeart/2005/8/layout/chevron2"/>
    <dgm:cxn modelId="{863DEA4E-FD72-054D-AE86-C85021380FBB}" type="presParOf" srcId="{1B5DD1FB-9FFD-4B48-924D-4A913D230C3A}" destId="{AE452A68-6179-774D-AA07-415727EB584D}" srcOrd="0" destOrd="0" presId="urn:microsoft.com/office/officeart/2005/8/layout/chevron2"/>
    <dgm:cxn modelId="{920D620E-E975-A246-8F69-A9C5A308636F}" type="presParOf" srcId="{1B5DD1FB-9FFD-4B48-924D-4A913D230C3A}" destId="{5370D349-687C-1C4B-83BC-EE388047F24E}" srcOrd="1" destOrd="0" presId="urn:microsoft.com/office/officeart/2005/8/layout/chevron2"/>
    <dgm:cxn modelId="{1A7C8C1A-6FDC-1A46-BDCA-E430C0BD98ED}" type="presParOf" srcId="{372E2417-BF61-4E47-B16F-3F25ED9A5501}" destId="{2287011D-A174-5849-9397-C569215B9396}" srcOrd="1" destOrd="0" presId="urn:microsoft.com/office/officeart/2005/8/layout/chevron2"/>
    <dgm:cxn modelId="{656EDCA4-9E9A-C246-A5C0-1DE6B5FF5622}" type="presParOf" srcId="{372E2417-BF61-4E47-B16F-3F25ED9A5501}" destId="{5B2BD096-5957-0149-923E-DCBECEBF28C1}" srcOrd="2" destOrd="0" presId="urn:microsoft.com/office/officeart/2005/8/layout/chevron2"/>
    <dgm:cxn modelId="{51D0B8CD-A97F-DA41-A495-457FBF511B58}" type="presParOf" srcId="{5B2BD096-5957-0149-923E-DCBECEBF28C1}" destId="{D79E8DE2-2D18-CD4F-8056-907815867880}" srcOrd="0" destOrd="0" presId="urn:microsoft.com/office/officeart/2005/8/layout/chevron2"/>
    <dgm:cxn modelId="{7ACFAE06-49E2-164E-A7A5-FF054EAC06D7}" type="presParOf" srcId="{5B2BD096-5957-0149-923E-DCBECEBF28C1}" destId="{BF85B2D4-D50E-F34A-9CE5-CE0A282EA2F6}" srcOrd="1" destOrd="0" presId="urn:microsoft.com/office/officeart/2005/8/layout/chevron2"/>
    <dgm:cxn modelId="{5D979784-9DE0-CE40-921B-7927B7281102}" type="presParOf" srcId="{372E2417-BF61-4E47-B16F-3F25ED9A5501}" destId="{E6493F4B-2D89-A74C-ADD8-763E5FD57953}" srcOrd="3" destOrd="0" presId="urn:microsoft.com/office/officeart/2005/8/layout/chevron2"/>
    <dgm:cxn modelId="{AD171383-2907-AF4B-85FA-8D6A5FA3BF29}" type="presParOf" srcId="{372E2417-BF61-4E47-B16F-3F25ED9A5501}" destId="{9EA3851F-E47E-9947-BBE4-AC18E7E98EE1}" srcOrd="4" destOrd="0" presId="urn:microsoft.com/office/officeart/2005/8/layout/chevron2"/>
    <dgm:cxn modelId="{307B6A30-5D55-CD43-856B-0757094AE46C}" type="presParOf" srcId="{9EA3851F-E47E-9947-BBE4-AC18E7E98EE1}" destId="{DB73324C-A36A-C74E-BF99-93454513E9BF}" srcOrd="0" destOrd="0" presId="urn:microsoft.com/office/officeart/2005/8/layout/chevron2"/>
    <dgm:cxn modelId="{6E0F0077-1890-B445-ACCA-008BFED97A37}" type="presParOf" srcId="{9EA3851F-E47E-9947-BBE4-AC18E7E98EE1}" destId="{E78C15FC-0762-0E45-A636-52FE2A4D15A4}" srcOrd="1" destOrd="0" presId="urn:microsoft.com/office/officeart/2005/8/layout/chevron2"/>
    <dgm:cxn modelId="{BB4521A7-5646-EE42-BD50-F577521DF718}" type="presParOf" srcId="{372E2417-BF61-4E47-B16F-3F25ED9A5501}" destId="{A631D079-5863-B64F-BCC7-E18F33E88BA2}" srcOrd="5" destOrd="0" presId="urn:microsoft.com/office/officeart/2005/8/layout/chevron2"/>
    <dgm:cxn modelId="{49F8684C-13E0-DA4A-9890-867763B10F3D}" type="presParOf" srcId="{372E2417-BF61-4E47-B16F-3F25ED9A5501}" destId="{75BEF188-7CF8-534F-A094-DD734A01C8CC}" srcOrd="6" destOrd="0" presId="urn:microsoft.com/office/officeart/2005/8/layout/chevron2"/>
    <dgm:cxn modelId="{7B1F87DB-4B94-C74B-A2A8-0280B946D2D9}" type="presParOf" srcId="{75BEF188-7CF8-534F-A094-DD734A01C8CC}" destId="{5C2EA9B7-05FC-4842-BBA6-77383E0F4342}" srcOrd="0" destOrd="0" presId="urn:microsoft.com/office/officeart/2005/8/layout/chevron2"/>
    <dgm:cxn modelId="{3616DCA8-5164-4742-AB02-ABC88903FDA0}" type="presParOf" srcId="{75BEF188-7CF8-534F-A094-DD734A01C8CC}" destId="{7B256C84-AF6C-1140-B22B-FAA29E15ADD9}" srcOrd="1" destOrd="0" presId="urn:microsoft.com/office/officeart/2005/8/layout/chevron2"/>
    <dgm:cxn modelId="{30F87BA0-26B4-5B47-972D-257D3736E730}" type="presParOf" srcId="{372E2417-BF61-4E47-B16F-3F25ED9A5501}" destId="{317BC543-3877-2143-9BF8-5B4227CFDF93}" srcOrd="7" destOrd="0" presId="urn:microsoft.com/office/officeart/2005/8/layout/chevron2"/>
    <dgm:cxn modelId="{57FF40D1-DE76-9649-BBBE-00A2FF507934}" type="presParOf" srcId="{372E2417-BF61-4E47-B16F-3F25ED9A5501}" destId="{C416AD32-DAE5-9146-9F69-9B16ADA9CC17}" srcOrd="8" destOrd="0" presId="urn:microsoft.com/office/officeart/2005/8/layout/chevron2"/>
    <dgm:cxn modelId="{3923A97E-507D-C94B-80D9-7510BA46C2CC}" type="presParOf" srcId="{C416AD32-DAE5-9146-9F69-9B16ADA9CC17}" destId="{4F801491-9510-0B4C-B095-D521DEEACB72}" srcOrd="0" destOrd="0" presId="urn:microsoft.com/office/officeart/2005/8/layout/chevron2"/>
    <dgm:cxn modelId="{7C503C83-1A0C-9A43-9E97-40C92349B0F9}" type="presParOf" srcId="{C416AD32-DAE5-9146-9F69-9B16ADA9CC17}" destId="{358102E1-E595-7148-BDE7-956F2F7A84A6}" srcOrd="1" destOrd="0" presId="urn:microsoft.com/office/officeart/2005/8/layout/chevron2"/>
    <dgm:cxn modelId="{C07E70D1-B72C-F846-BC56-87E634EA5EA0}" type="presParOf" srcId="{372E2417-BF61-4E47-B16F-3F25ED9A5501}" destId="{A8E16B24-581B-C646-BC65-9E418CF5BB80}" srcOrd="9" destOrd="0" presId="urn:microsoft.com/office/officeart/2005/8/layout/chevron2"/>
    <dgm:cxn modelId="{7D19B3E1-6644-E84D-A9B1-06F447E4F41B}" type="presParOf" srcId="{372E2417-BF61-4E47-B16F-3F25ED9A5501}" destId="{7A01DD7C-A235-8B42-98EB-71429542BC2A}" srcOrd="10" destOrd="0" presId="urn:microsoft.com/office/officeart/2005/8/layout/chevron2"/>
    <dgm:cxn modelId="{61A0B93F-D0E0-124F-9479-1E82B80F2A99}" type="presParOf" srcId="{7A01DD7C-A235-8B42-98EB-71429542BC2A}" destId="{9389B618-024C-8949-951C-7C4BCEADD7C4}" srcOrd="0" destOrd="0" presId="urn:microsoft.com/office/officeart/2005/8/layout/chevron2"/>
    <dgm:cxn modelId="{A5749AEA-7CC5-C945-91E3-88D3ECF10F73}" type="presParOf" srcId="{7A01DD7C-A235-8B42-98EB-71429542BC2A}" destId="{3EEC3D4A-F575-1F4F-B987-83075BC9005D}" srcOrd="1" destOrd="0" presId="urn:microsoft.com/office/officeart/2005/8/layout/chevron2"/>
    <dgm:cxn modelId="{5E4F2C55-2D81-DC4E-819F-C68614245B86}" type="presParOf" srcId="{372E2417-BF61-4E47-B16F-3F25ED9A5501}" destId="{E9313570-173E-B545-BB74-C34BA727E35B}" srcOrd="11" destOrd="0" presId="urn:microsoft.com/office/officeart/2005/8/layout/chevron2"/>
    <dgm:cxn modelId="{7D5BBFB4-29D8-AC42-A38B-F13D3DB8A4F1}" type="presParOf" srcId="{372E2417-BF61-4E47-B16F-3F25ED9A5501}" destId="{1A47209A-7C00-4146-8653-FB984A75D3DC}" srcOrd="12" destOrd="0" presId="urn:microsoft.com/office/officeart/2005/8/layout/chevron2"/>
    <dgm:cxn modelId="{2A4516A0-0AE1-0A47-8582-FFE6E309D48B}" type="presParOf" srcId="{1A47209A-7C00-4146-8653-FB984A75D3DC}" destId="{07B98D23-2CBF-A54A-997B-0E58F7050209}" srcOrd="0" destOrd="0" presId="urn:microsoft.com/office/officeart/2005/8/layout/chevron2"/>
    <dgm:cxn modelId="{907A7556-80CD-584F-9634-4BD8E99FE4C6}" type="presParOf" srcId="{1A47209A-7C00-4146-8653-FB984A75D3DC}" destId="{F0270AC7-A830-F248-BF32-923F0DBBBA76}" srcOrd="1" destOrd="0" presId="urn:microsoft.com/office/officeart/2005/8/layout/chevron2"/>
    <dgm:cxn modelId="{EE505150-DE85-9845-BEEB-B211F20D89C1}" type="presParOf" srcId="{372E2417-BF61-4E47-B16F-3F25ED9A5501}" destId="{B315AFA1-7D15-5942-912B-8BDDCBD7F190}" srcOrd="13" destOrd="0" presId="urn:microsoft.com/office/officeart/2005/8/layout/chevron2"/>
    <dgm:cxn modelId="{5BE3458E-4BA2-AF49-95A9-08ECEB6602D5}" type="presParOf" srcId="{372E2417-BF61-4E47-B16F-3F25ED9A5501}" destId="{E2CE7411-6AAC-7043-98DC-BAA367C9662E}" srcOrd="14" destOrd="0" presId="urn:microsoft.com/office/officeart/2005/8/layout/chevron2"/>
    <dgm:cxn modelId="{CE1628E6-4360-A54A-830E-8193CCB7E65E}" type="presParOf" srcId="{E2CE7411-6AAC-7043-98DC-BAA367C9662E}" destId="{7995B0A1-24C0-9C47-8AEA-D61B5EDDB068}" srcOrd="0" destOrd="0" presId="urn:microsoft.com/office/officeart/2005/8/layout/chevron2"/>
    <dgm:cxn modelId="{03FECFBE-01BF-CF42-8AB0-5B86CCC37CCC}" type="presParOf" srcId="{E2CE7411-6AAC-7043-98DC-BAA367C9662E}" destId="{537461D1-A8EF-CA40-9CEA-4AA151D87CF0}" srcOrd="1" destOrd="0" presId="urn:microsoft.com/office/officeart/2005/8/layout/chevron2"/>
    <dgm:cxn modelId="{B327F7C8-4DEE-3146-9B02-442337918A62}" type="presParOf" srcId="{372E2417-BF61-4E47-B16F-3F25ED9A5501}" destId="{F629D109-DCC8-1849-932A-29B3AA4A7F37}" srcOrd="15" destOrd="0" presId="urn:microsoft.com/office/officeart/2005/8/layout/chevron2"/>
    <dgm:cxn modelId="{E9AA2DD9-70E1-AC4C-9B08-7E64FB49DF51}" type="presParOf" srcId="{372E2417-BF61-4E47-B16F-3F25ED9A5501}" destId="{A8B802C4-4DE3-0244-A0CD-F4EF14039AA2}" srcOrd="16" destOrd="0" presId="urn:microsoft.com/office/officeart/2005/8/layout/chevron2"/>
    <dgm:cxn modelId="{0C79AE0C-8776-0249-AEF9-2A3FD1726DD9}" type="presParOf" srcId="{A8B802C4-4DE3-0244-A0CD-F4EF14039AA2}" destId="{E74DD78A-FF6F-2445-8985-A8BC825489C3}" srcOrd="0" destOrd="0" presId="urn:microsoft.com/office/officeart/2005/8/layout/chevron2"/>
    <dgm:cxn modelId="{D7B7BC8C-B812-F542-943C-475874B2038F}" type="presParOf" srcId="{A8B802C4-4DE3-0244-A0CD-F4EF14039AA2}" destId="{C83899C0-2510-C54A-B6F9-FCDA8D9B3EFD}" srcOrd="1" destOrd="0" presId="urn:microsoft.com/office/officeart/2005/8/layout/chevron2"/>
    <dgm:cxn modelId="{3D1A3445-F9DF-2C43-99DB-42FD4A409F2C}" type="presParOf" srcId="{372E2417-BF61-4E47-B16F-3F25ED9A5501}" destId="{15F3AEC7-9441-C243-8630-8C4C04245F56}" srcOrd="17" destOrd="0" presId="urn:microsoft.com/office/officeart/2005/8/layout/chevron2"/>
    <dgm:cxn modelId="{F54F3C87-8C5B-B642-8934-29772BE637D7}" type="presParOf" srcId="{372E2417-BF61-4E47-B16F-3F25ED9A5501}" destId="{8B4A0258-30B8-F743-89B0-01F7E6D1295F}" srcOrd="18" destOrd="0" presId="urn:microsoft.com/office/officeart/2005/8/layout/chevron2"/>
    <dgm:cxn modelId="{14C0FF1E-DED0-994C-816F-E07927086544}" type="presParOf" srcId="{8B4A0258-30B8-F743-89B0-01F7E6D1295F}" destId="{AF9CC063-E235-7C44-9BD0-AAACB80FEB87}" srcOrd="0" destOrd="0" presId="urn:microsoft.com/office/officeart/2005/8/layout/chevron2"/>
    <dgm:cxn modelId="{1FC91F42-2A38-3C46-9F0B-66132644639E}" type="presParOf" srcId="{8B4A0258-30B8-F743-89B0-01F7E6D1295F}" destId="{4BBF664B-E51A-1048-AA79-4F8D3E7AED3C}" srcOrd="1" destOrd="0" presId="urn:microsoft.com/office/officeart/2005/8/layout/chevron2"/>
    <dgm:cxn modelId="{52B42CAC-E925-384B-A80D-8F48A2ED7549}" type="presParOf" srcId="{372E2417-BF61-4E47-B16F-3F25ED9A5501}" destId="{CDA16217-ADD0-CA41-A786-62B1E422C1A4}" srcOrd="19" destOrd="0" presId="urn:microsoft.com/office/officeart/2005/8/layout/chevron2"/>
    <dgm:cxn modelId="{6F1452F7-8D94-5746-9733-02A29F538C3B}" type="presParOf" srcId="{372E2417-BF61-4E47-B16F-3F25ED9A5501}" destId="{EEF60C1A-7C0C-DA4F-8307-D3F906618B1E}" srcOrd="20" destOrd="0" presId="urn:microsoft.com/office/officeart/2005/8/layout/chevron2"/>
    <dgm:cxn modelId="{C1EC8D13-10DC-C748-A4E5-238E63465739}" type="presParOf" srcId="{EEF60C1A-7C0C-DA4F-8307-D3F906618B1E}" destId="{6D803FC8-F61C-A34E-B05B-CCA92621AFDD}" srcOrd="0" destOrd="0" presId="urn:microsoft.com/office/officeart/2005/8/layout/chevron2"/>
    <dgm:cxn modelId="{9CEC0BE8-B7BE-724F-A27F-EEF8815139C3}" type="presParOf" srcId="{EEF60C1A-7C0C-DA4F-8307-D3F906618B1E}" destId="{69CB5CEA-7529-3C40-A573-5D290FCEDAEE}"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17C5ADF-5E29-B542-BBB6-D3E5D74926D6}" type="doc">
      <dgm:prSet loTypeId="urn:microsoft.com/office/officeart/2005/8/layout/pyramid4" loCatId="" qsTypeId="urn:microsoft.com/office/officeart/2005/8/quickstyle/simple1" qsCatId="simple" csTypeId="urn:microsoft.com/office/officeart/2005/8/colors/accent1_2" csCatId="accent1" phldr="1"/>
      <dgm:spPr/>
      <dgm:t>
        <a:bodyPr/>
        <a:lstStyle/>
        <a:p>
          <a:endParaRPr lang="en-GB"/>
        </a:p>
      </dgm:t>
    </dgm:pt>
    <dgm:pt modelId="{09DACCB8-42BB-AB41-8694-9D397975734F}">
      <dgm:prSet phldrT="[Text]"/>
      <dgm:spPr>
        <a:solidFill>
          <a:schemeClr val="accent6"/>
        </a:solidFill>
      </dgm:spPr>
      <dgm:t>
        <a:bodyPr/>
        <a:lstStyle/>
        <a:p>
          <a:r>
            <a:rPr lang="en-GB" dirty="0"/>
            <a:t>Computing power</a:t>
          </a:r>
        </a:p>
      </dgm:t>
    </dgm:pt>
    <dgm:pt modelId="{F54F0C17-54A7-DA4A-B5DF-C12B11805E0B}" type="parTrans" cxnId="{BEDAD188-7FC3-4643-B02D-DE4D8A56FE2E}">
      <dgm:prSet/>
      <dgm:spPr/>
      <dgm:t>
        <a:bodyPr/>
        <a:lstStyle/>
        <a:p>
          <a:endParaRPr lang="en-GB"/>
        </a:p>
      </dgm:t>
    </dgm:pt>
    <dgm:pt modelId="{2206FA5D-43E0-D849-8CDC-997634B73B69}" type="sibTrans" cxnId="{BEDAD188-7FC3-4643-B02D-DE4D8A56FE2E}">
      <dgm:prSet/>
      <dgm:spPr/>
      <dgm:t>
        <a:bodyPr/>
        <a:lstStyle/>
        <a:p>
          <a:endParaRPr lang="en-GB"/>
        </a:p>
      </dgm:t>
    </dgm:pt>
    <dgm:pt modelId="{52D691F9-CF24-8F48-A438-7ADF58A0BFC7}">
      <dgm:prSet phldrT="[Text]"/>
      <dgm:spPr>
        <a:solidFill>
          <a:schemeClr val="accent6"/>
        </a:solidFill>
      </dgm:spPr>
      <dgm:t>
        <a:bodyPr/>
        <a:lstStyle/>
        <a:p>
          <a:r>
            <a:rPr lang="en-GB" dirty="0"/>
            <a:t>Data availability</a:t>
          </a:r>
        </a:p>
      </dgm:t>
    </dgm:pt>
    <dgm:pt modelId="{A2805058-12D1-2D4D-A6A7-C84E79F0498B}" type="parTrans" cxnId="{EBBC16B8-496E-DA44-889F-48092519ACB4}">
      <dgm:prSet/>
      <dgm:spPr/>
      <dgm:t>
        <a:bodyPr/>
        <a:lstStyle/>
        <a:p>
          <a:endParaRPr lang="en-GB"/>
        </a:p>
      </dgm:t>
    </dgm:pt>
    <dgm:pt modelId="{6D3C9E3C-373F-A540-8562-0405D021B1EE}" type="sibTrans" cxnId="{EBBC16B8-496E-DA44-889F-48092519ACB4}">
      <dgm:prSet/>
      <dgm:spPr/>
      <dgm:t>
        <a:bodyPr/>
        <a:lstStyle/>
        <a:p>
          <a:endParaRPr lang="en-GB"/>
        </a:p>
      </dgm:t>
    </dgm:pt>
    <dgm:pt modelId="{2C09CE9D-214C-C140-A889-6D7900403DBA}">
      <dgm:prSet phldrT="[Text]" custT="1"/>
      <dgm:spPr/>
      <dgm:t>
        <a:bodyPr/>
        <a:lstStyle/>
        <a:p>
          <a:r>
            <a:rPr lang="en-GB" sz="4000" dirty="0"/>
            <a:t>AI</a:t>
          </a:r>
        </a:p>
      </dgm:t>
    </dgm:pt>
    <dgm:pt modelId="{941AC46A-BA63-C844-9DA8-141449347898}" type="parTrans" cxnId="{348E20B6-85D5-B148-A8D9-3CF632C8EEC3}">
      <dgm:prSet/>
      <dgm:spPr/>
      <dgm:t>
        <a:bodyPr/>
        <a:lstStyle/>
        <a:p>
          <a:endParaRPr lang="en-GB"/>
        </a:p>
      </dgm:t>
    </dgm:pt>
    <dgm:pt modelId="{8A6E3827-DA9F-8545-8AD1-81D28A0D3165}" type="sibTrans" cxnId="{348E20B6-85D5-B148-A8D9-3CF632C8EEC3}">
      <dgm:prSet/>
      <dgm:spPr/>
      <dgm:t>
        <a:bodyPr/>
        <a:lstStyle/>
        <a:p>
          <a:endParaRPr lang="en-GB"/>
        </a:p>
      </dgm:t>
    </dgm:pt>
    <dgm:pt modelId="{3443B0D7-0E08-BA40-A7C4-6404F6FD6D61}">
      <dgm:prSet phldrT="[Text]"/>
      <dgm:spPr>
        <a:solidFill>
          <a:schemeClr val="accent6"/>
        </a:solidFill>
      </dgm:spPr>
      <dgm:t>
        <a:bodyPr/>
        <a:lstStyle/>
        <a:p>
          <a:r>
            <a:rPr lang="en-GB" dirty="0"/>
            <a:t>Open source</a:t>
          </a:r>
        </a:p>
      </dgm:t>
    </dgm:pt>
    <dgm:pt modelId="{43719B03-8CAC-A14D-A8DC-4F272C9AADE9}" type="parTrans" cxnId="{17C5A828-1D5A-F64D-BA2A-D48AD7B249C5}">
      <dgm:prSet/>
      <dgm:spPr/>
      <dgm:t>
        <a:bodyPr/>
        <a:lstStyle/>
        <a:p>
          <a:endParaRPr lang="en-GB"/>
        </a:p>
      </dgm:t>
    </dgm:pt>
    <dgm:pt modelId="{54FD4620-515A-F145-B622-F548AA40BE79}" type="sibTrans" cxnId="{17C5A828-1D5A-F64D-BA2A-D48AD7B249C5}">
      <dgm:prSet/>
      <dgm:spPr/>
      <dgm:t>
        <a:bodyPr/>
        <a:lstStyle/>
        <a:p>
          <a:endParaRPr lang="en-GB"/>
        </a:p>
      </dgm:t>
    </dgm:pt>
    <dgm:pt modelId="{A35156A1-3D61-1440-882A-2CD4CAB30162}" type="pres">
      <dgm:prSet presAssocID="{E17C5ADF-5E29-B542-BBB6-D3E5D74926D6}" presName="compositeShape" presStyleCnt="0">
        <dgm:presLayoutVars>
          <dgm:chMax val="9"/>
          <dgm:dir/>
          <dgm:resizeHandles val="exact"/>
        </dgm:presLayoutVars>
      </dgm:prSet>
      <dgm:spPr/>
    </dgm:pt>
    <dgm:pt modelId="{A58D7C3A-71F1-CD46-BC10-8A1ED8A325F6}" type="pres">
      <dgm:prSet presAssocID="{E17C5ADF-5E29-B542-BBB6-D3E5D74926D6}" presName="triangle1" presStyleLbl="node1" presStyleIdx="0" presStyleCnt="4">
        <dgm:presLayoutVars>
          <dgm:bulletEnabled val="1"/>
        </dgm:presLayoutVars>
      </dgm:prSet>
      <dgm:spPr/>
    </dgm:pt>
    <dgm:pt modelId="{FDCD8369-9D13-A948-B6E4-D229C501DE9A}" type="pres">
      <dgm:prSet presAssocID="{E17C5ADF-5E29-B542-BBB6-D3E5D74926D6}" presName="triangle2" presStyleLbl="node1" presStyleIdx="1" presStyleCnt="4">
        <dgm:presLayoutVars>
          <dgm:bulletEnabled val="1"/>
        </dgm:presLayoutVars>
      </dgm:prSet>
      <dgm:spPr/>
    </dgm:pt>
    <dgm:pt modelId="{4B5D4607-2B16-CB4F-99F3-0B5A8906C747}" type="pres">
      <dgm:prSet presAssocID="{E17C5ADF-5E29-B542-BBB6-D3E5D74926D6}" presName="triangle3" presStyleLbl="node1" presStyleIdx="2" presStyleCnt="4">
        <dgm:presLayoutVars>
          <dgm:bulletEnabled val="1"/>
        </dgm:presLayoutVars>
      </dgm:prSet>
      <dgm:spPr/>
    </dgm:pt>
    <dgm:pt modelId="{1A0201EF-20E8-454A-8727-157CA59FE4C5}" type="pres">
      <dgm:prSet presAssocID="{E17C5ADF-5E29-B542-BBB6-D3E5D74926D6}" presName="triangle4" presStyleLbl="node1" presStyleIdx="3" presStyleCnt="4">
        <dgm:presLayoutVars>
          <dgm:bulletEnabled val="1"/>
        </dgm:presLayoutVars>
      </dgm:prSet>
      <dgm:spPr/>
    </dgm:pt>
  </dgm:ptLst>
  <dgm:cxnLst>
    <dgm:cxn modelId="{915DF00B-9F87-9A45-91CE-48CD233D6219}" type="presOf" srcId="{09DACCB8-42BB-AB41-8694-9D397975734F}" destId="{A58D7C3A-71F1-CD46-BC10-8A1ED8A325F6}" srcOrd="0" destOrd="0" presId="urn:microsoft.com/office/officeart/2005/8/layout/pyramid4"/>
    <dgm:cxn modelId="{17C5A828-1D5A-F64D-BA2A-D48AD7B249C5}" srcId="{E17C5ADF-5E29-B542-BBB6-D3E5D74926D6}" destId="{3443B0D7-0E08-BA40-A7C4-6404F6FD6D61}" srcOrd="3" destOrd="0" parTransId="{43719B03-8CAC-A14D-A8DC-4F272C9AADE9}" sibTransId="{54FD4620-515A-F145-B622-F548AA40BE79}"/>
    <dgm:cxn modelId="{39FB1852-80A2-6843-950D-8A2EF23BDA31}" type="presOf" srcId="{3443B0D7-0E08-BA40-A7C4-6404F6FD6D61}" destId="{1A0201EF-20E8-454A-8727-157CA59FE4C5}" srcOrd="0" destOrd="0" presId="urn:microsoft.com/office/officeart/2005/8/layout/pyramid4"/>
    <dgm:cxn modelId="{BF08AD5C-56BE-CD49-B991-F04C1B92807F}" type="presOf" srcId="{2C09CE9D-214C-C140-A889-6D7900403DBA}" destId="{4B5D4607-2B16-CB4F-99F3-0B5A8906C747}" srcOrd="0" destOrd="0" presId="urn:microsoft.com/office/officeart/2005/8/layout/pyramid4"/>
    <dgm:cxn modelId="{F702807C-0055-FD46-985B-F9CD2DB80CF7}" type="presOf" srcId="{52D691F9-CF24-8F48-A438-7ADF58A0BFC7}" destId="{FDCD8369-9D13-A948-B6E4-D229C501DE9A}" srcOrd="0" destOrd="0" presId="urn:microsoft.com/office/officeart/2005/8/layout/pyramid4"/>
    <dgm:cxn modelId="{BEDAD188-7FC3-4643-B02D-DE4D8A56FE2E}" srcId="{E17C5ADF-5E29-B542-BBB6-D3E5D74926D6}" destId="{09DACCB8-42BB-AB41-8694-9D397975734F}" srcOrd="0" destOrd="0" parTransId="{F54F0C17-54A7-DA4A-B5DF-C12B11805E0B}" sibTransId="{2206FA5D-43E0-D849-8CDC-997634B73B69}"/>
    <dgm:cxn modelId="{348E20B6-85D5-B148-A8D9-3CF632C8EEC3}" srcId="{E17C5ADF-5E29-B542-BBB6-D3E5D74926D6}" destId="{2C09CE9D-214C-C140-A889-6D7900403DBA}" srcOrd="2" destOrd="0" parTransId="{941AC46A-BA63-C844-9DA8-141449347898}" sibTransId="{8A6E3827-DA9F-8545-8AD1-81D28A0D3165}"/>
    <dgm:cxn modelId="{EBBC16B8-496E-DA44-889F-48092519ACB4}" srcId="{E17C5ADF-5E29-B542-BBB6-D3E5D74926D6}" destId="{52D691F9-CF24-8F48-A438-7ADF58A0BFC7}" srcOrd="1" destOrd="0" parTransId="{A2805058-12D1-2D4D-A6A7-C84E79F0498B}" sibTransId="{6D3C9E3C-373F-A540-8562-0405D021B1EE}"/>
    <dgm:cxn modelId="{E83407D5-C7AC-9947-B724-D73B242C4FA0}" type="presOf" srcId="{E17C5ADF-5E29-B542-BBB6-D3E5D74926D6}" destId="{A35156A1-3D61-1440-882A-2CD4CAB30162}" srcOrd="0" destOrd="0" presId="urn:microsoft.com/office/officeart/2005/8/layout/pyramid4"/>
    <dgm:cxn modelId="{4BB599A4-A71D-7440-87AB-8A611CD0AA54}" type="presParOf" srcId="{A35156A1-3D61-1440-882A-2CD4CAB30162}" destId="{A58D7C3A-71F1-CD46-BC10-8A1ED8A325F6}" srcOrd="0" destOrd="0" presId="urn:microsoft.com/office/officeart/2005/8/layout/pyramid4"/>
    <dgm:cxn modelId="{420523C0-ECF9-A742-A9AD-87089AF54424}" type="presParOf" srcId="{A35156A1-3D61-1440-882A-2CD4CAB30162}" destId="{FDCD8369-9D13-A948-B6E4-D229C501DE9A}" srcOrd="1" destOrd="0" presId="urn:microsoft.com/office/officeart/2005/8/layout/pyramid4"/>
    <dgm:cxn modelId="{6D61C795-E293-B140-B2C5-71752030CBAB}" type="presParOf" srcId="{A35156A1-3D61-1440-882A-2CD4CAB30162}" destId="{4B5D4607-2B16-CB4F-99F3-0B5A8906C747}" srcOrd="2" destOrd="0" presId="urn:microsoft.com/office/officeart/2005/8/layout/pyramid4"/>
    <dgm:cxn modelId="{264C1BBC-AA37-044F-8486-628F827DD6A8}" type="presParOf" srcId="{A35156A1-3D61-1440-882A-2CD4CAB30162}" destId="{1A0201EF-20E8-454A-8727-157CA59FE4C5}" srcOrd="3" destOrd="0" presId="urn:microsoft.com/office/officeart/2005/8/layout/pyramid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E31CCAD-1173-5347-BA23-259D5CC6263E}" type="doc">
      <dgm:prSet loTypeId="urn:microsoft.com/office/officeart/2008/layout/HorizontalMultiLevelHierarchy" loCatId="" qsTypeId="urn:microsoft.com/office/officeart/2005/8/quickstyle/simple1" qsCatId="simple" csTypeId="urn:microsoft.com/office/officeart/2005/8/colors/accent1_2" csCatId="accent1" phldr="1"/>
      <dgm:spPr/>
      <dgm:t>
        <a:bodyPr/>
        <a:lstStyle/>
        <a:p>
          <a:endParaRPr lang="en-GB"/>
        </a:p>
      </dgm:t>
    </dgm:pt>
    <dgm:pt modelId="{53AABB91-BACB-6A42-BFC7-B5193B912323}">
      <dgm:prSet phldrT="[Text]"/>
      <dgm:spPr/>
      <dgm:t>
        <a:bodyPr/>
        <a:lstStyle/>
        <a:p>
          <a:r>
            <a:rPr lang="en-GB" dirty="0"/>
            <a:t>Big Data</a:t>
          </a:r>
        </a:p>
      </dgm:t>
    </dgm:pt>
    <dgm:pt modelId="{CFA0DEE7-95DA-624E-98E5-3B4D3E25CB65}" type="parTrans" cxnId="{8AEF69F7-0828-1645-A82C-BD4DE3596CA9}">
      <dgm:prSet/>
      <dgm:spPr/>
      <dgm:t>
        <a:bodyPr/>
        <a:lstStyle/>
        <a:p>
          <a:endParaRPr lang="en-GB"/>
        </a:p>
      </dgm:t>
    </dgm:pt>
    <dgm:pt modelId="{BD537C1E-6DB9-3847-B143-542309972EF5}" type="sibTrans" cxnId="{8AEF69F7-0828-1645-A82C-BD4DE3596CA9}">
      <dgm:prSet/>
      <dgm:spPr/>
      <dgm:t>
        <a:bodyPr/>
        <a:lstStyle/>
        <a:p>
          <a:endParaRPr lang="en-GB"/>
        </a:p>
      </dgm:t>
    </dgm:pt>
    <dgm:pt modelId="{573F08E4-CE5C-054C-97B0-985EFC41EF14}">
      <dgm:prSet phldrT="[Text]"/>
      <dgm:spPr>
        <a:solidFill>
          <a:schemeClr val="accent6"/>
        </a:solidFill>
      </dgm:spPr>
      <dgm:t>
        <a:bodyPr/>
        <a:lstStyle/>
        <a:p>
          <a:r>
            <a:rPr lang="en-GB" dirty="0"/>
            <a:t>Volume: </a:t>
          </a:r>
          <a:r>
            <a:rPr lang="en-GB" b="0" i="0" u="none" dirty="0"/>
            <a:t>size and amount of data that is collected</a:t>
          </a:r>
          <a:endParaRPr lang="en-GB" dirty="0"/>
        </a:p>
      </dgm:t>
    </dgm:pt>
    <dgm:pt modelId="{82CCCBBD-C9C8-194E-961C-661EA8189EDD}" type="parTrans" cxnId="{4B26F9E8-1CBB-E44A-8CC7-7005F84174C5}">
      <dgm:prSet/>
      <dgm:spPr/>
      <dgm:t>
        <a:bodyPr/>
        <a:lstStyle/>
        <a:p>
          <a:endParaRPr lang="en-GB"/>
        </a:p>
      </dgm:t>
    </dgm:pt>
    <dgm:pt modelId="{66D0714C-535D-D64B-A568-A5111B80556D}" type="sibTrans" cxnId="{4B26F9E8-1CBB-E44A-8CC7-7005F84174C5}">
      <dgm:prSet/>
      <dgm:spPr/>
      <dgm:t>
        <a:bodyPr/>
        <a:lstStyle/>
        <a:p>
          <a:endParaRPr lang="en-GB"/>
        </a:p>
      </dgm:t>
    </dgm:pt>
    <dgm:pt modelId="{0439062E-D20A-0A48-86B2-B2CFB88FD2E9}">
      <dgm:prSet phldrT="[Text]"/>
      <dgm:spPr>
        <a:solidFill>
          <a:schemeClr val="accent6"/>
        </a:solidFill>
      </dgm:spPr>
      <dgm:t>
        <a:bodyPr/>
        <a:lstStyle/>
        <a:p>
          <a:r>
            <a:rPr lang="en-GB" dirty="0"/>
            <a:t>Velocity: </a:t>
          </a:r>
          <a:r>
            <a:rPr lang="en-GB" b="0" i="0" u="none" dirty="0"/>
            <a:t>how quickly data is generated and moves</a:t>
          </a:r>
          <a:endParaRPr lang="en-GB" dirty="0"/>
        </a:p>
      </dgm:t>
    </dgm:pt>
    <dgm:pt modelId="{F22DA2F6-EBFB-E942-A7A6-F90D031966E8}" type="parTrans" cxnId="{4FE2CE5F-30C0-EB47-A56A-EF6269993586}">
      <dgm:prSet/>
      <dgm:spPr/>
      <dgm:t>
        <a:bodyPr/>
        <a:lstStyle/>
        <a:p>
          <a:endParaRPr lang="en-GB"/>
        </a:p>
      </dgm:t>
    </dgm:pt>
    <dgm:pt modelId="{3D2DE072-F043-B344-86A1-5BA4EC141AFC}" type="sibTrans" cxnId="{4FE2CE5F-30C0-EB47-A56A-EF6269993586}">
      <dgm:prSet/>
      <dgm:spPr/>
      <dgm:t>
        <a:bodyPr/>
        <a:lstStyle/>
        <a:p>
          <a:endParaRPr lang="en-GB"/>
        </a:p>
      </dgm:t>
    </dgm:pt>
    <dgm:pt modelId="{A832B653-041B-7348-9AB7-2A5D5D5D1178}">
      <dgm:prSet phldrT="[Text]"/>
      <dgm:spPr>
        <a:solidFill>
          <a:schemeClr val="accent6"/>
        </a:solidFill>
      </dgm:spPr>
      <dgm:t>
        <a:bodyPr/>
        <a:lstStyle/>
        <a:p>
          <a:r>
            <a:rPr lang="en-GB" dirty="0"/>
            <a:t>Variety: diversity of data types and sources</a:t>
          </a:r>
        </a:p>
      </dgm:t>
    </dgm:pt>
    <dgm:pt modelId="{01A785F4-2D48-1E4C-B2E7-4CD939410DF7}" type="parTrans" cxnId="{26747C00-848A-A741-AC36-5918F60186B6}">
      <dgm:prSet/>
      <dgm:spPr/>
      <dgm:t>
        <a:bodyPr/>
        <a:lstStyle/>
        <a:p>
          <a:endParaRPr lang="en-GB"/>
        </a:p>
      </dgm:t>
    </dgm:pt>
    <dgm:pt modelId="{DF9AF839-D855-7546-8507-B917FD800FE1}" type="sibTrans" cxnId="{26747C00-848A-A741-AC36-5918F60186B6}">
      <dgm:prSet/>
      <dgm:spPr/>
      <dgm:t>
        <a:bodyPr/>
        <a:lstStyle/>
        <a:p>
          <a:endParaRPr lang="en-GB"/>
        </a:p>
      </dgm:t>
    </dgm:pt>
    <dgm:pt modelId="{993DBB0B-A929-7841-99B4-7947EB6A83F7}">
      <dgm:prSet phldrT="[Text]"/>
      <dgm:spPr>
        <a:solidFill>
          <a:schemeClr val="accent6"/>
        </a:solidFill>
      </dgm:spPr>
      <dgm:t>
        <a:bodyPr/>
        <a:lstStyle/>
        <a:p>
          <a:r>
            <a:rPr lang="en-GB" dirty="0"/>
            <a:t>Veracity: quality, accuracy and completeness of data</a:t>
          </a:r>
        </a:p>
      </dgm:t>
    </dgm:pt>
    <dgm:pt modelId="{2808D8AF-50B7-2249-B166-D4A8BB325CF1}" type="parTrans" cxnId="{CCCB097A-A51B-F842-AF2A-CCFCC49625FF}">
      <dgm:prSet/>
      <dgm:spPr/>
      <dgm:t>
        <a:bodyPr/>
        <a:lstStyle/>
        <a:p>
          <a:endParaRPr lang="en-GB"/>
        </a:p>
      </dgm:t>
    </dgm:pt>
    <dgm:pt modelId="{F40557AF-4977-5646-8705-69094D209B42}" type="sibTrans" cxnId="{CCCB097A-A51B-F842-AF2A-CCFCC49625FF}">
      <dgm:prSet/>
      <dgm:spPr/>
      <dgm:t>
        <a:bodyPr/>
        <a:lstStyle/>
        <a:p>
          <a:endParaRPr lang="en-GB"/>
        </a:p>
      </dgm:t>
    </dgm:pt>
    <dgm:pt modelId="{6165A318-F257-2D4B-8F68-489B78D17559}">
      <dgm:prSet phldrT="[Text]"/>
      <dgm:spPr>
        <a:solidFill>
          <a:schemeClr val="accent6"/>
        </a:solidFill>
      </dgm:spPr>
      <dgm:t>
        <a:bodyPr/>
        <a:lstStyle/>
        <a:p>
          <a:r>
            <a:rPr lang="en-GB" dirty="0"/>
            <a:t>Value: transform your data into useful business insights</a:t>
          </a:r>
        </a:p>
      </dgm:t>
    </dgm:pt>
    <dgm:pt modelId="{A5C0F5FD-8854-6D47-915D-D70B3392907E}" type="parTrans" cxnId="{B15A1020-7AC3-1941-A8B4-8AC6C7F2E762}">
      <dgm:prSet/>
      <dgm:spPr/>
      <dgm:t>
        <a:bodyPr/>
        <a:lstStyle/>
        <a:p>
          <a:endParaRPr lang="en-GB"/>
        </a:p>
      </dgm:t>
    </dgm:pt>
    <dgm:pt modelId="{2030DA3F-98AC-D94E-AB2A-2CFDA3BE191E}" type="sibTrans" cxnId="{B15A1020-7AC3-1941-A8B4-8AC6C7F2E762}">
      <dgm:prSet/>
      <dgm:spPr/>
      <dgm:t>
        <a:bodyPr/>
        <a:lstStyle/>
        <a:p>
          <a:endParaRPr lang="en-GB"/>
        </a:p>
      </dgm:t>
    </dgm:pt>
    <dgm:pt modelId="{AEC9C1B4-DA80-574B-AC9F-16E5CC1B108C}" type="pres">
      <dgm:prSet presAssocID="{2E31CCAD-1173-5347-BA23-259D5CC6263E}" presName="Name0" presStyleCnt="0">
        <dgm:presLayoutVars>
          <dgm:chPref val="1"/>
          <dgm:dir/>
          <dgm:animOne val="branch"/>
          <dgm:animLvl val="lvl"/>
          <dgm:resizeHandles val="exact"/>
        </dgm:presLayoutVars>
      </dgm:prSet>
      <dgm:spPr/>
    </dgm:pt>
    <dgm:pt modelId="{EE980622-B389-4C42-A73C-BFB08481167B}" type="pres">
      <dgm:prSet presAssocID="{53AABB91-BACB-6A42-BFC7-B5193B912323}" presName="root1" presStyleCnt="0"/>
      <dgm:spPr/>
    </dgm:pt>
    <dgm:pt modelId="{AFFBBB28-7E3A-FE49-8E55-738CA2A63217}" type="pres">
      <dgm:prSet presAssocID="{53AABB91-BACB-6A42-BFC7-B5193B912323}" presName="LevelOneTextNode" presStyleLbl="node0" presStyleIdx="0" presStyleCnt="1" custScaleY="53723">
        <dgm:presLayoutVars>
          <dgm:chPref val="3"/>
        </dgm:presLayoutVars>
      </dgm:prSet>
      <dgm:spPr/>
    </dgm:pt>
    <dgm:pt modelId="{95B829F6-8693-6E49-8BCA-1330003E6622}" type="pres">
      <dgm:prSet presAssocID="{53AABB91-BACB-6A42-BFC7-B5193B912323}" presName="level2hierChild" presStyleCnt="0"/>
      <dgm:spPr/>
    </dgm:pt>
    <dgm:pt modelId="{C4781824-0A68-EC45-BCF3-D6E3E2965B49}" type="pres">
      <dgm:prSet presAssocID="{82CCCBBD-C9C8-194E-961C-661EA8189EDD}" presName="conn2-1" presStyleLbl="parChTrans1D2" presStyleIdx="0" presStyleCnt="5"/>
      <dgm:spPr/>
    </dgm:pt>
    <dgm:pt modelId="{F3AB1569-BAF7-8B41-87D0-70837CB63BD5}" type="pres">
      <dgm:prSet presAssocID="{82CCCBBD-C9C8-194E-961C-661EA8189EDD}" presName="connTx" presStyleLbl="parChTrans1D2" presStyleIdx="0" presStyleCnt="5"/>
      <dgm:spPr/>
    </dgm:pt>
    <dgm:pt modelId="{6FB363A7-42A7-1B45-B2F8-6C9F8137508B}" type="pres">
      <dgm:prSet presAssocID="{573F08E4-CE5C-054C-97B0-985EFC41EF14}" presName="root2" presStyleCnt="0"/>
      <dgm:spPr/>
    </dgm:pt>
    <dgm:pt modelId="{F04B58E5-B1DE-6E4C-AF4D-33E8950FA24E}" type="pres">
      <dgm:prSet presAssocID="{573F08E4-CE5C-054C-97B0-985EFC41EF14}" presName="LevelTwoTextNode" presStyleLbl="node2" presStyleIdx="0" presStyleCnt="5" custScaleX="287627">
        <dgm:presLayoutVars>
          <dgm:chPref val="3"/>
        </dgm:presLayoutVars>
      </dgm:prSet>
      <dgm:spPr/>
    </dgm:pt>
    <dgm:pt modelId="{2CAF8067-C9C0-AE45-BB85-F59B338CA3DD}" type="pres">
      <dgm:prSet presAssocID="{573F08E4-CE5C-054C-97B0-985EFC41EF14}" presName="level3hierChild" presStyleCnt="0"/>
      <dgm:spPr/>
    </dgm:pt>
    <dgm:pt modelId="{A0F03C7E-2479-4F48-A894-F3F26B399F55}" type="pres">
      <dgm:prSet presAssocID="{F22DA2F6-EBFB-E942-A7A6-F90D031966E8}" presName="conn2-1" presStyleLbl="parChTrans1D2" presStyleIdx="1" presStyleCnt="5"/>
      <dgm:spPr/>
    </dgm:pt>
    <dgm:pt modelId="{FE8B7406-5804-2D4B-93D2-0C80F2367190}" type="pres">
      <dgm:prSet presAssocID="{F22DA2F6-EBFB-E942-A7A6-F90D031966E8}" presName="connTx" presStyleLbl="parChTrans1D2" presStyleIdx="1" presStyleCnt="5"/>
      <dgm:spPr/>
    </dgm:pt>
    <dgm:pt modelId="{3D29BC8E-627F-5842-8C8B-019A0AF5506C}" type="pres">
      <dgm:prSet presAssocID="{0439062E-D20A-0A48-86B2-B2CFB88FD2E9}" presName="root2" presStyleCnt="0"/>
      <dgm:spPr/>
    </dgm:pt>
    <dgm:pt modelId="{5EA277A8-F3A3-604A-A7C4-367703E7EDED}" type="pres">
      <dgm:prSet presAssocID="{0439062E-D20A-0A48-86B2-B2CFB88FD2E9}" presName="LevelTwoTextNode" presStyleLbl="node2" presStyleIdx="1" presStyleCnt="5" custScaleX="287627">
        <dgm:presLayoutVars>
          <dgm:chPref val="3"/>
        </dgm:presLayoutVars>
      </dgm:prSet>
      <dgm:spPr/>
    </dgm:pt>
    <dgm:pt modelId="{86514843-80F6-1D48-B129-388D542D5956}" type="pres">
      <dgm:prSet presAssocID="{0439062E-D20A-0A48-86B2-B2CFB88FD2E9}" presName="level3hierChild" presStyleCnt="0"/>
      <dgm:spPr/>
    </dgm:pt>
    <dgm:pt modelId="{A20BC5F4-A411-174D-AB1C-7517943F98A4}" type="pres">
      <dgm:prSet presAssocID="{01A785F4-2D48-1E4C-B2E7-4CD939410DF7}" presName="conn2-1" presStyleLbl="parChTrans1D2" presStyleIdx="2" presStyleCnt="5"/>
      <dgm:spPr/>
    </dgm:pt>
    <dgm:pt modelId="{00483E23-B41B-2449-B389-30C6C49CF04C}" type="pres">
      <dgm:prSet presAssocID="{01A785F4-2D48-1E4C-B2E7-4CD939410DF7}" presName="connTx" presStyleLbl="parChTrans1D2" presStyleIdx="2" presStyleCnt="5"/>
      <dgm:spPr/>
    </dgm:pt>
    <dgm:pt modelId="{72F009C9-E571-4842-BC14-5025797EBAE5}" type="pres">
      <dgm:prSet presAssocID="{A832B653-041B-7348-9AB7-2A5D5D5D1178}" presName="root2" presStyleCnt="0"/>
      <dgm:spPr/>
    </dgm:pt>
    <dgm:pt modelId="{70A81206-A65D-9547-919D-C373DDDE64E4}" type="pres">
      <dgm:prSet presAssocID="{A832B653-041B-7348-9AB7-2A5D5D5D1178}" presName="LevelTwoTextNode" presStyleLbl="node2" presStyleIdx="2" presStyleCnt="5" custScaleX="287627">
        <dgm:presLayoutVars>
          <dgm:chPref val="3"/>
        </dgm:presLayoutVars>
      </dgm:prSet>
      <dgm:spPr/>
    </dgm:pt>
    <dgm:pt modelId="{ECFA30CF-7995-ED40-BEE6-537EFAFADA97}" type="pres">
      <dgm:prSet presAssocID="{A832B653-041B-7348-9AB7-2A5D5D5D1178}" presName="level3hierChild" presStyleCnt="0"/>
      <dgm:spPr/>
    </dgm:pt>
    <dgm:pt modelId="{1F0397F0-E011-2146-A6D8-4C89F109BC7D}" type="pres">
      <dgm:prSet presAssocID="{2808D8AF-50B7-2249-B166-D4A8BB325CF1}" presName="conn2-1" presStyleLbl="parChTrans1D2" presStyleIdx="3" presStyleCnt="5"/>
      <dgm:spPr/>
    </dgm:pt>
    <dgm:pt modelId="{90A49C9C-04C2-D945-A332-82A5E58F2B9B}" type="pres">
      <dgm:prSet presAssocID="{2808D8AF-50B7-2249-B166-D4A8BB325CF1}" presName="connTx" presStyleLbl="parChTrans1D2" presStyleIdx="3" presStyleCnt="5"/>
      <dgm:spPr/>
    </dgm:pt>
    <dgm:pt modelId="{F195268F-2BFB-8247-B0C6-C0FD106CA20F}" type="pres">
      <dgm:prSet presAssocID="{993DBB0B-A929-7841-99B4-7947EB6A83F7}" presName="root2" presStyleCnt="0"/>
      <dgm:spPr/>
    </dgm:pt>
    <dgm:pt modelId="{F03B6274-103A-D841-BB82-67F1D61C5297}" type="pres">
      <dgm:prSet presAssocID="{993DBB0B-A929-7841-99B4-7947EB6A83F7}" presName="LevelTwoTextNode" presStyleLbl="node2" presStyleIdx="3" presStyleCnt="5" custScaleX="287627">
        <dgm:presLayoutVars>
          <dgm:chPref val="3"/>
        </dgm:presLayoutVars>
      </dgm:prSet>
      <dgm:spPr/>
    </dgm:pt>
    <dgm:pt modelId="{1EB4C39C-B599-BB4B-95BA-5FBEBD1E0CF2}" type="pres">
      <dgm:prSet presAssocID="{993DBB0B-A929-7841-99B4-7947EB6A83F7}" presName="level3hierChild" presStyleCnt="0"/>
      <dgm:spPr/>
    </dgm:pt>
    <dgm:pt modelId="{AF92EE4F-2425-4644-A140-5531477C0387}" type="pres">
      <dgm:prSet presAssocID="{A5C0F5FD-8854-6D47-915D-D70B3392907E}" presName="conn2-1" presStyleLbl="parChTrans1D2" presStyleIdx="4" presStyleCnt="5"/>
      <dgm:spPr/>
    </dgm:pt>
    <dgm:pt modelId="{F4B04803-F94B-9F4C-9F3A-0F6F870594C4}" type="pres">
      <dgm:prSet presAssocID="{A5C0F5FD-8854-6D47-915D-D70B3392907E}" presName="connTx" presStyleLbl="parChTrans1D2" presStyleIdx="4" presStyleCnt="5"/>
      <dgm:spPr/>
    </dgm:pt>
    <dgm:pt modelId="{9FB7D8DF-FA1F-F04D-8B1B-037E05CD7C3F}" type="pres">
      <dgm:prSet presAssocID="{6165A318-F257-2D4B-8F68-489B78D17559}" presName="root2" presStyleCnt="0"/>
      <dgm:spPr/>
    </dgm:pt>
    <dgm:pt modelId="{6BE47392-D5C4-7647-8E27-7D66692B0714}" type="pres">
      <dgm:prSet presAssocID="{6165A318-F257-2D4B-8F68-489B78D17559}" presName="LevelTwoTextNode" presStyleLbl="node2" presStyleIdx="4" presStyleCnt="5" custScaleX="287627">
        <dgm:presLayoutVars>
          <dgm:chPref val="3"/>
        </dgm:presLayoutVars>
      </dgm:prSet>
      <dgm:spPr/>
    </dgm:pt>
    <dgm:pt modelId="{DA114633-0785-2848-924C-AED8B96D9743}" type="pres">
      <dgm:prSet presAssocID="{6165A318-F257-2D4B-8F68-489B78D17559}" presName="level3hierChild" presStyleCnt="0"/>
      <dgm:spPr/>
    </dgm:pt>
  </dgm:ptLst>
  <dgm:cxnLst>
    <dgm:cxn modelId="{26747C00-848A-A741-AC36-5918F60186B6}" srcId="{53AABB91-BACB-6A42-BFC7-B5193B912323}" destId="{A832B653-041B-7348-9AB7-2A5D5D5D1178}" srcOrd="2" destOrd="0" parTransId="{01A785F4-2D48-1E4C-B2E7-4CD939410DF7}" sibTransId="{DF9AF839-D855-7546-8507-B917FD800FE1}"/>
    <dgm:cxn modelId="{372D740A-C4F2-7E41-91BF-515CF1BF303E}" type="presOf" srcId="{A5C0F5FD-8854-6D47-915D-D70B3392907E}" destId="{AF92EE4F-2425-4644-A140-5531477C0387}" srcOrd="0" destOrd="0" presId="urn:microsoft.com/office/officeart/2008/layout/HorizontalMultiLevelHierarchy"/>
    <dgm:cxn modelId="{B15A1020-7AC3-1941-A8B4-8AC6C7F2E762}" srcId="{53AABB91-BACB-6A42-BFC7-B5193B912323}" destId="{6165A318-F257-2D4B-8F68-489B78D17559}" srcOrd="4" destOrd="0" parTransId="{A5C0F5FD-8854-6D47-915D-D70B3392907E}" sibTransId="{2030DA3F-98AC-D94E-AB2A-2CFDA3BE191E}"/>
    <dgm:cxn modelId="{FCE8112B-94A2-D241-B810-54A7FC9C366D}" type="presOf" srcId="{A5C0F5FD-8854-6D47-915D-D70B3392907E}" destId="{F4B04803-F94B-9F4C-9F3A-0F6F870594C4}" srcOrd="1" destOrd="0" presId="urn:microsoft.com/office/officeart/2008/layout/HorizontalMultiLevelHierarchy"/>
    <dgm:cxn modelId="{D0B7234B-0B7C-6743-A91E-B1C65B8E49D2}" type="presOf" srcId="{0439062E-D20A-0A48-86B2-B2CFB88FD2E9}" destId="{5EA277A8-F3A3-604A-A7C4-367703E7EDED}" srcOrd="0" destOrd="0" presId="urn:microsoft.com/office/officeart/2008/layout/HorizontalMultiLevelHierarchy"/>
    <dgm:cxn modelId="{AEC3654D-E181-6644-A39A-7D0841A21F10}" type="presOf" srcId="{53AABB91-BACB-6A42-BFC7-B5193B912323}" destId="{AFFBBB28-7E3A-FE49-8E55-738CA2A63217}" srcOrd="0" destOrd="0" presId="urn:microsoft.com/office/officeart/2008/layout/HorizontalMultiLevelHierarchy"/>
    <dgm:cxn modelId="{30D56A4F-2005-0F41-B736-887304AA5310}" type="presOf" srcId="{F22DA2F6-EBFB-E942-A7A6-F90D031966E8}" destId="{A0F03C7E-2479-4F48-A894-F3F26B399F55}" srcOrd="0" destOrd="0" presId="urn:microsoft.com/office/officeart/2008/layout/HorizontalMultiLevelHierarchy"/>
    <dgm:cxn modelId="{59A07F50-B13D-FA45-8D9A-6960E393E5E6}" type="presOf" srcId="{A832B653-041B-7348-9AB7-2A5D5D5D1178}" destId="{70A81206-A65D-9547-919D-C373DDDE64E4}" srcOrd="0" destOrd="0" presId="urn:microsoft.com/office/officeart/2008/layout/HorizontalMultiLevelHierarchy"/>
    <dgm:cxn modelId="{4FE2CE5F-30C0-EB47-A56A-EF6269993586}" srcId="{53AABB91-BACB-6A42-BFC7-B5193B912323}" destId="{0439062E-D20A-0A48-86B2-B2CFB88FD2E9}" srcOrd="1" destOrd="0" parTransId="{F22DA2F6-EBFB-E942-A7A6-F90D031966E8}" sibTransId="{3D2DE072-F043-B344-86A1-5BA4EC141AFC}"/>
    <dgm:cxn modelId="{CCCB097A-A51B-F842-AF2A-CCFCC49625FF}" srcId="{53AABB91-BACB-6A42-BFC7-B5193B912323}" destId="{993DBB0B-A929-7841-99B4-7947EB6A83F7}" srcOrd="3" destOrd="0" parTransId="{2808D8AF-50B7-2249-B166-D4A8BB325CF1}" sibTransId="{F40557AF-4977-5646-8705-69094D209B42}"/>
    <dgm:cxn modelId="{86651D93-904D-8F40-B6BB-8DC3AB63DA51}" type="presOf" srcId="{2808D8AF-50B7-2249-B166-D4A8BB325CF1}" destId="{1F0397F0-E011-2146-A6D8-4C89F109BC7D}" srcOrd="0" destOrd="0" presId="urn:microsoft.com/office/officeart/2008/layout/HorizontalMultiLevelHierarchy"/>
    <dgm:cxn modelId="{1239C795-FEFE-364B-99F9-7204BC898BA1}" type="presOf" srcId="{993DBB0B-A929-7841-99B4-7947EB6A83F7}" destId="{F03B6274-103A-D841-BB82-67F1D61C5297}" srcOrd="0" destOrd="0" presId="urn:microsoft.com/office/officeart/2008/layout/HorizontalMultiLevelHierarchy"/>
    <dgm:cxn modelId="{E1B85899-136C-CD46-B175-684C927D38BA}" type="presOf" srcId="{01A785F4-2D48-1E4C-B2E7-4CD939410DF7}" destId="{00483E23-B41B-2449-B389-30C6C49CF04C}" srcOrd="1" destOrd="0" presId="urn:microsoft.com/office/officeart/2008/layout/HorizontalMultiLevelHierarchy"/>
    <dgm:cxn modelId="{6D38F7A7-540A-2C4E-AA31-C328A0A92730}" type="presOf" srcId="{82CCCBBD-C9C8-194E-961C-661EA8189EDD}" destId="{C4781824-0A68-EC45-BCF3-D6E3E2965B49}" srcOrd="0" destOrd="0" presId="urn:microsoft.com/office/officeart/2008/layout/HorizontalMultiLevelHierarchy"/>
    <dgm:cxn modelId="{F2C0B7A9-17CD-2147-9D14-2AB253DC556A}" type="presOf" srcId="{2808D8AF-50B7-2249-B166-D4A8BB325CF1}" destId="{90A49C9C-04C2-D945-A332-82A5E58F2B9B}" srcOrd="1" destOrd="0" presId="urn:microsoft.com/office/officeart/2008/layout/HorizontalMultiLevelHierarchy"/>
    <dgm:cxn modelId="{4A0FAAC6-F9B1-DF45-91E7-1F20FFD7401D}" type="presOf" srcId="{2E31CCAD-1173-5347-BA23-259D5CC6263E}" destId="{AEC9C1B4-DA80-574B-AC9F-16E5CC1B108C}" srcOrd="0" destOrd="0" presId="urn:microsoft.com/office/officeart/2008/layout/HorizontalMultiLevelHierarchy"/>
    <dgm:cxn modelId="{3B4C2ACB-97DB-E549-9DF2-70A53F2600D6}" type="presOf" srcId="{6165A318-F257-2D4B-8F68-489B78D17559}" destId="{6BE47392-D5C4-7647-8E27-7D66692B0714}" srcOrd="0" destOrd="0" presId="urn:microsoft.com/office/officeart/2008/layout/HorizontalMultiLevelHierarchy"/>
    <dgm:cxn modelId="{6820D8CB-7495-084E-AAE4-F744ECC02912}" type="presOf" srcId="{573F08E4-CE5C-054C-97B0-985EFC41EF14}" destId="{F04B58E5-B1DE-6E4C-AF4D-33E8950FA24E}" srcOrd="0" destOrd="0" presId="urn:microsoft.com/office/officeart/2008/layout/HorizontalMultiLevelHierarchy"/>
    <dgm:cxn modelId="{F60456DE-5A9B-5A48-A211-CAD7AD2FEF74}" type="presOf" srcId="{01A785F4-2D48-1E4C-B2E7-4CD939410DF7}" destId="{A20BC5F4-A411-174D-AB1C-7517943F98A4}" srcOrd="0" destOrd="0" presId="urn:microsoft.com/office/officeart/2008/layout/HorizontalMultiLevelHierarchy"/>
    <dgm:cxn modelId="{48709EE2-C1EE-8545-A3CA-FE450CA86BEE}" type="presOf" srcId="{F22DA2F6-EBFB-E942-A7A6-F90D031966E8}" destId="{FE8B7406-5804-2D4B-93D2-0C80F2367190}" srcOrd="1" destOrd="0" presId="urn:microsoft.com/office/officeart/2008/layout/HorizontalMultiLevelHierarchy"/>
    <dgm:cxn modelId="{B95852E8-7CC3-6B49-9E3B-63AA0B25C7E4}" type="presOf" srcId="{82CCCBBD-C9C8-194E-961C-661EA8189EDD}" destId="{F3AB1569-BAF7-8B41-87D0-70837CB63BD5}" srcOrd="1" destOrd="0" presId="urn:microsoft.com/office/officeart/2008/layout/HorizontalMultiLevelHierarchy"/>
    <dgm:cxn modelId="{4B26F9E8-1CBB-E44A-8CC7-7005F84174C5}" srcId="{53AABB91-BACB-6A42-BFC7-B5193B912323}" destId="{573F08E4-CE5C-054C-97B0-985EFC41EF14}" srcOrd="0" destOrd="0" parTransId="{82CCCBBD-C9C8-194E-961C-661EA8189EDD}" sibTransId="{66D0714C-535D-D64B-A568-A5111B80556D}"/>
    <dgm:cxn modelId="{8AEF69F7-0828-1645-A82C-BD4DE3596CA9}" srcId="{2E31CCAD-1173-5347-BA23-259D5CC6263E}" destId="{53AABB91-BACB-6A42-BFC7-B5193B912323}" srcOrd="0" destOrd="0" parTransId="{CFA0DEE7-95DA-624E-98E5-3B4D3E25CB65}" sibTransId="{BD537C1E-6DB9-3847-B143-542309972EF5}"/>
    <dgm:cxn modelId="{32022995-B989-A744-B8D8-4698A7AF632F}" type="presParOf" srcId="{AEC9C1B4-DA80-574B-AC9F-16E5CC1B108C}" destId="{EE980622-B389-4C42-A73C-BFB08481167B}" srcOrd="0" destOrd="0" presId="urn:microsoft.com/office/officeart/2008/layout/HorizontalMultiLevelHierarchy"/>
    <dgm:cxn modelId="{4AF74F56-6A32-C342-82A4-7E0A6D8FB167}" type="presParOf" srcId="{EE980622-B389-4C42-A73C-BFB08481167B}" destId="{AFFBBB28-7E3A-FE49-8E55-738CA2A63217}" srcOrd="0" destOrd="0" presId="urn:microsoft.com/office/officeart/2008/layout/HorizontalMultiLevelHierarchy"/>
    <dgm:cxn modelId="{20097B6E-D81E-E140-9B3D-FCB184ECBA02}" type="presParOf" srcId="{EE980622-B389-4C42-A73C-BFB08481167B}" destId="{95B829F6-8693-6E49-8BCA-1330003E6622}" srcOrd="1" destOrd="0" presId="urn:microsoft.com/office/officeart/2008/layout/HorizontalMultiLevelHierarchy"/>
    <dgm:cxn modelId="{9B79FD6E-93FE-E24C-AB54-BAD32C379941}" type="presParOf" srcId="{95B829F6-8693-6E49-8BCA-1330003E6622}" destId="{C4781824-0A68-EC45-BCF3-D6E3E2965B49}" srcOrd="0" destOrd="0" presId="urn:microsoft.com/office/officeart/2008/layout/HorizontalMultiLevelHierarchy"/>
    <dgm:cxn modelId="{2D63AB86-AECF-CD4C-A8F9-25182A625FC6}" type="presParOf" srcId="{C4781824-0A68-EC45-BCF3-D6E3E2965B49}" destId="{F3AB1569-BAF7-8B41-87D0-70837CB63BD5}" srcOrd="0" destOrd="0" presId="urn:microsoft.com/office/officeart/2008/layout/HorizontalMultiLevelHierarchy"/>
    <dgm:cxn modelId="{2BD10DE4-4F2E-EA4D-B481-AAC4380ED14A}" type="presParOf" srcId="{95B829F6-8693-6E49-8BCA-1330003E6622}" destId="{6FB363A7-42A7-1B45-B2F8-6C9F8137508B}" srcOrd="1" destOrd="0" presId="urn:microsoft.com/office/officeart/2008/layout/HorizontalMultiLevelHierarchy"/>
    <dgm:cxn modelId="{F56FED49-77ED-9D41-BFCB-DC73E6E2DCB9}" type="presParOf" srcId="{6FB363A7-42A7-1B45-B2F8-6C9F8137508B}" destId="{F04B58E5-B1DE-6E4C-AF4D-33E8950FA24E}" srcOrd="0" destOrd="0" presId="urn:microsoft.com/office/officeart/2008/layout/HorizontalMultiLevelHierarchy"/>
    <dgm:cxn modelId="{EF636A2E-F318-2345-AC11-6CDFBC41F85A}" type="presParOf" srcId="{6FB363A7-42A7-1B45-B2F8-6C9F8137508B}" destId="{2CAF8067-C9C0-AE45-BB85-F59B338CA3DD}" srcOrd="1" destOrd="0" presId="urn:microsoft.com/office/officeart/2008/layout/HorizontalMultiLevelHierarchy"/>
    <dgm:cxn modelId="{385A5048-B87B-AE4F-B67D-8392BE584772}" type="presParOf" srcId="{95B829F6-8693-6E49-8BCA-1330003E6622}" destId="{A0F03C7E-2479-4F48-A894-F3F26B399F55}" srcOrd="2" destOrd="0" presId="urn:microsoft.com/office/officeart/2008/layout/HorizontalMultiLevelHierarchy"/>
    <dgm:cxn modelId="{94DBEF7F-CE65-AE43-B36C-31919EA45839}" type="presParOf" srcId="{A0F03C7E-2479-4F48-A894-F3F26B399F55}" destId="{FE8B7406-5804-2D4B-93D2-0C80F2367190}" srcOrd="0" destOrd="0" presId="urn:microsoft.com/office/officeart/2008/layout/HorizontalMultiLevelHierarchy"/>
    <dgm:cxn modelId="{A0ECB7D0-0198-E749-9CB5-7CD69C5EB928}" type="presParOf" srcId="{95B829F6-8693-6E49-8BCA-1330003E6622}" destId="{3D29BC8E-627F-5842-8C8B-019A0AF5506C}" srcOrd="3" destOrd="0" presId="urn:microsoft.com/office/officeart/2008/layout/HorizontalMultiLevelHierarchy"/>
    <dgm:cxn modelId="{15519069-3C1E-B145-A2E7-06C4E7CCA536}" type="presParOf" srcId="{3D29BC8E-627F-5842-8C8B-019A0AF5506C}" destId="{5EA277A8-F3A3-604A-A7C4-367703E7EDED}" srcOrd="0" destOrd="0" presId="urn:microsoft.com/office/officeart/2008/layout/HorizontalMultiLevelHierarchy"/>
    <dgm:cxn modelId="{F428FA96-9AB7-B04F-AD76-953E7038AFE5}" type="presParOf" srcId="{3D29BC8E-627F-5842-8C8B-019A0AF5506C}" destId="{86514843-80F6-1D48-B129-388D542D5956}" srcOrd="1" destOrd="0" presId="urn:microsoft.com/office/officeart/2008/layout/HorizontalMultiLevelHierarchy"/>
    <dgm:cxn modelId="{F40B7D32-F0F6-3A45-9E9A-969CD66F7D67}" type="presParOf" srcId="{95B829F6-8693-6E49-8BCA-1330003E6622}" destId="{A20BC5F4-A411-174D-AB1C-7517943F98A4}" srcOrd="4" destOrd="0" presId="urn:microsoft.com/office/officeart/2008/layout/HorizontalMultiLevelHierarchy"/>
    <dgm:cxn modelId="{640208B5-C0D0-F645-B07A-BB82DE13DE47}" type="presParOf" srcId="{A20BC5F4-A411-174D-AB1C-7517943F98A4}" destId="{00483E23-B41B-2449-B389-30C6C49CF04C}" srcOrd="0" destOrd="0" presId="urn:microsoft.com/office/officeart/2008/layout/HorizontalMultiLevelHierarchy"/>
    <dgm:cxn modelId="{F36A68AD-A7CC-F049-96D0-E78692521E98}" type="presParOf" srcId="{95B829F6-8693-6E49-8BCA-1330003E6622}" destId="{72F009C9-E571-4842-BC14-5025797EBAE5}" srcOrd="5" destOrd="0" presId="urn:microsoft.com/office/officeart/2008/layout/HorizontalMultiLevelHierarchy"/>
    <dgm:cxn modelId="{BDCE57EE-359D-0E49-94DC-9035A58B1009}" type="presParOf" srcId="{72F009C9-E571-4842-BC14-5025797EBAE5}" destId="{70A81206-A65D-9547-919D-C373DDDE64E4}" srcOrd="0" destOrd="0" presId="urn:microsoft.com/office/officeart/2008/layout/HorizontalMultiLevelHierarchy"/>
    <dgm:cxn modelId="{F79CD883-1156-7547-A596-C6AE385994D4}" type="presParOf" srcId="{72F009C9-E571-4842-BC14-5025797EBAE5}" destId="{ECFA30CF-7995-ED40-BEE6-537EFAFADA97}" srcOrd="1" destOrd="0" presId="urn:microsoft.com/office/officeart/2008/layout/HorizontalMultiLevelHierarchy"/>
    <dgm:cxn modelId="{F2D22BCC-87AA-9A44-AB60-978EF74A22B6}" type="presParOf" srcId="{95B829F6-8693-6E49-8BCA-1330003E6622}" destId="{1F0397F0-E011-2146-A6D8-4C89F109BC7D}" srcOrd="6" destOrd="0" presId="urn:microsoft.com/office/officeart/2008/layout/HorizontalMultiLevelHierarchy"/>
    <dgm:cxn modelId="{1E50ED51-0126-2F4F-80C2-BED2A7E5BEC5}" type="presParOf" srcId="{1F0397F0-E011-2146-A6D8-4C89F109BC7D}" destId="{90A49C9C-04C2-D945-A332-82A5E58F2B9B}" srcOrd="0" destOrd="0" presId="urn:microsoft.com/office/officeart/2008/layout/HorizontalMultiLevelHierarchy"/>
    <dgm:cxn modelId="{69C644EF-ED8B-504D-9257-4381322ACA7E}" type="presParOf" srcId="{95B829F6-8693-6E49-8BCA-1330003E6622}" destId="{F195268F-2BFB-8247-B0C6-C0FD106CA20F}" srcOrd="7" destOrd="0" presId="urn:microsoft.com/office/officeart/2008/layout/HorizontalMultiLevelHierarchy"/>
    <dgm:cxn modelId="{BF611936-377F-7D4E-A256-1DD28AC7E075}" type="presParOf" srcId="{F195268F-2BFB-8247-B0C6-C0FD106CA20F}" destId="{F03B6274-103A-D841-BB82-67F1D61C5297}" srcOrd="0" destOrd="0" presId="urn:microsoft.com/office/officeart/2008/layout/HorizontalMultiLevelHierarchy"/>
    <dgm:cxn modelId="{7B0424EC-EE51-2D44-BC55-1ECB876AC856}" type="presParOf" srcId="{F195268F-2BFB-8247-B0C6-C0FD106CA20F}" destId="{1EB4C39C-B599-BB4B-95BA-5FBEBD1E0CF2}" srcOrd="1" destOrd="0" presId="urn:microsoft.com/office/officeart/2008/layout/HorizontalMultiLevelHierarchy"/>
    <dgm:cxn modelId="{2C5CD924-4D9C-7942-AF63-97B11EC0C436}" type="presParOf" srcId="{95B829F6-8693-6E49-8BCA-1330003E6622}" destId="{AF92EE4F-2425-4644-A140-5531477C0387}" srcOrd="8" destOrd="0" presId="urn:microsoft.com/office/officeart/2008/layout/HorizontalMultiLevelHierarchy"/>
    <dgm:cxn modelId="{81B2B463-795A-4C4B-822D-2D3B86525F2A}" type="presParOf" srcId="{AF92EE4F-2425-4644-A140-5531477C0387}" destId="{F4B04803-F94B-9F4C-9F3A-0F6F870594C4}" srcOrd="0" destOrd="0" presId="urn:microsoft.com/office/officeart/2008/layout/HorizontalMultiLevelHierarchy"/>
    <dgm:cxn modelId="{1D01FF8A-444F-2245-B757-473032F32AA5}" type="presParOf" srcId="{95B829F6-8693-6E49-8BCA-1330003E6622}" destId="{9FB7D8DF-FA1F-F04D-8B1B-037E05CD7C3F}" srcOrd="9" destOrd="0" presId="urn:microsoft.com/office/officeart/2008/layout/HorizontalMultiLevelHierarchy"/>
    <dgm:cxn modelId="{87C03FDB-3F4C-1840-B1C8-4B78A4522189}" type="presParOf" srcId="{9FB7D8DF-FA1F-F04D-8B1B-037E05CD7C3F}" destId="{6BE47392-D5C4-7647-8E27-7D66692B0714}" srcOrd="0" destOrd="0" presId="urn:microsoft.com/office/officeart/2008/layout/HorizontalMultiLevelHierarchy"/>
    <dgm:cxn modelId="{E0FD0571-6014-6548-A3A9-07A9D769A694}" type="presParOf" srcId="{9FB7D8DF-FA1F-F04D-8B1B-037E05CD7C3F}" destId="{DA114633-0785-2848-924C-AED8B96D9743}" srcOrd="1" destOrd="0" presId="urn:microsoft.com/office/officeart/2008/layout/HorizontalMultiLevel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F3D8493-6D8C-F54C-BEDB-72AFB4C77B45}" type="doc">
      <dgm:prSet loTypeId="urn:microsoft.com/office/officeart/2005/8/layout/matrix1" loCatId="" qsTypeId="urn:microsoft.com/office/officeart/2005/8/quickstyle/simple1" qsCatId="simple" csTypeId="urn:microsoft.com/office/officeart/2005/8/colors/accent1_2" csCatId="accent1" phldr="1"/>
      <dgm:spPr/>
      <dgm:t>
        <a:bodyPr/>
        <a:lstStyle/>
        <a:p>
          <a:endParaRPr lang="en-GB"/>
        </a:p>
      </dgm:t>
    </dgm:pt>
    <dgm:pt modelId="{6F60D65A-8E61-634E-9C22-B1B89509AB37}">
      <dgm:prSet phldrT="[Text]"/>
      <dgm:spPr>
        <a:solidFill>
          <a:schemeClr val="accent4"/>
        </a:solidFill>
      </dgm:spPr>
      <dgm:t>
        <a:bodyPr/>
        <a:lstStyle/>
        <a:p>
          <a:r>
            <a:rPr lang="en-GB" dirty="0">
              <a:solidFill>
                <a:schemeClr val="bg1"/>
              </a:solidFill>
            </a:rPr>
            <a:t>AI readiness</a:t>
          </a:r>
        </a:p>
      </dgm:t>
    </dgm:pt>
    <dgm:pt modelId="{F11F4DD6-0418-4B44-8DE0-6CE6EF52EA12}" type="parTrans" cxnId="{2CA51AF2-7C17-3842-9A4F-75BB767D4D1F}">
      <dgm:prSet/>
      <dgm:spPr/>
      <dgm:t>
        <a:bodyPr/>
        <a:lstStyle/>
        <a:p>
          <a:endParaRPr lang="en-GB"/>
        </a:p>
      </dgm:t>
    </dgm:pt>
    <dgm:pt modelId="{32A4328C-707F-EF4B-9643-6D0D430981C0}" type="sibTrans" cxnId="{2CA51AF2-7C17-3842-9A4F-75BB767D4D1F}">
      <dgm:prSet/>
      <dgm:spPr/>
      <dgm:t>
        <a:bodyPr/>
        <a:lstStyle/>
        <a:p>
          <a:endParaRPr lang="en-GB"/>
        </a:p>
      </dgm:t>
    </dgm:pt>
    <dgm:pt modelId="{C02A099B-6D64-8A4E-B646-C62528B69B28}">
      <dgm:prSet phldrT="[Text]"/>
      <dgm:spPr>
        <a:solidFill>
          <a:schemeClr val="accent5"/>
        </a:solidFill>
      </dgm:spPr>
      <dgm:t>
        <a:bodyPr/>
        <a:lstStyle/>
        <a:p>
          <a:r>
            <a:rPr lang="en-GB" dirty="0"/>
            <a:t>People and company culture prepared for AI transformation</a:t>
          </a:r>
        </a:p>
      </dgm:t>
    </dgm:pt>
    <dgm:pt modelId="{396F8169-1DFB-F64F-8233-3A17E9E59D9A}" type="parTrans" cxnId="{18E8A9E2-1F21-A248-8EFA-448B8D278E1D}">
      <dgm:prSet/>
      <dgm:spPr/>
      <dgm:t>
        <a:bodyPr/>
        <a:lstStyle/>
        <a:p>
          <a:endParaRPr lang="en-GB"/>
        </a:p>
      </dgm:t>
    </dgm:pt>
    <dgm:pt modelId="{586F6347-29CF-624A-9495-7CA555AAE541}" type="sibTrans" cxnId="{18E8A9E2-1F21-A248-8EFA-448B8D278E1D}">
      <dgm:prSet/>
      <dgm:spPr/>
      <dgm:t>
        <a:bodyPr/>
        <a:lstStyle/>
        <a:p>
          <a:endParaRPr lang="en-GB"/>
        </a:p>
      </dgm:t>
    </dgm:pt>
    <dgm:pt modelId="{27E87D94-F8D1-6345-96E0-955484E156D7}">
      <dgm:prSet phldrT="[Text]"/>
      <dgm:spPr>
        <a:solidFill>
          <a:schemeClr val="accent5"/>
        </a:solidFill>
      </dgm:spPr>
      <dgm:t>
        <a:bodyPr/>
        <a:lstStyle/>
        <a:p>
          <a:r>
            <a:rPr lang="en-GB" dirty="0"/>
            <a:t>AI ecosystem with data sources and technical infrastructure</a:t>
          </a:r>
        </a:p>
      </dgm:t>
    </dgm:pt>
    <dgm:pt modelId="{40596B98-A19F-7F45-A45B-E0CD90D73BE3}" type="parTrans" cxnId="{47BC2F9B-AEC8-3E4B-8285-854F457FE32C}">
      <dgm:prSet/>
      <dgm:spPr/>
      <dgm:t>
        <a:bodyPr/>
        <a:lstStyle/>
        <a:p>
          <a:endParaRPr lang="en-GB"/>
        </a:p>
      </dgm:t>
    </dgm:pt>
    <dgm:pt modelId="{FF69CCBE-DE6D-9549-B91A-E5193618614C}" type="sibTrans" cxnId="{47BC2F9B-AEC8-3E4B-8285-854F457FE32C}">
      <dgm:prSet/>
      <dgm:spPr/>
      <dgm:t>
        <a:bodyPr/>
        <a:lstStyle/>
        <a:p>
          <a:endParaRPr lang="en-GB"/>
        </a:p>
      </dgm:t>
    </dgm:pt>
    <dgm:pt modelId="{07EE100F-06C3-F14D-B059-668E16C30EDA}">
      <dgm:prSet phldrT="[Text]"/>
      <dgm:spPr>
        <a:solidFill>
          <a:schemeClr val="accent6"/>
        </a:solidFill>
      </dgm:spPr>
      <dgm:t>
        <a:bodyPr/>
        <a:lstStyle/>
        <a:p>
          <a:r>
            <a:rPr lang="en-GB" dirty="0"/>
            <a:t>Data governance to make valuable business decisions</a:t>
          </a:r>
        </a:p>
      </dgm:t>
    </dgm:pt>
    <dgm:pt modelId="{A7B45A1D-A09B-A742-AFD8-0D86E40F07DD}" type="parTrans" cxnId="{13757398-7726-C64C-BB40-B0F20D8AA6EC}">
      <dgm:prSet/>
      <dgm:spPr/>
      <dgm:t>
        <a:bodyPr/>
        <a:lstStyle/>
        <a:p>
          <a:endParaRPr lang="en-GB"/>
        </a:p>
      </dgm:t>
    </dgm:pt>
    <dgm:pt modelId="{2961C6CD-717D-8B4E-BADF-0F14816BB527}" type="sibTrans" cxnId="{13757398-7726-C64C-BB40-B0F20D8AA6EC}">
      <dgm:prSet/>
      <dgm:spPr/>
      <dgm:t>
        <a:bodyPr/>
        <a:lstStyle/>
        <a:p>
          <a:endParaRPr lang="en-GB"/>
        </a:p>
      </dgm:t>
    </dgm:pt>
    <dgm:pt modelId="{0195074D-0942-8741-B49B-76F3A4945B8F}">
      <dgm:prSet phldrT="[Text]"/>
      <dgm:spPr>
        <a:solidFill>
          <a:schemeClr val="accent6"/>
        </a:solidFill>
      </dgm:spPr>
      <dgm:t>
        <a:bodyPr/>
        <a:lstStyle/>
        <a:p>
          <a:r>
            <a:rPr lang="en-GB" dirty="0"/>
            <a:t>AI strategy and vision aligned with business goals</a:t>
          </a:r>
        </a:p>
      </dgm:t>
    </dgm:pt>
    <dgm:pt modelId="{D2115F3B-C9DA-D542-8078-4B0CD36D7550}" type="sibTrans" cxnId="{198E0316-4D15-BB41-9A34-DF96725E1FAA}">
      <dgm:prSet/>
      <dgm:spPr/>
      <dgm:t>
        <a:bodyPr/>
        <a:lstStyle/>
        <a:p>
          <a:endParaRPr lang="en-GB"/>
        </a:p>
      </dgm:t>
    </dgm:pt>
    <dgm:pt modelId="{96371A55-801E-C14D-A2D7-9A9188E22B0F}" type="parTrans" cxnId="{198E0316-4D15-BB41-9A34-DF96725E1FAA}">
      <dgm:prSet/>
      <dgm:spPr/>
      <dgm:t>
        <a:bodyPr/>
        <a:lstStyle/>
        <a:p>
          <a:endParaRPr lang="en-GB"/>
        </a:p>
      </dgm:t>
    </dgm:pt>
    <dgm:pt modelId="{8BB68C08-9F34-AA4C-B8F0-99EC07BC5AEB}" type="pres">
      <dgm:prSet presAssocID="{EF3D8493-6D8C-F54C-BEDB-72AFB4C77B45}" presName="diagram" presStyleCnt="0">
        <dgm:presLayoutVars>
          <dgm:chMax val="1"/>
          <dgm:dir/>
          <dgm:animLvl val="ctr"/>
          <dgm:resizeHandles val="exact"/>
        </dgm:presLayoutVars>
      </dgm:prSet>
      <dgm:spPr/>
    </dgm:pt>
    <dgm:pt modelId="{2EF4D533-E637-9244-BE5F-C00C7A178A58}" type="pres">
      <dgm:prSet presAssocID="{EF3D8493-6D8C-F54C-BEDB-72AFB4C77B45}" presName="matrix" presStyleCnt="0"/>
      <dgm:spPr/>
    </dgm:pt>
    <dgm:pt modelId="{94E6745C-C632-3F4A-8798-19517660BD2A}" type="pres">
      <dgm:prSet presAssocID="{EF3D8493-6D8C-F54C-BEDB-72AFB4C77B45}" presName="tile1" presStyleLbl="node1" presStyleIdx="0" presStyleCnt="4"/>
      <dgm:spPr/>
    </dgm:pt>
    <dgm:pt modelId="{F116F6F1-0BA2-5042-967B-F02F4FD46F76}" type="pres">
      <dgm:prSet presAssocID="{EF3D8493-6D8C-F54C-BEDB-72AFB4C77B45}" presName="tile1text" presStyleLbl="node1" presStyleIdx="0" presStyleCnt="4">
        <dgm:presLayoutVars>
          <dgm:chMax val="0"/>
          <dgm:chPref val="0"/>
          <dgm:bulletEnabled val="1"/>
        </dgm:presLayoutVars>
      </dgm:prSet>
      <dgm:spPr/>
    </dgm:pt>
    <dgm:pt modelId="{CC8BEACF-4919-3046-A1F8-E96BD0D4441B}" type="pres">
      <dgm:prSet presAssocID="{EF3D8493-6D8C-F54C-BEDB-72AFB4C77B45}" presName="tile2" presStyleLbl="node1" presStyleIdx="1" presStyleCnt="4"/>
      <dgm:spPr/>
    </dgm:pt>
    <dgm:pt modelId="{64CBC55E-ED7B-BB44-A231-81A414B64B8A}" type="pres">
      <dgm:prSet presAssocID="{EF3D8493-6D8C-F54C-BEDB-72AFB4C77B45}" presName="tile2text" presStyleLbl="node1" presStyleIdx="1" presStyleCnt="4">
        <dgm:presLayoutVars>
          <dgm:chMax val="0"/>
          <dgm:chPref val="0"/>
          <dgm:bulletEnabled val="1"/>
        </dgm:presLayoutVars>
      </dgm:prSet>
      <dgm:spPr/>
    </dgm:pt>
    <dgm:pt modelId="{7E5CDA61-DC0E-CA4A-BF9D-3A1B1063790E}" type="pres">
      <dgm:prSet presAssocID="{EF3D8493-6D8C-F54C-BEDB-72AFB4C77B45}" presName="tile3" presStyleLbl="node1" presStyleIdx="2" presStyleCnt="4"/>
      <dgm:spPr/>
    </dgm:pt>
    <dgm:pt modelId="{16367987-E7B5-D146-8CD8-3BE978B28FA2}" type="pres">
      <dgm:prSet presAssocID="{EF3D8493-6D8C-F54C-BEDB-72AFB4C77B45}" presName="tile3text" presStyleLbl="node1" presStyleIdx="2" presStyleCnt="4">
        <dgm:presLayoutVars>
          <dgm:chMax val="0"/>
          <dgm:chPref val="0"/>
          <dgm:bulletEnabled val="1"/>
        </dgm:presLayoutVars>
      </dgm:prSet>
      <dgm:spPr/>
    </dgm:pt>
    <dgm:pt modelId="{00884524-691E-7545-9B28-258086706063}" type="pres">
      <dgm:prSet presAssocID="{EF3D8493-6D8C-F54C-BEDB-72AFB4C77B45}" presName="tile4" presStyleLbl="node1" presStyleIdx="3" presStyleCnt="4"/>
      <dgm:spPr/>
    </dgm:pt>
    <dgm:pt modelId="{540CB927-D0B6-A949-B520-5953EC442F84}" type="pres">
      <dgm:prSet presAssocID="{EF3D8493-6D8C-F54C-BEDB-72AFB4C77B45}" presName="tile4text" presStyleLbl="node1" presStyleIdx="3" presStyleCnt="4">
        <dgm:presLayoutVars>
          <dgm:chMax val="0"/>
          <dgm:chPref val="0"/>
          <dgm:bulletEnabled val="1"/>
        </dgm:presLayoutVars>
      </dgm:prSet>
      <dgm:spPr/>
    </dgm:pt>
    <dgm:pt modelId="{3310CF39-C81A-D74C-870F-F088FE2D4B97}" type="pres">
      <dgm:prSet presAssocID="{EF3D8493-6D8C-F54C-BEDB-72AFB4C77B45}" presName="centerTile" presStyleLbl="fgShp" presStyleIdx="0" presStyleCnt="1">
        <dgm:presLayoutVars>
          <dgm:chMax val="0"/>
          <dgm:chPref val="0"/>
        </dgm:presLayoutVars>
      </dgm:prSet>
      <dgm:spPr/>
    </dgm:pt>
  </dgm:ptLst>
  <dgm:cxnLst>
    <dgm:cxn modelId="{198E0316-4D15-BB41-9A34-DF96725E1FAA}" srcId="{6F60D65A-8E61-634E-9C22-B1B89509AB37}" destId="{0195074D-0942-8741-B49B-76F3A4945B8F}" srcOrd="0" destOrd="0" parTransId="{96371A55-801E-C14D-A2D7-9A9188E22B0F}" sibTransId="{D2115F3B-C9DA-D542-8078-4B0CD36D7550}"/>
    <dgm:cxn modelId="{6AE0BC3A-BE2B-CC41-99AC-E8DDD3FAD41C}" type="presOf" srcId="{0195074D-0942-8741-B49B-76F3A4945B8F}" destId="{F116F6F1-0BA2-5042-967B-F02F4FD46F76}" srcOrd="1" destOrd="0" presId="urn:microsoft.com/office/officeart/2005/8/layout/matrix1"/>
    <dgm:cxn modelId="{17FA2C43-17B9-294F-BA1E-78E3EDFF0A4C}" type="presOf" srcId="{C02A099B-6D64-8A4E-B646-C62528B69B28}" destId="{CC8BEACF-4919-3046-A1F8-E96BD0D4441B}" srcOrd="0" destOrd="0" presId="urn:microsoft.com/office/officeart/2005/8/layout/matrix1"/>
    <dgm:cxn modelId="{F6208C5B-DCA2-7B43-B41D-4F125EE1A6E2}" type="presOf" srcId="{EF3D8493-6D8C-F54C-BEDB-72AFB4C77B45}" destId="{8BB68C08-9F34-AA4C-B8F0-99EC07BC5AEB}" srcOrd="0" destOrd="0" presId="urn:microsoft.com/office/officeart/2005/8/layout/matrix1"/>
    <dgm:cxn modelId="{41E48F6E-AD51-BD4E-8678-B610D36AEED1}" type="presOf" srcId="{6F60D65A-8E61-634E-9C22-B1B89509AB37}" destId="{3310CF39-C81A-D74C-870F-F088FE2D4B97}" srcOrd="0" destOrd="0" presId="urn:microsoft.com/office/officeart/2005/8/layout/matrix1"/>
    <dgm:cxn modelId="{A09E1C87-B559-7C4B-92BA-47A28DDA2ECD}" type="presOf" srcId="{07EE100F-06C3-F14D-B059-668E16C30EDA}" destId="{540CB927-D0B6-A949-B520-5953EC442F84}" srcOrd="1" destOrd="0" presId="urn:microsoft.com/office/officeart/2005/8/layout/matrix1"/>
    <dgm:cxn modelId="{13757398-7726-C64C-BB40-B0F20D8AA6EC}" srcId="{6F60D65A-8E61-634E-9C22-B1B89509AB37}" destId="{07EE100F-06C3-F14D-B059-668E16C30EDA}" srcOrd="3" destOrd="0" parTransId="{A7B45A1D-A09B-A742-AFD8-0D86E40F07DD}" sibTransId="{2961C6CD-717D-8B4E-BADF-0F14816BB527}"/>
    <dgm:cxn modelId="{47BC2F9B-AEC8-3E4B-8285-854F457FE32C}" srcId="{6F60D65A-8E61-634E-9C22-B1B89509AB37}" destId="{27E87D94-F8D1-6345-96E0-955484E156D7}" srcOrd="2" destOrd="0" parTransId="{40596B98-A19F-7F45-A45B-E0CD90D73BE3}" sibTransId="{FF69CCBE-DE6D-9549-B91A-E5193618614C}"/>
    <dgm:cxn modelId="{71841BB0-D2EF-EC42-B063-A80913252988}" type="presOf" srcId="{0195074D-0942-8741-B49B-76F3A4945B8F}" destId="{94E6745C-C632-3F4A-8798-19517660BD2A}" srcOrd="0" destOrd="0" presId="urn:microsoft.com/office/officeart/2005/8/layout/matrix1"/>
    <dgm:cxn modelId="{39370AD0-3260-D345-8583-3D59902A4754}" type="presOf" srcId="{07EE100F-06C3-F14D-B059-668E16C30EDA}" destId="{00884524-691E-7545-9B28-258086706063}" srcOrd="0" destOrd="0" presId="urn:microsoft.com/office/officeart/2005/8/layout/matrix1"/>
    <dgm:cxn modelId="{8F8BF8D6-517D-B84F-8254-88C1CE217286}" type="presOf" srcId="{27E87D94-F8D1-6345-96E0-955484E156D7}" destId="{16367987-E7B5-D146-8CD8-3BE978B28FA2}" srcOrd="1" destOrd="0" presId="urn:microsoft.com/office/officeart/2005/8/layout/matrix1"/>
    <dgm:cxn modelId="{CD2178D7-950B-844D-8C88-83BE395C6FBC}" type="presOf" srcId="{C02A099B-6D64-8A4E-B646-C62528B69B28}" destId="{64CBC55E-ED7B-BB44-A231-81A414B64B8A}" srcOrd="1" destOrd="0" presId="urn:microsoft.com/office/officeart/2005/8/layout/matrix1"/>
    <dgm:cxn modelId="{A23CABDC-B9D6-3B44-9D50-856F88AE304C}" type="presOf" srcId="{27E87D94-F8D1-6345-96E0-955484E156D7}" destId="{7E5CDA61-DC0E-CA4A-BF9D-3A1B1063790E}" srcOrd="0" destOrd="0" presId="urn:microsoft.com/office/officeart/2005/8/layout/matrix1"/>
    <dgm:cxn modelId="{18E8A9E2-1F21-A248-8EFA-448B8D278E1D}" srcId="{6F60D65A-8E61-634E-9C22-B1B89509AB37}" destId="{C02A099B-6D64-8A4E-B646-C62528B69B28}" srcOrd="1" destOrd="0" parTransId="{396F8169-1DFB-F64F-8233-3A17E9E59D9A}" sibTransId="{586F6347-29CF-624A-9495-7CA555AAE541}"/>
    <dgm:cxn modelId="{2CA51AF2-7C17-3842-9A4F-75BB767D4D1F}" srcId="{EF3D8493-6D8C-F54C-BEDB-72AFB4C77B45}" destId="{6F60D65A-8E61-634E-9C22-B1B89509AB37}" srcOrd="0" destOrd="0" parTransId="{F11F4DD6-0418-4B44-8DE0-6CE6EF52EA12}" sibTransId="{32A4328C-707F-EF4B-9643-6D0D430981C0}"/>
    <dgm:cxn modelId="{09C63F3E-EDD5-6A4C-A653-715EA7E77BD5}" type="presParOf" srcId="{8BB68C08-9F34-AA4C-B8F0-99EC07BC5AEB}" destId="{2EF4D533-E637-9244-BE5F-C00C7A178A58}" srcOrd="0" destOrd="0" presId="urn:microsoft.com/office/officeart/2005/8/layout/matrix1"/>
    <dgm:cxn modelId="{B135FEBA-3EA4-1645-A0BB-7FB43F937C68}" type="presParOf" srcId="{2EF4D533-E637-9244-BE5F-C00C7A178A58}" destId="{94E6745C-C632-3F4A-8798-19517660BD2A}" srcOrd="0" destOrd="0" presId="urn:microsoft.com/office/officeart/2005/8/layout/matrix1"/>
    <dgm:cxn modelId="{2153321A-ABE1-8342-A7B8-55E7A468385C}" type="presParOf" srcId="{2EF4D533-E637-9244-BE5F-C00C7A178A58}" destId="{F116F6F1-0BA2-5042-967B-F02F4FD46F76}" srcOrd="1" destOrd="0" presId="urn:microsoft.com/office/officeart/2005/8/layout/matrix1"/>
    <dgm:cxn modelId="{55F3DE0E-3B48-2C47-B942-1043A12B76A6}" type="presParOf" srcId="{2EF4D533-E637-9244-BE5F-C00C7A178A58}" destId="{CC8BEACF-4919-3046-A1F8-E96BD0D4441B}" srcOrd="2" destOrd="0" presId="urn:microsoft.com/office/officeart/2005/8/layout/matrix1"/>
    <dgm:cxn modelId="{9CB9FA6A-0A5E-D949-87E8-E751B140DF4F}" type="presParOf" srcId="{2EF4D533-E637-9244-BE5F-C00C7A178A58}" destId="{64CBC55E-ED7B-BB44-A231-81A414B64B8A}" srcOrd="3" destOrd="0" presId="urn:microsoft.com/office/officeart/2005/8/layout/matrix1"/>
    <dgm:cxn modelId="{502805B8-329F-7E48-99E9-B0C3D506F954}" type="presParOf" srcId="{2EF4D533-E637-9244-BE5F-C00C7A178A58}" destId="{7E5CDA61-DC0E-CA4A-BF9D-3A1B1063790E}" srcOrd="4" destOrd="0" presId="urn:microsoft.com/office/officeart/2005/8/layout/matrix1"/>
    <dgm:cxn modelId="{65ECBAAD-32B0-AC40-B3C0-F1B7E6746B55}" type="presParOf" srcId="{2EF4D533-E637-9244-BE5F-C00C7A178A58}" destId="{16367987-E7B5-D146-8CD8-3BE978B28FA2}" srcOrd="5" destOrd="0" presId="urn:microsoft.com/office/officeart/2005/8/layout/matrix1"/>
    <dgm:cxn modelId="{7DCFF4A9-5FCB-154D-9637-81188B80A35B}" type="presParOf" srcId="{2EF4D533-E637-9244-BE5F-C00C7A178A58}" destId="{00884524-691E-7545-9B28-258086706063}" srcOrd="6" destOrd="0" presId="urn:microsoft.com/office/officeart/2005/8/layout/matrix1"/>
    <dgm:cxn modelId="{C26B792E-6875-6949-9D51-12C79AD07AD6}" type="presParOf" srcId="{2EF4D533-E637-9244-BE5F-C00C7A178A58}" destId="{540CB927-D0B6-A949-B520-5953EC442F84}" srcOrd="7" destOrd="0" presId="urn:microsoft.com/office/officeart/2005/8/layout/matrix1"/>
    <dgm:cxn modelId="{3CDFC72C-423F-AD4E-AF44-37A16562D0AD}" type="presParOf" srcId="{8BB68C08-9F34-AA4C-B8F0-99EC07BC5AEB}" destId="{3310CF39-C81A-D74C-870F-F088FE2D4B97}"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92DC628-F468-3449-9401-35CAC6B31862}" type="doc">
      <dgm:prSet loTypeId="urn:microsoft.com/office/officeart/2005/8/layout/process2" loCatId="" qsTypeId="urn:microsoft.com/office/officeart/2005/8/quickstyle/simple1" qsCatId="simple" csTypeId="urn:microsoft.com/office/officeart/2005/8/colors/accent1_2" csCatId="accent1" phldr="1"/>
      <dgm:spPr/>
    </dgm:pt>
    <dgm:pt modelId="{7862F79D-38F5-3449-B752-6455E7BC5312}">
      <dgm:prSet phldrT="[Text]"/>
      <dgm:spPr/>
      <dgm:t>
        <a:bodyPr/>
        <a:lstStyle/>
        <a:p>
          <a:r>
            <a:rPr lang="en-GB" dirty="0"/>
            <a:t>Input</a:t>
          </a:r>
        </a:p>
      </dgm:t>
    </dgm:pt>
    <dgm:pt modelId="{1F4EE6F1-C8E2-794C-945F-FB132662820E}" type="parTrans" cxnId="{6CFD9346-EE18-1E4A-8C8E-C89CBEA0A4B4}">
      <dgm:prSet/>
      <dgm:spPr/>
      <dgm:t>
        <a:bodyPr/>
        <a:lstStyle/>
        <a:p>
          <a:endParaRPr lang="en-GB"/>
        </a:p>
      </dgm:t>
    </dgm:pt>
    <dgm:pt modelId="{16FB2CA0-DDB3-CB45-B046-754F3E7BBFB9}" type="sibTrans" cxnId="{6CFD9346-EE18-1E4A-8C8E-C89CBEA0A4B4}">
      <dgm:prSet/>
      <dgm:spPr/>
      <dgm:t>
        <a:bodyPr/>
        <a:lstStyle/>
        <a:p>
          <a:endParaRPr lang="en-GB"/>
        </a:p>
      </dgm:t>
    </dgm:pt>
    <dgm:pt modelId="{A23E46B9-956A-3641-8BCE-38152BBA053C}">
      <dgm:prSet phldrT="[Text]"/>
      <dgm:spPr>
        <a:solidFill>
          <a:schemeClr val="accent6"/>
        </a:solidFill>
      </dgm:spPr>
      <dgm:t>
        <a:bodyPr/>
        <a:lstStyle/>
        <a:p>
          <a:r>
            <a:rPr lang="en-GB" dirty="0"/>
            <a:t>Model</a:t>
          </a:r>
        </a:p>
      </dgm:t>
    </dgm:pt>
    <dgm:pt modelId="{8B3311F4-AD77-DD42-87F9-80E6759FECBD}" type="parTrans" cxnId="{342259A3-C8BE-E041-ABBF-F71482861F57}">
      <dgm:prSet/>
      <dgm:spPr/>
      <dgm:t>
        <a:bodyPr/>
        <a:lstStyle/>
        <a:p>
          <a:endParaRPr lang="en-GB"/>
        </a:p>
      </dgm:t>
    </dgm:pt>
    <dgm:pt modelId="{21A1DBB0-36B8-B842-B82B-D7CF275ACFF2}" type="sibTrans" cxnId="{342259A3-C8BE-E041-ABBF-F71482861F57}">
      <dgm:prSet/>
      <dgm:spPr/>
      <dgm:t>
        <a:bodyPr/>
        <a:lstStyle/>
        <a:p>
          <a:endParaRPr lang="en-GB"/>
        </a:p>
      </dgm:t>
    </dgm:pt>
    <dgm:pt modelId="{47AE36C4-8116-6347-8C62-09AB45A137C0}">
      <dgm:prSet phldrT="[Text]"/>
      <dgm:spPr/>
      <dgm:t>
        <a:bodyPr/>
        <a:lstStyle/>
        <a:p>
          <a:r>
            <a:rPr lang="en-GB" dirty="0"/>
            <a:t>Output</a:t>
          </a:r>
        </a:p>
      </dgm:t>
    </dgm:pt>
    <dgm:pt modelId="{4D8B4486-F244-5441-8C1C-F57D5CAA922E}" type="parTrans" cxnId="{F0D778E0-9F30-C043-85C6-7DBEEB8329F2}">
      <dgm:prSet/>
      <dgm:spPr/>
      <dgm:t>
        <a:bodyPr/>
        <a:lstStyle/>
        <a:p>
          <a:endParaRPr lang="en-GB"/>
        </a:p>
      </dgm:t>
    </dgm:pt>
    <dgm:pt modelId="{17D8CA78-6AF0-2F45-934F-3227BAD36D98}" type="sibTrans" cxnId="{F0D778E0-9F30-C043-85C6-7DBEEB8329F2}">
      <dgm:prSet/>
      <dgm:spPr/>
      <dgm:t>
        <a:bodyPr/>
        <a:lstStyle/>
        <a:p>
          <a:endParaRPr lang="en-GB"/>
        </a:p>
      </dgm:t>
    </dgm:pt>
    <dgm:pt modelId="{1058F625-8014-1847-A2C5-1BA07577A3F7}" type="pres">
      <dgm:prSet presAssocID="{992DC628-F468-3449-9401-35CAC6B31862}" presName="linearFlow" presStyleCnt="0">
        <dgm:presLayoutVars>
          <dgm:resizeHandles val="exact"/>
        </dgm:presLayoutVars>
      </dgm:prSet>
      <dgm:spPr/>
    </dgm:pt>
    <dgm:pt modelId="{99404C87-EB3B-9743-A02F-FE090288F8B9}" type="pres">
      <dgm:prSet presAssocID="{7862F79D-38F5-3449-B752-6455E7BC5312}" presName="node" presStyleLbl="node1" presStyleIdx="0" presStyleCnt="3">
        <dgm:presLayoutVars>
          <dgm:bulletEnabled val="1"/>
        </dgm:presLayoutVars>
      </dgm:prSet>
      <dgm:spPr/>
    </dgm:pt>
    <dgm:pt modelId="{1D28FD7D-1DB8-3C4C-8D8E-0F704137C4BC}" type="pres">
      <dgm:prSet presAssocID="{16FB2CA0-DDB3-CB45-B046-754F3E7BBFB9}" presName="sibTrans" presStyleLbl="sibTrans2D1" presStyleIdx="0" presStyleCnt="2"/>
      <dgm:spPr/>
    </dgm:pt>
    <dgm:pt modelId="{1291821E-548E-E14B-9E49-E2B2E195CD27}" type="pres">
      <dgm:prSet presAssocID="{16FB2CA0-DDB3-CB45-B046-754F3E7BBFB9}" presName="connectorText" presStyleLbl="sibTrans2D1" presStyleIdx="0" presStyleCnt="2"/>
      <dgm:spPr/>
    </dgm:pt>
    <dgm:pt modelId="{E32FA7C5-1AC5-FE4A-873C-550936093449}" type="pres">
      <dgm:prSet presAssocID="{A23E46B9-956A-3641-8BCE-38152BBA053C}" presName="node" presStyleLbl="node1" presStyleIdx="1" presStyleCnt="3">
        <dgm:presLayoutVars>
          <dgm:bulletEnabled val="1"/>
        </dgm:presLayoutVars>
      </dgm:prSet>
      <dgm:spPr/>
    </dgm:pt>
    <dgm:pt modelId="{BDEC5422-89AD-6548-BEB3-185932ECD18B}" type="pres">
      <dgm:prSet presAssocID="{21A1DBB0-36B8-B842-B82B-D7CF275ACFF2}" presName="sibTrans" presStyleLbl="sibTrans2D1" presStyleIdx="1" presStyleCnt="2"/>
      <dgm:spPr/>
    </dgm:pt>
    <dgm:pt modelId="{97DE5F76-F938-EA4D-AE0A-8C6A4BC006C4}" type="pres">
      <dgm:prSet presAssocID="{21A1DBB0-36B8-B842-B82B-D7CF275ACFF2}" presName="connectorText" presStyleLbl="sibTrans2D1" presStyleIdx="1" presStyleCnt="2"/>
      <dgm:spPr/>
    </dgm:pt>
    <dgm:pt modelId="{65DF6A85-B911-8542-92EF-486E194F8305}" type="pres">
      <dgm:prSet presAssocID="{47AE36C4-8116-6347-8C62-09AB45A137C0}" presName="node" presStyleLbl="node1" presStyleIdx="2" presStyleCnt="3">
        <dgm:presLayoutVars>
          <dgm:bulletEnabled val="1"/>
        </dgm:presLayoutVars>
      </dgm:prSet>
      <dgm:spPr/>
    </dgm:pt>
  </dgm:ptLst>
  <dgm:cxnLst>
    <dgm:cxn modelId="{34FA0F28-74A1-DD4B-A25A-35D00357DAEA}" type="presOf" srcId="{16FB2CA0-DDB3-CB45-B046-754F3E7BBFB9}" destId="{1291821E-548E-E14B-9E49-E2B2E195CD27}" srcOrd="1" destOrd="0" presId="urn:microsoft.com/office/officeart/2005/8/layout/process2"/>
    <dgm:cxn modelId="{039A1F35-F945-2E4F-B91F-CC7F55F55CDC}" type="presOf" srcId="{A23E46B9-956A-3641-8BCE-38152BBA053C}" destId="{E32FA7C5-1AC5-FE4A-873C-550936093449}" srcOrd="0" destOrd="0" presId="urn:microsoft.com/office/officeart/2005/8/layout/process2"/>
    <dgm:cxn modelId="{6CFD9346-EE18-1E4A-8C8E-C89CBEA0A4B4}" srcId="{992DC628-F468-3449-9401-35CAC6B31862}" destId="{7862F79D-38F5-3449-B752-6455E7BC5312}" srcOrd="0" destOrd="0" parTransId="{1F4EE6F1-C8E2-794C-945F-FB132662820E}" sibTransId="{16FB2CA0-DDB3-CB45-B046-754F3E7BBFB9}"/>
    <dgm:cxn modelId="{E4B22D4E-5875-5B4C-A258-C2B750F6EADD}" type="presOf" srcId="{21A1DBB0-36B8-B842-B82B-D7CF275ACFF2}" destId="{97DE5F76-F938-EA4D-AE0A-8C6A4BC006C4}" srcOrd="1" destOrd="0" presId="urn:microsoft.com/office/officeart/2005/8/layout/process2"/>
    <dgm:cxn modelId="{4DA0AA53-583E-6A4C-829F-210DE1E62069}" type="presOf" srcId="{21A1DBB0-36B8-B842-B82B-D7CF275ACFF2}" destId="{BDEC5422-89AD-6548-BEB3-185932ECD18B}" srcOrd="0" destOrd="0" presId="urn:microsoft.com/office/officeart/2005/8/layout/process2"/>
    <dgm:cxn modelId="{419E6A5D-7697-5E4A-81E2-84487DC5FA95}" type="presOf" srcId="{16FB2CA0-DDB3-CB45-B046-754F3E7BBFB9}" destId="{1D28FD7D-1DB8-3C4C-8D8E-0F704137C4BC}" srcOrd="0" destOrd="0" presId="urn:microsoft.com/office/officeart/2005/8/layout/process2"/>
    <dgm:cxn modelId="{4AD14668-9FE8-4C42-8804-5ACDB74878A7}" type="presOf" srcId="{992DC628-F468-3449-9401-35CAC6B31862}" destId="{1058F625-8014-1847-A2C5-1BA07577A3F7}" srcOrd="0" destOrd="0" presId="urn:microsoft.com/office/officeart/2005/8/layout/process2"/>
    <dgm:cxn modelId="{DE95649B-CF8F-6F48-BEBB-00156368F238}" type="presOf" srcId="{47AE36C4-8116-6347-8C62-09AB45A137C0}" destId="{65DF6A85-B911-8542-92EF-486E194F8305}" srcOrd="0" destOrd="0" presId="urn:microsoft.com/office/officeart/2005/8/layout/process2"/>
    <dgm:cxn modelId="{342259A3-C8BE-E041-ABBF-F71482861F57}" srcId="{992DC628-F468-3449-9401-35CAC6B31862}" destId="{A23E46B9-956A-3641-8BCE-38152BBA053C}" srcOrd="1" destOrd="0" parTransId="{8B3311F4-AD77-DD42-87F9-80E6759FECBD}" sibTransId="{21A1DBB0-36B8-B842-B82B-D7CF275ACFF2}"/>
    <dgm:cxn modelId="{F0D778E0-9F30-C043-85C6-7DBEEB8329F2}" srcId="{992DC628-F468-3449-9401-35CAC6B31862}" destId="{47AE36C4-8116-6347-8C62-09AB45A137C0}" srcOrd="2" destOrd="0" parTransId="{4D8B4486-F244-5441-8C1C-F57D5CAA922E}" sibTransId="{17D8CA78-6AF0-2F45-934F-3227BAD36D98}"/>
    <dgm:cxn modelId="{9ECEE4F9-1245-9441-8532-4644A7C1B40A}" type="presOf" srcId="{7862F79D-38F5-3449-B752-6455E7BC5312}" destId="{99404C87-EB3B-9743-A02F-FE090288F8B9}" srcOrd="0" destOrd="0" presId="urn:microsoft.com/office/officeart/2005/8/layout/process2"/>
    <dgm:cxn modelId="{69F37D28-A610-D540-8628-6CBB52987813}" type="presParOf" srcId="{1058F625-8014-1847-A2C5-1BA07577A3F7}" destId="{99404C87-EB3B-9743-A02F-FE090288F8B9}" srcOrd="0" destOrd="0" presId="urn:microsoft.com/office/officeart/2005/8/layout/process2"/>
    <dgm:cxn modelId="{115A54C3-4F9B-274D-B1C4-A406FCD6A5CC}" type="presParOf" srcId="{1058F625-8014-1847-A2C5-1BA07577A3F7}" destId="{1D28FD7D-1DB8-3C4C-8D8E-0F704137C4BC}" srcOrd="1" destOrd="0" presId="urn:microsoft.com/office/officeart/2005/8/layout/process2"/>
    <dgm:cxn modelId="{D4A2DB6E-3FCF-7B40-8F37-101A1C331A79}" type="presParOf" srcId="{1D28FD7D-1DB8-3C4C-8D8E-0F704137C4BC}" destId="{1291821E-548E-E14B-9E49-E2B2E195CD27}" srcOrd="0" destOrd="0" presId="urn:microsoft.com/office/officeart/2005/8/layout/process2"/>
    <dgm:cxn modelId="{B898AB40-2B5C-2D4A-B4A0-8339E48A8891}" type="presParOf" srcId="{1058F625-8014-1847-A2C5-1BA07577A3F7}" destId="{E32FA7C5-1AC5-FE4A-873C-550936093449}" srcOrd="2" destOrd="0" presId="urn:microsoft.com/office/officeart/2005/8/layout/process2"/>
    <dgm:cxn modelId="{89B9D46F-7F9A-1340-B90B-FBDC0D9310DA}" type="presParOf" srcId="{1058F625-8014-1847-A2C5-1BA07577A3F7}" destId="{BDEC5422-89AD-6548-BEB3-185932ECD18B}" srcOrd="3" destOrd="0" presId="urn:microsoft.com/office/officeart/2005/8/layout/process2"/>
    <dgm:cxn modelId="{C5230499-16BE-3546-AE55-580B5BDE488D}" type="presParOf" srcId="{BDEC5422-89AD-6548-BEB3-185932ECD18B}" destId="{97DE5F76-F938-EA4D-AE0A-8C6A4BC006C4}" srcOrd="0" destOrd="0" presId="urn:microsoft.com/office/officeart/2005/8/layout/process2"/>
    <dgm:cxn modelId="{8605B474-5DD9-DC49-82C8-272CAB61186E}" type="presParOf" srcId="{1058F625-8014-1847-A2C5-1BA07577A3F7}" destId="{65DF6A85-B911-8542-92EF-486E194F8305}" srcOrd="4"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2C868D2-7E08-1D4B-AB7B-22A8F14A907C}" type="doc">
      <dgm:prSet loTypeId="urn:microsoft.com/office/officeart/2005/8/layout/orgChart1" loCatId="" qsTypeId="urn:microsoft.com/office/officeart/2005/8/quickstyle/simple1" qsCatId="simple" csTypeId="urn:microsoft.com/office/officeart/2005/8/colors/accent1_2" csCatId="accent1" phldr="1"/>
      <dgm:spPr/>
      <dgm:t>
        <a:bodyPr/>
        <a:lstStyle/>
        <a:p>
          <a:endParaRPr lang="en-GB"/>
        </a:p>
      </dgm:t>
    </dgm:pt>
    <dgm:pt modelId="{FC8B4CAA-BD17-2C48-BFB9-D4602703B0FC}">
      <dgm:prSet phldrT="[Text]"/>
      <dgm:spPr>
        <a:solidFill>
          <a:schemeClr val="accent6"/>
        </a:solidFill>
      </dgm:spPr>
      <dgm:t>
        <a:bodyPr/>
        <a:lstStyle/>
        <a:p>
          <a:r>
            <a:rPr lang="en-GB" dirty="0"/>
            <a:t>Feature</a:t>
          </a:r>
        </a:p>
      </dgm:t>
    </dgm:pt>
    <dgm:pt modelId="{1D2EDFC8-18F8-C14B-A3B8-B72527EF94FD}" type="parTrans" cxnId="{C1B1C090-EB92-BD46-8CE3-A70A4AB8B0DB}">
      <dgm:prSet/>
      <dgm:spPr/>
      <dgm:t>
        <a:bodyPr/>
        <a:lstStyle/>
        <a:p>
          <a:endParaRPr lang="en-GB"/>
        </a:p>
      </dgm:t>
    </dgm:pt>
    <dgm:pt modelId="{D65E9FE4-C989-F54C-B536-27628AC9B803}" type="sibTrans" cxnId="{C1B1C090-EB92-BD46-8CE3-A70A4AB8B0DB}">
      <dgm:prSet/>
      <dgm:spPr/>
      <dgm:t>
        <a:bodyPr/>
        <a:lstStyle/>
        <a:p>
          <a:endParaRPr lang="en-GB"/>
        </a:p>
      </dgm:t>
    </dgm:pt>
    <dgm:pt modelId="{D2FE96F3-097D-B243-BE0F-1AA67C17FE75}" type="asst">
      <dgm:prSet phldrT="[Text]"/>
      <dgm:spPr>
        <a:solidFill>
          <a:schemeClr val="accent6"/>
        </a:solidFill>
      </dgm:spPr>
      <dgm:t>
        <a:bodyPr/>
        <a:lstStyle/>
        <a:p>
          <a:r>
            <a:rPr lang="en-GB" dirty="0"/>
            <a:t>Quantitative</a:t>
          </a:r>
        </a:p>
      </dgm:t>
    </dgm:pt>
    <dgm:pt modelId="{3B6143BC-D837-5746-BE5D-490C91AC7989}" type="parTrans" cxnId="{651D2988-18A2-6C46-A761-27437437C651}">
      <dgm:prSet/>
      <dgm:spPr/>
      <dgm:t>
        <a:bodyPr/>
        <a:lstStyle/>
        <a:p>
          <a:endParaRPr lang="en-GB"/>
        </a:p>
      </dgm:t>
    </dgm:pt>
    <dgm:pt modelId="{14599BF3-477D-CF48-9746-34B52B30CEEC}" type="sibTrans" cxnId="{651D2988-18A2-6C46-A761-27437437C651}">
      <dgm:prSet/>
      <dgm:spPr/>
      <dgm:t>
        <a:bodyPr/>
        <a:lstStyle/>
        <a:p>
          <a:endParaRPr lang="en-GB"/>
        </a:p>
      </dgm:t>
    </dgm:pt>
    <dgm:pt modelId="{14141ACC-4A80-FF4A-9365-AE1CAB2EA460}" type="asst">
      <dgm:prSet phldrT="[Text]"/>
      <dgm:spPr>
        <a:solidFill>
          <a:schemeClr val="accent6"/>
        </a:solidFill>
      </dgm:spPr>
      <dgm:t>
        <a:bodyPr/>
        <a:lstStyle/>
        <a:p>
          <a:r>
            <a:rPr lang="en-GB" dirty="0"/>
            <a:t>Qualitative</a:t>
          </a:r>
        </a:p>
      </dgm:t>
    </dgm:pt>
    <dgm:pt modelId="{B0B279CD-9686-7048-825E-C0233D69FED5}" type="parTrans" cxnId="{62BE57F1-9190-5149-9DA1-6ECAB0EBF58A}">
      <dgm:prSet/>
      <dgm:spPr/>
      <dgm:t>
        <a:bodyPr/>
        <a:lstStyle/>
        <a:p>
          <a:endParaRPr lang="en-GB"/>
        </a:p>
      </dgm:t>
    </dgm:pt>
    <dgm:pt modelId="{9819F41B-F4FE-9D45-912D-877C9EEB78E6}" type="sibTrans" cxnId="{62BE57F1-9190-5149-9DA1-6ECAB0EBF58A}">
      <dgm:prSet/>
      <dgm:spPr/>
      <dgm:t>
        <a:bodyPr/>
        <a:lstStyle/>
        <a:p>
          <a:endParaRPr lang="en-GB"/>
        </a:p>
      </dgm:t>
    </dgm:pt>
    <dgm:pt modelId="{F759CF99-8D61-5043-9662-6E4EE64BD405}" type="asst">
      <dgm:prSet phldrT="[Text]"/>
      <dgm:spPr>
        <a:solidFill>
          <a:schemeClr val="accent6"/>
        </a:solidFill>
      </dgm:spPr>
      <dgm:t>
        <a:bodyPr/>
        <a:lstStyle/>
        <a:p>
          <a:r>
            <a:rPr lang="en-GB" dirty="0"/>
            <a:t>Nominal (unordered)</a:t>
          </a:r>
        </a:p>
        <a:p>
          <a:r>
            <a:rPr lang="en-GB" dirty="0"/>
            <a:t>E.g. profession of a person</a:t>
          </a:r>
        </a:p>
      </dgm:t>
    </dgm:pt>
    <dgm:pt modelId="{9558B3DC-E0CD-F54C-96AB-C2AE5027A149}" type="parTrans" cxnId="{10A56D1D-FA50-674B-935B-976459475565}">
      <dgm:prSet/>
      <dgm:spPr/>
      <dgm:t>
        <a:bodyPr/>
        <a:lstStyle/>
        <a:p>
          <a:endParaRPr lang="en-GB"/>
        </a:p>
      </dgm:t>
    </dgm:pt>
    <dgm:pt modelId="{772A255C-2387-A546-9623-82A284BCFDEE}" type="sibTrans" cxnId="{10A56D1D-FA50-674B-935B-976459475565}">
      <dgm:prSet/>
      <dgm:spPr/>
      <dgm:t>
        <a:bodyPr/>
        <a:lstStyle/>
        <a:p>
          <a:endParaRPr lang="en-GB"/>
        </a:p>
      </dgm:t>
    </dgm:pt>
    <dgm:pt modelId="{1756BA63-B73E-9B4A-B46C-C35F05B26E2A}" type="asst">
      <dgm:prSet phldrT="[Text]"/>
      <dgm:spPr>
        <a:solidFill>
          <a:schemeClr val="accent6"/>
        </a:solidFill>
      </dgm:spPr>
      <dgm:t>
        <a:bodyPr/>
        <a:lstStyle/>
        <a:p>
          <a:r>
            <a:rPr lang="en-GB" dirty="0"/>
            <a:t>Ordinal (ordered)</a:t>
          </a:r>
        </a:p>
        <a:p>
          <a:r>
            <a:rPr lang="en-GB" dirty="0"/>
            <a:t>E.g. education level of a person</a:t>
          </a:r>
        </a:p>
      </dgm:t>
    </dgm:pt>
    <dgm:pt modelId="{43C266BF-E393-7247-9194-BA24B2B7BD16}" type="parTrans" cxnId="{139308A7-B92F-BD42-A3E1-A1327C763D52}">
      <dgm:prSet/>
      <dgm:spPr/>
      <dgm:t>
        <a:bodyPr/>
        <a:lstStyle/>
        <a:p>
          <a:endParaRPr lang="en-GB"/>
        </a:p>
      </dgm:t>
    </dgm:pt>
    <dgm:pt modelId="{1BA3C183-B6EA-3346-8DB8-88ED0A01DE1C}" type="sibTrans" cxnId="{139308A7-B92F-BD42-A3E1-A1327C763D52}">
      <dgm:prSet/>
      <dgm:spPr/>
      <dgm:t>
        <a:bodyPr/>
        <a:lstStyle/>
        <a:p>
          <a:endParaRPr lang="en-GB"/>
        </a:p>
      </dgm:t>
    </dgm:pt>
    <dgm:pt modelId="{EC0F1B97-C05A-334B-9803-B0A605990E82}" type="asst">
      <dgm:prSet phldrT="[Text]"/>
      <dgm:spPr>
        <a:solidFill>
          <a:schemeClr val="accent6"/>
        </a:solidFill>
      </dgm:spPr>
      <dgm:t>
        <a:bodyPr/>
        <a:lstStyle/>
        <a:p>
          <a:r>
            <a:rPr lang="en-GB" dirty="0"/>
            <a:t>Discrete (count)</a:t>
          </a:r>
        </a:p>
        <a:p>
          <a:r>
            <a:rPr lang="en-GB" dirty="0"/>
            <a:t>E.g. number of children in a family</a:t>
          </a:r>
        </a:p>
      </dgm:t>
    </dgm:pt>
    <dgm:pt modelId="{A997A9D1-BE31-674F-8D2A-A761FA936FF5}" type="parTrans" cxnId="{B457E5E8-74B7-AF4B-90F5-D3171FC2EC64}">
      <dgm:prSet/>
      <dgm:spPr/>
      <dgm:t>
        <a:bodyPr/>
        <a:lstStyle/>
        <a:p>
          <a:endParaRPr lang="en-GB"/>
        </a:p>
      </dgm:t>
    </dgm:pt>
    <dgm:pt modelId="{090B383E-821A-2445-BC92-E2D30ACA16C8}" type="sibTrans" cxnId="{B457E5E8-74B7-AF4B-90F5-D3171FC2EC64}">
      <dgm:prSet/>
      <dgm:spPr/>
      <dgm:t>
        <a:bodyPr/>
        <a:lstStyle/>
        <a:p>
          <a:endParaRPr lang="en-GB"/>
        </a:p>
      </dgm:t>
    </dgm:pt>
    <dgm:pt modelId="{AA7AFCD2-844B-1543-9ABD-727737F2BD4B}" type="asst">
      <dgm:prSet phldrT="[Text]"/>
      <dgm:spPr>
        <a:solidFill>
          <a:schemeClr val="accent6"/>
        </a:solidFill>
      </dgm:spPr>
      <dgm:t>
        <a:bodyPr/>
        <a:lstStyle/>
        <a:p>
          <a:r>
            <a:rPr lang="en-GB" dirty="0"/>
            <a:t>Continuous (real-valued)</a:t>
          </a:r>
        </a:p>
        <a:p>
          <a:r>
            <a:rPr lang="en-GB" dirty="0"/>
            <a:t>E.g. weight of a person</a:t>
          </a:r>
        </a:p>
      </dgm:t>
    </dgm:pt>
    <dgm:pt modelId="{90652F02-F60B-E34A-8FA5-4014192FD4EC}" type="parTrans" cxnId="{7677DB4E-8D69-5940-8A01-F03BBB1A3E99}">
      <dgm:prSet/>
      <dgm:spPr/>
      <dgm:t>
        <a:bodyPr/>
        <a:lstStyle/>
        <a:p>
          <a:endParaRPr lang="en-GB"/>
        </a:p>
      </dgm:t>
    </dgm:pt>
    <dgm:pt modelId="{DFA45F64-DA03-2C46-9D1B-03D37DCDB302}" type="sibTrans" cxnId="{7677DB4E-8D69-5940-8A01-F03BBB1A3E99}">
      <dgm:prSet/>
      <dgm:spPr/>
      <dgm:t>
        <a:bodyPr/>
        <a:lstStyle/>
        <a:p>
          <a:endParaRPr lang="en-GB"/>
        </a:p>
      </dgm:t>
    </dgm:pt>
    <dgm:pt modelId="{D9F3BEEF-58A5-5A4F-BB0C-6F317C4916F8}" type="pres">
      <dgm:prSet presAssocID="{A2C868D2-7E08-1D4B-AB7B-22A8F14A907C}" presName="hierChild1" presStyleCnt="0">
        <dgm:presLayoutVars>
          <dgm:orgChart val="1"/>
          <dgm:chPref val="1"/>
          <dgm:dir/>
          <dgm:animOne val="branch"/>
          <dgm:animLvl val="lvl"/>
          <dgm:resizeHandles/>
        </dgm:presLayoutVars>
      </dgm:prSet>
      <dgm:spPr/>
    </dgm:pt>
    <dgm:pt modelId="{2940D7CC-F437-9240-88B4-303B652379C5}" type="pres">
      <dgm:prSet presAssocID="{FC8B4CAA-BD17-2C48-BFB9-D4602703B0FC}" presName="hierRoot1" presStyleCnt="0">
        <dgm:presLayoutVars>
          <dgm:hierBranch val="init"/>
        </dgm:presLayoutVars>
      </dgm:prSet>
      <dgm:spPr/>
    </dgm:pt>
    <dgm:pt modelId="{111133BB-86C1-0F4F-8FD1-8E5099F8B9E4}" type="pres">
      <dgm:prSet presAssocID="{FC8B4CAA-BD17-2C48-BFB9-D4602703B0FC}" presName="rootComposite1" presStyleCnt="0"/>
      <dgm:spPr/>
    </dgm:pt>
    <dgm:pt modelId="{BF252F1B-DB9C-D847-8B6B-362489ABE9D5}" type="pres">
      <dgm:prSet presAssocID="{FC8B4CAA-BD17-2C48-BFB9-D4602703B0FC}" presName="rootText1" presStyleLbl="node0" presStyleIdx="0" presStyleCnt="1">
        <dgm:presLayoutVars>
          <dgm:chPref val="3"/>
        </dgm:presLayoutVars>
      </dgm:prSet>
      <dgm:spPr/>
    </dgm:pt>
    <dgm:pt modelId="{1E041B35-B750-E443-9EF3-75A683975A81}" type="pres">
      <dgm:prSet presAssocID="{FC8B4CAA-BD17-2C48-BFB9-D4602703B0FC}" presName="rootConnector1" presStyleLbl="node1" presStyleIdx="0" presStyleCnt="0"/>
      <dgm:spPr/>
    </dgm:pt>
    <dgm:pt modelId="{D91471AD-8753-914D-9AA4-11C95B6F5127}" type="pres">
      <dgm:prSet presAssocID="{FC8B4CAA-BD17-2C48-BFB9-D4602703B0FC}" presName="hierChild2" presStyleCnt="0"/>
      <dgm:spPr/>
    </dgm:pt>
    <dgm:pt modelId="{52CCE9CC-C0FD-2142-A8EE-40BB69965BAA}" type="pres">
      <dgm:prSet presAssocID="{FC8B4CAA-BD17-2C48-BFB9-D4602703B0FC}" presName="hierChild3" presStyleCnt="0"/>
      <dgm:spPr/>
    </dgm:pt>
    <dgm:pt modelId="{C01B843A-B362-2D40-8995-E65D30367887}" type="pres">
      <dgm:prSet presAssocID="{3B6143BC-D837-5746-BE5D-490C91AC7989}" presName="Name111" presStyleLbl="parChTrans1D2" presStyleIdx="0" presStyleCnt="2"/>
      <dgm:spPr/>
    </dgm:pt>
    <dgm:pt modelId="{A1F5E399-E775-3D48-86F1-E4A4F2AFF4C6}" type="pres">
      <dgm:prSet presAssocID="{D2FE96F3-097D-B243-BE0F-1AA67C17FE75}" presName="hierRoot3" presStyleCnt="0">
        <dgm:presLayoutVars>
          <dgm:hierBranch val="init"/>
        </dgm:presLayoutVars>
      </dgm:prSet>
      <dgm:spPr/>
    </dgm:pt>
    <dgm:pt modelId="{F003B65B-3778-9049-9A8F-6B9323067874}" type="pres">
      <dgm:prSet presAssocID="{D2FE96F3-097D-B243-BE0F-1AA67C17FE75}" presName="rootComposite3" presStyleCnt="0"/>
      <dgm:spPr/>
    </dgm:pt>
    <dgm:pt modelId="{B821D985-AA30-0E4C-931C-4FA00DFD998A}" type="pres">
      <dgm:prSet presAssocID="{D2FE96F3-097D-B243-BE0F-1AA67C17FE75}" presName="rootText3" presStyleLbl="asst1" presStyleIdx="0" presStyleCnt="6">
        <dgm:presLayoutVars>
          <dgm:chPref val="3"/>
        </dgm:presLayoutVars>
      </dgm:prSet>
      <dgm:spPr/>
    </dgm:pt>
    <dgm:pt modelId="{05C637C9-FA6B-874F-AB1E-0E8FA5412032}" type="pres">
      <dgm:prSet presAssocID="{D2FE96F3-097D-B243-BE0F-1AA67C17FE75}" presName="rootConnector3" presStyleLbl="asst1" presStyleIdx="0" presStyleCnt="6"/>
      <dgm:spPr/>
    </dgm:pt>
    <dgm:pt modelId="{422B7357-4691-5041-B1CF-FF1165768AAB}" type="pres">
      <dgm:prSet presAssocID="{D2FE96F3-097D-B243-BE0F-1AA67C17FE75}" presName="hierChild6" presStyleCnt="0"/>
      <dgm:spPr/>
    </dgm:pt>
    <dgm:pt modelId="{ED66421E-C236-CA46-B8EF-79E8493C09C9}" type="pres">
      <dgm:prSet presAssocID="{D2FE96F3-097D-B243-BE0F-1AA67C17FE75}" presName="hierChild7" presStyleCnt="0"/>
      <dgm:spPr/>
    </dgm:pt>
    <dgm:pt modelId="{F28F6F5D-6D4C-FE42-BCF9-7235ABD8622F}" type="pres">
      <dgm:prSet presAssocID="{A997A9D1-BE31-674F-8D2A-A761FA936FF5}" presName="Name111" presStyleLbl="parChTrans1D3" presStyleIdx="0" presStyleCnt="4"/>
      <dgm:spPr/>
    </dgm:pt>
    <dgm:pt modelId="{BEF51F1D-6C8C-8F46-BDDE-1CF67D1801D6}" type="pres">
      <dgm:prSet presAssocID="{EC0F1B97-C05A-334B-9803-B0A605990E82}" presName="hierRoot3" presStyleCnt="0">
        <dgm:presLayoutVars>
          <dgm:hierBranch val="init"/>
        </dgm:presLayoutVars>
      </dgm:prSet>
      <dgm:spPr/>
    </dgm:pt>
    <dgm:pt modelId="{D35D2F28-AB2E-9F4C-A642-53FAA7C57A71}" type="pres">
      <dgm:prSet presAssocID="{EC0F1B97-C05A-334B-9803-B0A605990E82}" presName="rootComposite3" presStyleCnt="0"/>
      <dgm:spPr/>
    </dgm:pt>
    <dgm:pt modelId="{8216639E-AC73-834A-8DA3-D30B338F7C0E}" type="pres">
      <dgm:prSet presAssocID="{EC0F1B97-C05A-334B-9803-B0A605990E82}" presName="rootText3" presStyleLbl="asst1" presStyleIdx="1" presStyleCnt="6">
        <dgm:presLayoutVars>
          <dgm:chPref val="3"/>
        </dgm:presLayoutVars>
      </dgm:prSet>
      <dgm:spPr/>
    </dgm:pt>
    <dgm:pt modelId="{E8F525FA-EDAC-E54D-AB11-881F6CE4CF85}" type="pres">
      <dgm:prSet presAssocID="{EC0F1B97-C05A-334B-9803-B0A605990E82}" presName="rootConnector3" presStyleLbl="asst1" presStyleIdx="1" presStyleCnt="6"/>
      <dgm:spPr/>
    </dgm:pt>
    <dgm:pt modelId="{C42DADBC-0F1F-964F-9634-B87983BD4B9B}" type="pres">
      <dgm:prSet presAssocID="{EC0F1B97-C05A-334B-9803-B0A605990E82}" presName="hierChild6" presStyleCnt="0"/>
      <dgm:spPr/>
    </dgm:pt>
    <dgm:pt modelId="{2777FB49-95D1-F940-9F99-9716CAB25DC8}" type="pres">
      <dgm:prSet presAssocID="{EC0F1B97-C05A-334B-9803-B0A605990E82}" presName="hierChild7" presStyleCnt="0"/>
      <dgm:spPr/>
    </dgm:pt>
    <dgm:pt modelId="{839EF892-98F1-8E4A-B9A5-A4109B6FBC09}" type="pres">
      <dgm:prSet presAssocID="{90652F02-F60B-E34A-8FA5-4014192FD4EC}" presName="Name111" presStyleLbl="parChTrans1D3" presStyleIdx="1" presStyleCnt="4"/>
      <dgm:spPr/>
    </dgm:pt>
    <dgm:pt modelId="{5C3B38FF-3653-F646-A261-BE6C5799ADE0}" type="pres">
      <dgm:prSet presAssocID="{AA7AFCD2-844B-1543-9ABD-727737F2BD4B}" presName="hierRoot3" presStyleCnt="0">
        <dgm:presLayoutVars>
          <dgm:hierBranch val="init"/>
        </dgm:presLayoutVars>
      </dgm:prSet>
      <dgm:spPr/>
    </dgm:pt>
    <dgm:pt modelId="{5EA18773-9919-AE4F-9CE2-2053ED6F6986}" type="pres">
      <dgm:prSet presAssocID="{AA7AFCD2-844B-1543-9ABD-727737F2BD4B}" presName="rootComposite3" presStyleCnt="0"/>
      <dgm:spPr/>
    </dgm:pt>
    <dgm:pt modelId="{69ACEA54-882A-8241-B4E7-0C8B3FA1A603}" type="pres">
      <dgm:prSet presAssocID="{AA7AFCD2-844B-1543-9ABD-727737F2BD4B}" presName="rootText3" presStyleLbl="asst1" presStyleIdx="2" presStyleCnt="6">
        <dgm:presLayoutVars>
          <dgm:chPref val="3"/>
        </dgm:presLayoutVars>
      </dgm:prSet>
      <dgm:spPr/>
    </dgm:pt>
    <dgm:pt modelId="{18DB3435-2F78-DA4C-8F37-0797054B41CC}" type="pres">
      <dgm:prSet presAssocID="{AA7AFCD2-844B-1543-9ABD-727737F2BD4B}" presName="rootConnector3" presStyleLbl="asst1" presStyleIdx="2" presStyleCnt="6"/>
      <dgm:spPr/>
    </dgm:pt>
    <dgm:pt modelId="{139C0848-6B5D-8647-9D42-F14477A23178}" type="pres">
      <dgm:prSet presAssocID="{AA7AFCD2-844B-1543-9ABD-727737F2BD4B}" presName="hierChild6" presStyleCnt="0"/>
      <dgm:spPr/>
    </dgm:pt>
    <dgm:pt modelId="{1FC3FB5A-99FE-5F4F-B8DD-AE551BDBB28D}" type="pres">
      <dgm:prSet presAssocID="{AA7AFCD2-844B-1543-9ABD-727737F2BD4B}" presName="hierChild7" presStyleCnt="0"/>
      <dgm:spPr/>
    </dgm:pt>
    <dgm:pt modelId="{376AD264-E73D-944B-B26A-E8CE44FEA2F6}" type="pres">
      <dgm:prSet presAssocID="{B0B279CD-9686-7048-825E-C0233D69FED5}" presName="Name111" presStyleLbl="parChTrans1D2" presStyleIdx="1" presStyleCnt="2"/>
      <dgm:spPr/>
    </dgm:pt>
    <dgm:pt modelId="{BA97A0E3-5097-3548-872A-23CFFF47296B}" type="pres">
      <dgm:prSet presAssocID="{14141ACC-4A80-FF4A-9365-AE1CAB2EA460}" presName="hierRoot3" presStyleCnt="0">
        <dgm:presLayoutVars>
          <dgm:hierBranch val="init"/>
        </dgm:presLayoutVars>
      </dgm:prSet>
      <dgm:spPr/>
    </dgm:pt>
    <dgm:pt modelId="{C0598DD1-8ACC-C84C-852B-89A54699C468}" type="pres">
      <dgm:prSet presAssocID="{14141ACC-4A80-FF4A-9365-AE1CAB2EA460}" presName="rootComposite3" presStyleCnt="0"/>
      <dgm:spPr/>
    </dgm:pt>
    <dgm:pt modelId="{9B8C0620-A11D-C742-9C95-B0D99AA59D84}" type="pres">
      <dgm:prSet presAssocID="{14141ACC-4A80-FF4A-9365-AE1CAB2EA460}" presName="rootText3" presStyleLbl="asst1" presStyleIdx="3" presStyleCnt="6">
        <dgm:presLayoutVars>
          <dgm:chPref val="3"/>
        </dgm:presLayoutVars>
      </dgm:prSet>
      <dgm:spPr/>
    </dgm:pt>
    <dgm:pt modelId="{F165553C-516E-A548-8643-00BBE1413D5A}" type="pres">
      <dgm:prSet presAssocID="{14141ACC-4A80-FF4A-9365-AE1CAB2EA460}" presName="rootConnector3" presStyleLbl="asst1" presStyleIdx="3" presStyleCnt="6"/>
      <dgm:spPr/>
    </dgm:pt>
    <dgm:pt modelId="{E8D2A2AD-B9C3-2149-B54A-9110097BE616}" type="pres">
      <dgm:prSet presAssocID="{14141ACC-4A80-FF4A-9365-AE1CAB2EA460}" presName="hierChild6" presStyleCnt="0"/>
      <dgm:spPr/>
    </dgm:pt>
    <dgm:pt modelId="{F41B4EA1-565F-834E-BA00-22712F713321}" type="pres">
      <dgm:prSet presAssocID="{14141ACC-4A80-FF4A-9365-AE1CAB2EA460}" presName="hierChild7" presStyleCnt="0"/>
      <dgm:spPr/>
    </dgm:pt>
    <dgm:pt modelId="{B203F9D7-BB34-C94D-9FB0-A8268CF8DC93}" type="pres">
      <dgm:prSet presAssocID="{9558B3DC-E0CD-F54C-96AB-C2AE5027A149}" presName="Name111" presStyleLbl="parChTrans1D3" presStyleIdx="2" presStyleCnt="4"/>
      <dgm:spPr/>
    </dgm:pt>
    <dgm:pt modelId="{0361BE57-1D43-A149-9D7E-75A509F5EEF4}" type="pres">
      <dgm:prSet presAssocID="{F759CF99-8D61-5043-9662-6E4EE64BD405}" presName="hierRoot3" presStyleCnt="0">
        <dgm:presLayoutVars>
          <dgm:hierBranch val="init"/>
        </dgm:presLayoutVars>
      </dgm:prSet>
      <dgm:spPr/>
    </dgm:pt>
    <dgm:pt modelId="{0C8254F9-E294-4546-AE11-B0957DBE5632}" type="pres">
      <dgm:prSet presAssocID="{F759CF99-8D61-5043-9662-6E4EE64BD405}" presName="rootComposite3" presStyleCnt="0"/>
      <dgm:spPr/>
    </dgm:pt>
    <dgm:pt modelId="{9F112A1B-0CE8-6840-994B-7F8F65FA7858}" type="pres">
      <dgm:prSet presAssocID="{F759CF99-8D61-5043-9662-6E4EE64BD405}" presName="rootText3" presStyleLbl="asst1" presStyleIdx="4" presStyleCnt="6">
        <dgm:presLayoutVars>
          <dgm:chPref val="3"/>
        </dgm:presLayoutVars>
      </dgm:prSet>
      <dgm:spPr/>
    </dgm:pt>
    <dgm:pt modelId="{C6EAB7D5-C8A5-B04E-A66E-EDE317F7F351}" type="pres">
      <dgm:prSet presAssocID="{F759CF99-8D61-5043-9662-6E4EE64BD405}" presName="rootConnector3" presStyleLbl="asst1" presStyleIdx="4" presStyleCnt="6"/>
      <dgm:spPr/>
    </dgm:pt>
    <dgm:pt modelId="{B3B941B3-CD79-0447-9BD2-418D7E2CFD9D}" type="pres">
      <dgm:prSet presAssocID="{F759CF99-8D61-5043-9662-6E4EE64BD405}" presName="hierChild6" presStyleCnt="0"/>
      <dgm:spPr/>
    </dgm:pt>
    <dgm:pt modelId="{196FCBDF-7BEC-5743-8D7F-9A6707BD45F1}" type="pres">
      <dgm:prSet presAssocID="{F759CF99-8D61-5043-9662-6E4EE64BD405}" presName="hierChild7" presStyleCnt="0"/>
      <dgm:spPr/>
    </dgm:pt>
    <dgm:pt modelId="{71837A7B-19CB-034C-80B6-41EDD4BD892B}" type="pres">
      <dgm:prSet presAssocID="{43C266BF-E393-7247-9194-BA24B2B7BD16}" presName="Name111" presStyleLbl="parChTrans1D3" presStyleIdx="3" presStyleCnt="4"/>
      <dgm:spPr/>
    </dgm:pt>
    <dgm:pt modelId="{EECD320F-8EC3-DB41-A36D-C86A45DB4F87}" type="pres">
      <dgm:prSet presAssocID="{1756BA63-B73E-9B4A-B46C-C35F05B26E2A}" presName="hierRoot3" presStyleCnt="0">
        <dgm:presLayoutVars>
          <dgm:hierBranch val="init"/>
        </dgm:presLayoutVars>
      </dgm:prSet>
      <dgm:spPr/>
    </dgm:pt>
    <dgm:pt modelId="{27135E24-0595-F842-8760-622EDF841DF5}" type="pres">
      <dgm:prSet presAssocID="{1756BA63-B73E-9B4A-B46C-C35F05B26E2A}" presName="rootComposite3" presStyleCnt="0"/>
      <dgm:spPr/>
    </dgm:pt>
    <dgm:pt modelId="{15B18CEC-ABA7-3342-9558-BDCC399B9D39}" type="pres">
      <dgm:prSet presAssocID="{1756BA63-B73E-9B4A-B46C-C35F05B26E2A}" presName="rootText3" presStyleLbl="asst1" presStyleIdx="5" presStyleCnt="6">
        <dgm:presLayoutVars>
          <dgm:chPref val="3"/>
        </dgm:presLayoutVars>
      </dgm:prSet>
      <dgm:spPr/>
    </dgm:pt>
    <dgm:pt modelId="{C1FA8713-B39C-5242-AA1B-5A905599C1CE}" type="pres">
      <dgm:prSet presAssocID="{1756BA63-B73E-9B4A-B46C-C35F05B26E2A}" presName="rootConnector3" presStyleLbl="asst1" presStyleIdx="5" presStyleCnt="6"/>
      <dgm:spPr/>
    </dgm:pt>
    <dgm:pt modelId="{04ADAA48-CCEC-A143-93B1-7B5C8A7EE345}" type="pres">
      <dgm:prSet presAssocID="{1756BA63-B73E-9B4A-B46C-C35F05B26E2A}" presName="hierChild6" presStyleCnt="0"/>
      <dgm:spPr/>
    </dgm:pt>
    <dgm:pt modelId="{893ED9AD-807D-C24A-B28C-79D62E22C992}" type="pres">
      <dgm:prSet presAssocID="{1756BA63-B73E-9B4A-B46C-C35F05B26E2A}" presName="hierChild7" presStyleCnt="0"/>
      <dgm:spPr/>
    </dgm:pt>
  </dgm:ptLst>
  <dgm:cxnLst>
    <dgm:cxn modelId="{1228F00E-CCC5-BE46-869F-872B527067DE}" type="presOf" srcId="{90652F02-F60B-E34A-8FA5-4014192FD4EC}" destId="{839EF892-98F1-8E4A-B9A5-A4109B6FBC09}" srcOrd="0" destOrd="0" presId="urn:microsoft.com/office/officeart/2005/8/layout/orgChart1"/>
    <dgm:cxn modelId="{97827910-ADD0-F44E-80B9-312904CB715A}" type="presOf" srcId="{EC0F1B97-C05A-334B-9803-B0A605990E82}" destId="{8216639E-AC73-834A-8DA3-D30B338F7C0E}" srcOrd="0" destOrd="0" presId="urn:microsoft.com/office/officeart/2005/8/layout/orgChart1"/>
    <dgm:cxn modelId="{4D89AD12-EB6A-964A-A174-E86735640012}" type="presOf" srcId="{14141ACC-4A80-FF4A-9365-AE1CAB2EA460}" destId="{F165553C-516E-A548-8643-00BBE1413D5A}" srcOrd="1" destOrd="0" presId="urn:microsoft.com/office/officeart/2005/8/layout/orgChart1"/>
    <dgm:cxn modelId="{222AE61A-4C2E-C549-88AD-C342F3F224E5}" type="presOf" srcId="{A2C868D2-7E08-1D4B-AB7B-22A8F14A907C}" destId="{D9F3BEEF-58A5-5A4F-BB0C-6F317C4916F8}" srcOrd="0" destOrd="0" presId="urn:microsoft.com/office/officeart/2005/8/layout/orgChart1"/>
    <dgm:cxn modelId="{10A56D1D-FA50-674B-935B-976459475565}" srcId="{14141ACC-4A80-FF4A-9365-AE1CAB2EA460}" destId="{F759CF99-8D61-5043-9662-6E4EE64BD405}" srcOrd="0" destOrd="0" parTransId="{9558B3DC-E0CD-F54C-96AB-C2AE5027A149}" sibTransId="{772A255C-2387-A546-9623-82A284BCFDEE}"/>
    <dgm:cxn modelId="{6514372F-1C13-BE42-A16D-FF2085752714}" type="presOf" srcId="{1756BA63-B73E-9B4A-B46C-C35F05B26E2A}" destId="{C1FA8713-B39C-5242-AA1B-5A905599C1CE}" srcOrd="1" destOrd="0" presId="urn:microsoft.com/office/officeart/2005/8/layout/orgChart1"/>
    <dgm:cxn modelId="{A0A1ED2F-59CF-3340-A094-162B1135C4DE}" type="presOf" srcId="{A997A9D1-BE31-674F-8D2A-A761FA936FF5}" destId="{F28F6F5D-6D4C-FE42-BCF9-7235ABD8622F}" srcOrd="0" destOrd="0" presId="urn:microsoft.com/office/officeart/2005/8/layout/orgChart1"/>
    <dgm:cxn modelId="{26F72B36-8D42-874F-8BC0-3E8D7CB0CAF6}" type="presOf" srcId="{D2FE96F3-097D-B243-BE0F-1AA67C17FE75}" destId="{B821D985-AA30-0E4C-931C-4FA00DFD998A}" srcOrd="0" destOrd="0" presId="urn:microsoft.com/office/officeart/2005/8/layout/orgChart1"/>
    <dgm:cxn modelId="{A871FA3F-71E9-4445-8972-0612F4D154C0}" type="presOf" srcId="{9558B3DC-E0CD-F54C-96AB-C2AE5027A149}" destId="{B203F9D7-BB34-C94D-9FB0-A8268CF8DC93}" srcOrd="0" destOrd="0" presId="urn:microsoft.com/office/officeart/2005/8/layout/orgChart1"/>
    <dgm:cxn modelId="{FE8A3E42-0208-DE4B-AD16-87563BD57BFE}" type="presOf" srcId="{AA7AFCD2-844B-1543-9ABD-727737F2BD4B}" destId="{18DB3435-2F78-DA4C-8F37-0797054B41CC}" srcOrd="1" destOrd="0" presId="urn:microsoft.com/office/officeart/2005/8/layout/orgChart1"/>
    <dgm:cxn modelId="{DDD7C24A-48C9-FC46-912D-8BDC38048299}" type="presOf" srcId="{14141ACC-4A80-FF4A-9365-AE1CAB2EA460}" destId="{9B8C0620-A11D-C742-9C95-B0D99AA59D84}" srcOrd="0" destOrd="0" presId="urn:microsoft.com/office/officeart/2005/8/layout/orgChart1"/>
    <dgm:cxn modelId="{8FADC74E-ED48-5945-830A-6FEDE4099964}" type="presOf" srcId="{1756BA63-B73E-9B4A-B46C-C35F05B26E2A}" destId="{15B18CEC-ABA7-3342-9558-BDCC399B9D39}" srcOrd="0" destOrd="0" presId="urn:microsoft.com/office/officeart/2005/8/layout/orgChart1"/>
    <dgm:cxn modelId="{7677DB4E-8D69-5940-8A01-F03BBB1A3E99}" srcId="{D2FE96F3-097D-B243-BE0F-1AA67C17FE75}" destId="{AA7AFCD2-844B-1543-9ABD-727737F2BD4B}" srcOrd="1" destOrd="0" parTransId="{90652F02-F60B-E34A-8FA5-4014192FD4EC}" sibTransId="{DFA45F64-DA03-2C46-9D1B-03D37DCDB302}"/>
    <dgm:cxn modelId="{D25BF362-75B8-F147-AE67-E4916CDF9C6E}" type="presOf" srcId="{FC8B4CAA-BD17-2C48-BFB9-D4602703B0FC}" destId="{BF252F1B-DB9C-D847-8B6B-362489ABE9D5}" srcOrd="0" destOrd="0" presId="urn:microsoft.com/office/officeart/2005/8/layout/orgChart1"/>
    <dgm:cxn modelId="{52E95269-B699-3B40-9CCC-1B58CC19C1F0}" type="presOf" srcId="{FC8B4CAA-BD17-2C48-BFB9-D4602703B0FC}" destId="{1E041B35-B750-E443-9EF3-75A683975A81}" srcOrd="1" destOrd="0" presId="urn:microsoft.com/office/officeart/2005/8/layout/orgChart1"/>
    <dgm:cxn modelId="{651D2988-18A2-6C46-A761-27437437C651}" srcId="{FC8B4CAA-BD17-2C48-BFB9-D4602703B0FC}" destId="{D2FE96F3-097D-B243-BE0F-1AA67C17FE75}" srcOrd="0" destOrd="0" parTransId="{3B6143BC-D837-5746-BE5D-490C91AC7989}" sibTransId="{14599BF3-477D-CF48-9746-34B52B30CEEC}"/>
    <dgm:cxn modelId="{9629FE88-B348-3B4C-8C91-BA733DB4FB09}" type="presOf" srcId="{B0B279CD-9686-7048-825E-C0233D69FED5}" destId="{376AD264-E73D-944B-B26A-E8CE44FEA2F6}" srcOrd="0" destOrd="0" presId="urn:microsoft.com/office/officeart/2005/8/layout/orgChart1"/>
    <dgm:cxn modelId="{0434208F-30FD-444F-8D12-4BF428B6C0BB}" type="presOf" srcId="{3B6143BC-D837-5746-BE5D-490C91AC7989}" destId="{C01B843A-B362-2D40-8995-E65D30367887}" srcOrd="0" destOrd="0" presId="urn:microsoft.com/office/officeart/2005/8/layout/orgChart1"/>
    <dgm:cxn modelId="{C1B1C090-EB92-BD46-8CE3-A70A4AB8B0DB}" srcId="{A2C868D2-7E08-1D4B-AB7B-22A8F14A907C}" destId="{FC8B4CAA-BD17-2C48-BFB9-D4602703B0FC}" srcOrd="0" destOrd="0" parTransId="{1D2EDFC8-18F8-C14B-A3B8-B72527EF94FD}" sibTransId="{D65E9FE4-C989-F54C-B536-27628AC9B803}"/>
    <dgm:cxn modelId="{23C28893-8C28-3640-9229-0A8697610779}" type="presOf" srcId="{AA7AFCD2-844B-1543-9ABD-727737F2BD4B}" destId="{69ACEA54-882A-8241-B4E7-0C8B3FA1A603}" srcOrd="0" destOrd="0" presId="urn:microsoft.com/office/officeart/2005/8/layout/orgChart1"/>
    <dgm:cxn modelId="{139308A7-B92F-BD42-A3E1-A1327C763D52}" srcId="{14141ACC-4A80-FF4A-9365-AE1CAB2EA460}" destId="{1756BA63-B73E-9B4A-B46C-C35F05B26E2A}" srcOrd="1" destOrd="0" parTransId="{43C266BF-E393-7247-9194-BA24B2B7BD16}" sibTransId="{1BA3C183-B6EA-3346-8DB8-88ED0A01DE1C}"/>
    <dgm:cxn modelId="{5FEE1FC7-3D19-FD41-A3ED-86CE26A192B0}" type="presOf" srcId="{F759CF99-8D61-5043-9662-6E4EE64BD405}" destId="{C6EAB7D5-C8A5-B04E-A66E-EDE317F7F351}" srcOrd="1" destOrd="0" presId="urn:microsoft.com/office/officeart/2005/8/layout/orgChart1"/>
    <dgm:cxn modelId="{DF3DB2CE-D4E6-224D-A0CA-92927FE37D88}" type="presOf" srcId="{D2FE96F3-097D-B243-BE0F-1AA67C17FE75}" destId="{05C637C9-FA6B-874F-AB1E-0E8FA5412032}" srcOrd="1" destOrd="0" presId="urn:microsoft.com/office/officeart/2005/8/layout/orgChart1"/>
    <dgm:cxn modelId="{DCB77EDF-203D-7F4E-971B-3B97FC52EE41}" type="presOf" srcId="{43C266BF-E393-7247-9194-BA24B2B7BD16}" destId="{71837A7B-19CB-034C-80B6-41EDD4BD892B}" srcOrd="0" destOrd="0" presId="urn:microsoft.com/office/officeart/2005/8/layout/orgChart1"/>
    <dgm:cxn modelId="{C09554E3-3523-2945-826C-B8813BD3E240}" type="presOf" srcId="{F759CF99-8D61-5043-9662-6E4EE64BD405}" destId="{9F112A1B-0CE8-6840-994B-7F8F65FA7858}" srcOrd="0" destOrd="0" presId="urn:microsoft.com/office/officeart/2005/8/layout/orgChart1"/>
    <dgm:cxn modelId="{B457E5E8-74B7-AF4B-90F5-D3171FC2EC64}" srcId="{D2FE96F3-097D-B243-BE0F-1AA67C17FE75}" destId="{EC0F1B97-C05A-334B-9803-B0A605990E82}" srcOrd="0" destOrd="0" parTransId="{A997A9D1-BE31-674F-8D2A-A761FA936FF5}" sibTransId="{090B383E-821A-2445-BC92-E2D30ACA16C8}"/>
    <dgm:cxn modelId="{62BE57F1-9190-5149-9DA1-6ECAB0EBF58A}" srcId="{FC8B4CAA-BD17-2C48-BFB9-D4602703B0FC}" destId="{14141ACC-4A80-FF4A-9365-AE1CAB2EA460}" srcOrd="1" destOrd="0" parTransId="{B0B279CD-9686-7048-825E-C0233D69FED5}" sibTransId="{9819F41B-F4FE-9D45-912D-877C9EEB78E6}"/>
    <dgm:cxn modelId="{251180F5-8340-3243-979E-8DB6D01A5219}" type="presOf" srcId="{EC0F1B97-C05A-334B-9803-B0A605990E82}" destId="{E8F525FA-EDAC-E54D-AB11-881F6CE4CF85}" srcOrd="1" destOrd="0" presId="urn:microsoft.com/office/officeart/2005/8/layout/orgChart1"/>
    <dgm:cxn modelId="{8A5B2F9C-CAC9-6C44-AFF8-325802D2F821}" type="presParOf" srcId="{D9F3BEEF-58A5-5A4F-BB0C-6F317C4916F8}" destId="{2940D7CC-F437-9240-88B4-303B652379C5}" srcOrd="0" destOrd="0" presId="urn:microsoft.com/office/officeart/2005/8/layout/orgChart1"/>
    <dgm:cxn modelId="{5BBAC272-8852-FD4D-9B78-1BBC7F558A07}" type="presParOf" srcId="{2940D7CC-F437-9240-88B4-303B652379C5}" destId="{111133BB-86C1-0F4F-8FD1-8E5099F8B9E4}" srcOrd="0" destOrd="0" presId="urn:microsoft.com/office/officeart/2005/8/layout/orgChart1"/>
    <dgm:cxn modelId="{246E2FFB-A56E-2743-9F00-18E370628FBF}" type="presParOf" srcId="{111133BB-86C1-0F4F-8FD1-8E5099F8B9E4}" destId="{BF252F1B-DB9C-D847-8B6B-362489ABE9D5}" srcOrd="0" destOrd="0" presId="urn:microsoft.com/office/officeart/2005/8/layout/orgChart1"/>
    <dgm:cxn modelId="{4F8842ED-1301-1841-BFCD-6EDCFD416882}" type="presParOf" srcId="{111133BB-86C1-0F4F-8FD1-8E5099F8B9E4}" destId="{1E041B35-B750-E443-9EF3-75A683975A81}" srcOrd="1" destOrd="0" presId="urn:microsoft.com/office/officeart/2005/8/layout/orgChart1"/>
    <dgm:cxn modelId="{FF9E6CF3-EC71-6A46-8134-2B3F40CF8943}" type="presParOf" srcId="{2940D7CC-F437-9240-88B4-303B652379C5}" destId="{D91471AD-8753-914D-9AA4-11C95B6F5127}" srcOrd="1" destOrd="0" presId="urn:microsoft.com/office/officeart/2005/8/layout/orgChart1"/>
    <dgm:cxn modelId="{94E984AD-3E08-454F-8D5F-3725CCD343C3}" type="presParOf" srcId="{2940D7CC-F437-9240-88B4-303B652379C5}" destId="{52CCE9CC-C0FD-2142-A8EE-40BB69965BAA}" srcOrd="2" destOrd="0" presId="urn:microsoft.com/office/officeart/2005/8/layout/orgChart1"/>
    <dgm:cxn modelId="{A1E400BE-24EB-8040-BC4B-F23095ADCDFC}" type="presParOf" srcId="{52CCE9CC-C0FD-2142-A8EE-40BB69965BAA}" destId="{C01B843A-B362-2D40-8995-E65D30367887}" srcOrd="0" destOrd="0" presId="urn:microsoft.com/office/officeart/2005/8/layout/orgChart1"/>
    <dgm:cxn modelId="{0CCC92BA-5E84-7940-93D1-0A693116341D}" type="presParOf" srcId="{52CCE9CC-C0FD-2142-A8EE-40BB69965BAA}" destId="{A1F5E399-E775-3D48-86F1-E4A4F2AFF4C6}" srcOrd="1" destOrd="0" presId="urn:microsoft.com/office/officeart/2005/8/layout/orgChart1"/>
    <dgm:cxn modelId="{BE51C404-CD64-784B-B9D1-F9600403C0E4}" type="presParOf" srcId="{A1F5E399-E775-3D48-86F1-E4A4F2AFF4C6}" destId="{F003B65B-3778-9049-9A8F-6B9323067874}" srcOrd="0" destOrd="0" presId="urn:microsoft.com/office/officeart/2005/8/layout/orgChart1"/>
    <dgm:cxn modelId="{B1F73D3F-16DC-E245-A108-713DE17954F6}" type="presParOf" srcId="{F003B65B-3778-9049-9A8F-6B9323067874}" destId="{B821D985-AA30-0E4C-931C-4FA00DFD998A}" srcOrd="0" destOrd="0" presId="urn:microsoft.com/office/officeart/2005/8/layout/orgChart1"/>
    <dgm:cxn modelId="{507ED255-67C8-6042-B15A-4816D028E570}" type="presParOf" srcId="{F003B65B-3778-9049-9A8F-6B9323067874}" destId="{05C637C9-FA6B-874F-AB1E-0E8FA5412032}" srcOrd="1" destOrd="0" presId="urn:microsoft.com/office/officeart/2005/8/layout/orgChart1"/>
    <dgm:cxn modelId="{C45C18AC-68B2-6649-BAC8-A22944F55C62}" type="presParOf" srcId="{A1F5E399-E775-3D48-86F1-E4A4F2AFF4C6}" destId="{422B7357-4691-5041-B1CF-FF1165768AAB}" srcOrd="1" destOrd="0" presId="urn:microsoft.com/office/officeart/2005/8/layout/orgChart1"/>
    <dgm:cxn modelId="{BD647052-F979-8341-BAED-C74C3241361A}" type="presParOf" srcId="{A1F5E399-E775-3D48-86F1-E4A4F2AFF4C6}" destId="{ED66421E-C236-CA46-B8EF-79E8493C09C9}" srcOrd="2" destOrd="0" presId="urn:microsoft.com/office/officeart/2005/8/layout/orgChart1"/>
    <dgm:cxn modelId="{A5548F0A-84D1-E042-A9E0-C67F07BA3919}" type="presParOf" srcId="{ED66421E-C236-CA46-B8EF-79E8493C09C9}" destId="{F28F6F5D-6D4C-FE42-BCF9-7235ABD8622F}" srcOrd="0" destOrd="0" presId="urn:microsoft.com/office/officeart/2005/8/layout/orgChart1"/>
    <dgm:cxn modelId="{0B71B909-8D7E-F642-BC7B-4AE0A596032E}" type="presParOf" srcId="{ED66421E-C236-CA46-B8EF-79E8493C09C9}" destId="{BEF51F1D-6C8C-8F46-BDDE-1CF67D1801D6}" srcOrd="1" destOrd="0" presId="urn:microsoft.com/office/officeart/2005/8/layout/orgChart1"/>
    <dgm:cxn modelId="{3E210E61-4322-0242-99AC-B556EABC8EB6}" type="presParOf" srcId="{BEF51F1D-6C8C-8F46-BDDE-1CF67D1801D6}" destId="{D35D2F28-AB2E-9F4C-A642-53FAA7C57A71}" srcOrd="0" destOrd="0" presId="urn:microsoft.com/office/officeart/2005/8/layout/orgChart1"/>
    <dgm:cxn modelId="{4D63BD72-3E47-F24E-9B11-815124D74864}" type="presParOf" srcId="{D35D2F28-AB2E-9F4C-A642-53FAA7C57A71}" destId="{8216639E-AC73-834A-8DA3-D30B338F7C0E}" srcOrd="0" destOrd="0" presId="urn:microsoft.com/office/officeart/2005/8/layout/orgChart1"/>
    <dgm:cxn modelId="{4CBA5125-00A4-2B46-A5B4-429A61812726}" type="presParOf" srcId="{D35D2F28-AB2E-9F4C-A642-53FAA7C57A71}" destId="{E8F525FA-EDAC-E54D-AB11-881F6CE4CF85}" srcOrd="1" destOrd="0" presId="urn:microsoft.com/office/officeart/2005/8/layout/orgChart1"/>
    <dgm:cxn modelId="{E7289DC2-7D90-7C43-9290-AAE7136214FB}" type="presParOf" srcId="{BEF51F1D-6C8C-8F46-BDDE-1CF67D1801D6}" destId="{C42DADBC-0F1F-964F-9634-B87983BD4B9B}" srcOrd="1" destOrd="0" presId="urn:microsoft.com/office/officeart/2005/8/layout/orgChart1"/>
    <dgm:cxn modelId="{28F8A39C-A9D3-DC4A-9A8B-B7A507D9E510}" type="presParOf" srcId="{BEF51F1D-6C8C-8F46-BDDE-1CF67D1801D6}" destId="{2777FB49-95D1-F940-9F99-9716CAB25DC8}" srcOrd="2" destOrd="0" presId="urn:microsoft.com/office/officeart/2005/8/layout/orgChart1"/>
    <dgm:cxn modelId="{A43983AB-50D3-1949-B466-E4605FC24EDA}" type="presParOf" srcId="{ED66421E-C236-CA46-B8EF-79E8493C09C9}" destId="{839EF892-98F1-8E4A-B9A5-A4109B6FBC09}" srcOrd="2" destOrd="0" presId="urn:microsoft.com/office/officeart/2005/8/layout/orgChart1"/>
    <dgm:cxn modelId="{133CB168-7C6F-B045-BF94-D3E73922B216}" type="presParOf" srcId="{ED66421E-C236-CA46-B8EF-79E8493C09C9}" destId="{5C3B38FF-3653-F646-A261-BE6C5799ADE0}" srcOrd="3" destOrd="0" presId="urn:microsoft.com/office/officeart/2005/8/layout/orgChart1"/>
    <dgm:cxn modelId="{33743840-467E-6743-9957-B389695E30A5}" type="presParOf" srcId="{5C3B38FF-3653-F646-A261-BE6C5799ADE0}" destId="{5EA18773-9919-AE4F-9CE2-2053ED6F6986}" srcOrd="0" destOrd="0" presId="urn:microsoft.com/office/officeart/2005/8/layout/orgChart1"/>
    <dgm:cxn modelId="{864431F4-9E72-684D-A4C7-0A115C8262BD}" type="presParOf" srcId="{5EA18773-9919-AE4F-9CE2-2053ED6F6986}" destId="{69ACEA54-882A-8241-B4E7-0C8B3FA1A603}" srcOrd="0" destOrd="0" presId="urn:microsoft.com/office/officeart/2005/8/layout/orgChart1"/>
    <dgm:cxn modelId="{66B64157-D174-0C4B-B691-9AAFCB39DBAA}" type="presParOf" srcId="{5EA18773-9919-AE4F-9CE2-2053ED6F6986}" destId="{18DB3435-2F78-DA4C-8F37-0797054B41CC}" srcOrd="1" destOrd="0" presId="urn:microsoft.com/office/officeart/2005/8/layout/orgChart1"/>
    <dgm:cxn modelId="{416AAEB5-B929-7D44-AA58-6F649D789EEB}" type="presParOf" srcId="{5C3B38FF-3653-F646-A261-BE6C5799ADE0}" destId="{139C0848-6B5D-8647-9D42-F14477A23178}" srcOrd="1" destOrd="0" presId="urn:microsoft.com/office/officeart/2005/8/layout/orgChart1"/>
    <dgm:cxn modelId="{D76CBE97-04BE-D54E-8766-4E0080FAC76B}" type="presParOf" srcId="{5C3B38FF-3653-F646-A261-BE6C5799ADE0}" destId="{1FC3FB5A-99FE-5F4F-B8DD-AE551BDBB28D}" srcOrd="2" destOrd="0" presId="urn:microsoft.com/office/officeart/2005/8/layout/orgChart1"/>
    <dgm:cxn modelId="{99FF86A1-387C-9248-A44E-346C13290DF0}" type="presParOf" srcId="{52CCE9CC-C0FD-2142-A8EE-40BB69965BAA}" destId="{376AD264-E73D-944B-B26A-E8CE44FEA2F6}" srcOrd="2" destOrd="0" presId="urn:microsoft.com/office/officeart/2005/8/layout/orgChart1"/>
    <dgm:cxn modelId="{EED9F062-0ED0-2446-B0E2-DEA636372202}" type="presParOf" srcId="{52CCE9CC-C0FD-2142-A8EE-40BB69965BAA}" destId="{BA97A0E3-5097-3548-872A-23CFFF47296B}" srcOrd="3" destOrd="0" presId="urn:microsoft.com/office/officeart/2005/8/layout/orgChart1"/>
    <dgm:cxn modelId="{8E0C02AE-D5FA-9A46-9B08-81A1645110F5}" type="presParOf" srcId="{BA97A0E3-5097-3548-872A-23CFFF47296B}" destId="{C0598DD1-8ACC-C84C-852B-89A54699C468}" srcOrd="0" destOrd="0" presId="urn:microsoft.com/office/officeart/2005/8/layout/orgChart1"/>
    <dgm:cxn modelId="{D73BC237-4AE3-AF48-9D93-F76AC029C2C3}" type="presParOf" srcId="{C0598DD1-8ACC-C84C-852B-89A54699C468}" destId="{9B8C0620-A11D-C742-9C95-B0D99AA59D84}" srcOrd="0" destOrd="0" presId="urn:microsoft.com/office/officeart/2005/8/layout/orgChart1"/>
    <dgm:cxn modelId="{247CD04A-5FA1-4340-97D5-62E4BCF428D4}" type="presParOf" srcId="{C0598DD1-8ACC-C84C-852B-89A54699C468}" destId="{F165553C-516E-A548-8643-00BBE1413D5A}" srcOrd="1" destOrd="0" presId="urn:microsoft.com/office/officeart/2005/8/layout/orgChart1"/>
    <dgm:cxn modelId="{B488A358-3B1E-D642-A0B8-993B522C74D8}" type="presParOf" srcId="{BA97A0E3-5097-3548-872A-23CFFF47296B}" destId="{E8D2A2AD-B9C3-2149-B54A-9110097BE616}" srcOrd="1" destOrd="0" presId="urn:microsoft.com/office/officeart/2005/8/layout/orgChart1"/>
    <dgm:cxn modelId="{6521B404-6DD9-014D-A23A-D2314ADFC815}" type="presParOf" srcId="{BA97A0E3-5097-3548-872A-23CFFF47296B}" destId="{F41B4EA1-565F-834E-BA00-22712F713321}" srcOrd="2" destOrd="0" presId="urn:microsoft.com/office/officeart/2005/8/layout/orgChart1"/>
    <dgm:cxn modelId="{398C9ED6-565C-E148-AE83-01D577821E31}" type="presParOf" srcId="{F41B4EA1-565F-834E-BA00-22712F713321}" destId="{B203F9D7-BB34-C94D-9FB0-A8268CF8DC93}" srcOrd="0" destOrd="0" presId="urn:microsoft.com/office/officeart/2005/8/layout/orgChart1"/>
    <dgm:cxn modelId="{332DC784-CED5-3444-83C8-16FD7B267402}" type="presParOf" srcId="{F41B4EA1-565F-834E-BA00-22712F713321}" destId="{0361BE57-1D43-A149-9D7E-75A509F5EEF4}" srcOrd="1" destOrd="0" presId="urn:microsoft.com/office/officeart/2005/8/layout/orgChart1"/>
    <dgm:cxn modelId="{74C17D8F-09D6-C64A-B92C-9DBA3D7A3367}" type="presParOf" srcId="{0361BE57-1D43-A149-9D7E-75A509F5EEF4}" destId="{0C8254F9-E294-4546-AE11-B0957DBE5632}" srcOrd="0" destOrd="0" presId="urn:microsoft.com/office/officeart/2005/8/layout/orgChart1"/>
    <dgm:cxn modelId="{5F6F72BE-3BA6-C542-83E5-A329E7E3A2C8}" type="presParOf" srcId="{0C8254F9-E294-4546-AE11-B0957DBE5632}" destId="{9F112A1B-0CE8-6840-994B-7F8F65FA7858}" srcOrd="0" destOrd="0" presId="urn:microsoft.com/office/officeart/2005/8/layout/orgChart1"/>
    <dgm:cxn modelId="{35DE92D9-9217-4947-BD40-8A8DC4996EF8}" type="presParOf" srcId="{0C8254F9-E294-4546-AE11-B0957DBE5632}" destId="{C6EAB7D5-C8A5-B04E-A66E-EDE317F7F351}" srcOrd="1" destOrd="0" presId="urn:microsoft.com/office/officeart/2005/8/layout/orgChart1"/>
    <dgm:cxn modelId="{19D6C77E-FFA1-7442-8FED-F0E62814198E}" type="presParOf" srcId="{0361BE57-1D43-A149-9D7E-75A509F5EEF4}" destId="{B3B941B3-CD79-0447-9BD2-418D7E2CFD9D}" srcOrd="1" destOrd="0" presId="urn:microsoft.com/office/officeart/2005/8/layout/orgChart1"/>
    <dgm:cxn modelId="{6EA18AC0-36E5-0245-9042-8176EB1C401A}" type="presParOf" srcId="{0361BE57-1D43-A149-9D7E-75A509F5EEF4}" destId="{196FCBDF-7BEC-5743-8D7F-9A6707BD45F1}" srcOrd="2" destOrd="0" presId="urn:microsoft.com/office/officeart/2005/8/layout/orgChart1"/>
    <dgm:cxn modelId="{9F699C14-C62E-8048-BD20-61B60F45D664}" type="presParOf" srcId="{F41B4EA1-565F-834E-BA00-22712F713321}" destId="{71837A7B-19CB-034C-80B6-41EDD4BD892B}" srcOrd="2" destOrd="0" presId="urn:microsoft.com/office/officeart/2005/8/layout/orgChart1"/>
    <dgm:cxn modelId="{8AA96BE8-F73A-E642-8872-DD5CBA852A0D}" type="presParOf" srcId="{F41B4EA1-565F-834E-BA00-22712F713321}" destId="{EECD320F-8EC3-DB41-A36D-C86A45DB4F87}" srcOrd="3" destOrd="0" presId="urn:microsoft.com/office/officeart/2005/8/layout/orgChart1"/>
    <dgm:cxn modelId="{79B65FDB-236F-8D40-8D74-190772A7DA2C}" type="presParOf" srcId="{EECD320F-8EC3-DB41-A36D-C86A45DB4F87}" destId="{27135E24-0595-F842-8760-622EDF841DF5}" srcOrd="0" destOrd="0" presId="urn:microsoft.com/office/officeart/2005/8/layout/orgChart1"/>
    <dgm:cxn modelId="{1B47A72C-B22A-D64F-9A65-70783674290D}" type="presParOf" srcId="{27135E24-0595-F842-8760-622EDF841DF5}" destId="{15B18CEC-ABA7-3342-9558-BDCC399B9D39}" srcOrd="0" destOrd="0" presId="urn:microsoft.com/office/officeart/2005/8/layout/orgChart1"/>
    <dgm:cxn modelId="{60D9DB23-7383-7C45-9B95-383CF866BE7E}" type="presParOf" srcId="{27135E24-0595-F842-8760-622EDF841DF5}" destId="{C1FA8713-B39C-5242-AA1B-5A905599C1CE}" srcOrd="1" destOrd="0" presId="urn:microsoft.com/office/officeart/2005/8/layout/orgChart1"/>
    <dgm:cxn modelId="{7E95AC8E-F4CB-3847-B4FF-D834EC473A97}" type="presParOf" srcId="{EECD320F-8EC3-DB41-A36D-C86A45DB4F87}" destId="{04ADAA48-CCEC-A143-93B1-7B5C8A7EE345}" srcOrd="1" destOrd="0" presId="urn:microsoft.com/office/officeart/2005/8/layout/orgChart1"/>
    <dgm:cxn modelId="{7599B96D-E786-1F48-8C74-5A92210DBA1B}" type="presParOf" srcId="{EECD320F-8EC3-DB41-A36D-C86A45DB4F87}" destId="{893ED9AD-807D-C24A-B28C-79D62E22C992}"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451D2E54-0CFB-8942-92C8-1701C8EB1BE2}"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en-GB"/>
        </a:p>
      </dgm:t>
    </dgm:pt>
    <dgm:pt modelId="{8F279182-30FC-324C-AB82-9CF699C7C6A0}">
      <dgm:prSet phldrT="[Text]"/>
      <dgm:spPr/>
      <dgm:t>
        <a:bodyPr/>
        <a:lstStyle/>
        <a:p>
          <a:r>
            <a:rPr lang="en-GB" dirty="0"/>
            <a:t>Increase revenue</a:t>
          </a:r>
        </a:p>
      </dgm:t>
    </dgm:pt>
    <dgm:pt modelId="{7897EC47-9163-4645-BC27-F65A41062E92}" type="parTrans" cxnId="{45CAD324-A8AD-1D4D-A5D8-97B668D8E17C}">
      <dgm:prSet/>
      <dgm:spPr/>
      <dgm:t>
        <a:bodyPr/>
        <a:lstStyle/>
        <a:p>
          <a:endParaRPr lang="en-GB"/>
        </a:p>
      </dgm:t>
    </dgm:pt>
    <dgm:pt modelId="{882B8DE0-1601-184C-B622-788218942A37}" type="sibTrans" cxnId="{45CAD324-A8AD-1D4D-A5D8-97B668D8E17C}">
      <dgm:prSet/>
      <dgm:spPr/>
      <dgm:t>
        <a:bodyPr/>
        <a:lstStyle/>
        <a:p>
          <a:endParaRPr lang="en-GB"/>
        </a:p>
      </dgm:t>
    </dgm:pt>
    <dgm:pt modelId="{9EB0E8FA-D902-3943-A905-8DFC22C2F85E}">
      <dgm:prSet phldrT="[Text]"/>
      <dgm:spPr/>
      <dgm:t>
        <a:bodyPr/>
        <a:lstStyle/>
        <a:p>
          <a:r>
            <a:rPr lang="en-US" noProof="0" dirty="0">
              <a:solidFill>
                <a:schemeClr val="bg2"/>
              </a:solidFill>
            </a:rPr>
            <a:t>Analyze</a:t>
          </a:r>
          <a:r>
            <a:rPr lang="en-GB" dirty="0">
              <a:solidFill>
                <a:schemeClr val="bg2"/>
              </a:solidFill>
            </a:rPr>
            <a:t> and leverage data at large scales</a:t>
          </a:r>
        </a:p>
      </dgm:t>
    </dgm:pt>
    <dgm:pt modelId="{F8C22D13-7B16-D54A-B047-55AECF65F1B3}" type="parTrans" cxnId="{6FE6B63E-BE80-EE4B-8688-AC7BCEDE3918}">
      <dgm:prSet/>
      <dgm:spPr/>
      <dgm:t>
        <a:bodyPr/>
        <a:lstStyle/>
        <a:p>
          <a:endParaRPr lang="en-GB"/>
        </a:p>
      </dgm:t>
    </dgm:pt>
    <dgm:pt modelId="{F260653A-9CB2-D041-8E0A-E185EC052C80}" type="sibTrans" cxnId="{6FE6B63E-BE80-EE4B-8688-AC7BCEDE3918}">
      <dgm:prSet/>
      <dgm:spPr/>
      <dgm:t>
        <a:bodyPr/>
        <a:lstStyle/>
        <a:p>
          <a:endParaRPr lang="en-GB"/>
        </a:p>
      </dgm:t>
    </dgm:pt>
    <dgm:pt modelId="{728B65FB-2CC9-784E-9DB8-CEA1B266EBA5}">
      <dgm:prSet phldrT="[Text]"/>
      <dgm:spPr/>
      <dgm:t>
        <a:bodyPr/>
        <a:lstStyle/>
        <a:p>
          <a:r>
            <a:rPr lang="en-GB" dirty="0"/>
            <a:t>Decrease costs</a:t>
          </a:r>
        </a:p>
      </dgm:t>
    </dgm:pt>
    <dgm:pt modelId="{3BF55FF0-B1FE-6D4C-9F02-ABB4C5DB9E8C}" type="parTrans" cxnId="{95AAB974-9607-8947-B072-1E1A25BA2F9E}">
      <dgm:prSet/>
      <dgm:spPr/>
      <dgm:t>
        <a:bodyPr/>
        <a:lstStyle/>
        <a:p>
          <a:endParaRPr lang="en-GB"/>
        </a:p>
      </dgm:t>
    </dgm:pt>
    <dgm:pt modelId="{CFF1740B-53A8-0046-8D23-2AB29E5F661D}" type="sibTrans" cxnId="{95AAB974-9607-8947-B072-1E1A25BA2F9E}">
      <dgm:prSet/>
      <dgm:spPr/>
      <dgm:t>
        <a:bodyPr/>
        <a:lstStyle/>
        <a:p>
          <a:endParaRPr lang="en-GB"/>
        </a:p>
      </dgm:t>
    </dgm:pt>
    <dgm:pt modelId="{0E368C8D-6491-7645-800A-BD8930E8924C}">
      <dgm:prSet phldrT="[Text]"/>
      <dgm:spPr/>
      <dgm:t>
        <a:bodyPr/>
        <a:lstStyle/>
        <a:p>
          <a:r>
            <a:rPr lang="en-GB" dirty="0">
              <a:solidFill>
                <a:schemeClr val="bg2"/>
              </a:solidFill>
            </a:rPr>
            <a:t>Act on data faster and automatically</a:t>
          </a:r>
        </a:p>
      </dgm:t>
    </dgm:pt>
    <dgm:pt modelId="{340774E4-7BBE-D94F-827C-10259BF98C99}" type="parTrans" cxnId="{8D85A8A0-B29D-3C41-B29F-9CCC18486D33}">
      <dgm:prSet/>
      <dgm:spPr/>
      <dgm:t>
        <a:bodyPr/>
        <a:lstStyle/>
        <a:p>
          <a:endParaRPr lang="en-GB"/>
        </a:p>
      </dgm:t>
    </dgm:pt>
    <dgm:pt modelId="{1CFF33BA-82D3-9749-A0F2-1672B9FF18BD}" type="sibTrans" cxnId="{8D85A8A0-B29D-3C41-B29F-9CCC18486D33}">
      <dgm:prSet/>
      <dgm:spPr/>
      <dgm:t>
        <a:bodyPr/>
        <a:lstStyle/>
        <a:p>
          <a:endParaRPr lang="en-GB"/>
        </a:p>
      </dgm:t>
    </dgm:pt>
    <dgm:pt modelId="{E7CBD7C8-C370-F24E-A5F3-01E797B2545A}" type="pres">
      <dgm:prSet presAssocID="{451D2E54-0CFB-8942-92C8-1701C8EB1BE2}" presName="Name0" presStyleCnt="0">
        <dgm:presLayoutVars>
          <dgm:chMax val="2"/>
          <dgm:dir/>
          <dgm:animOne val="branch"/>
          <dgm:animLvl val="lvl"/>
          <dgm:resizeHandles val="exact"/>
        </dgm:presLayoutVars>
      </dgm:prSet>
      <dgm:spPr/>
    </dgm:pt>
    <dgm:pt modelId="{DB085995-93BD-EB41-871E-8DEF167CDB9E}" type="pres">
      <dgm:prSet presAssocID="{451D2E54-0CFB-8942-92C8-1701C8EB1BE2}" presName="Background" presStyleLbl="node1" presStyleIdx="0" presStyleCnt="1" custScaleX="95677" custScaleY="74300"/>
      <dgm:spPr>
        <a:solidFill>
          <a:schemeClr val="accent6"/>
        </a:solidFill>
      </dgm:spPr>
    </dgm:pt>
    <dgm:pt modelId="{BCA3DBF0-DE7A-C849-8030-384610D835B5}" type="pres">
      <dgm:prSet presAssocID="{451D2E54-0CFB-8942-92C8-1701C8EB1BE2}" presName="Divider" presStyleLbl="callout" presStyleIdx="0" presStyleCnt="1"/>
      <dgm:spPr/>
    </dgm:pt>
    <dgm:pt modelId="{B9F90C15-D9B7-ED4F-AF65-47E9A5A3219F}" type="pres">
      <dgm:prSet presAssocID="{451D2E54-0CFB-8942-92C8-1701C8EB1BE2}" presName="ChildText1" presStyleLbl="revTx" presStyleIdx="0" presStyleCnt="0" custScaleY="66628">
        <dgm:presLayoutVars>
          <dgm:chMax val="0"/>
          <dgm:chPref val="0"/>
          <dgm:bulletEnabled val="1"/>
        </dgm:presLayoutVars>
      </dgm:prSet>
      <dgm:spPr/>
    </dgm:pt>
    <dgm:pt modelId="{7F8E5DBE-038D-8D4C-BA66-EC5A35D3FF2C}" type="pres">
      <dgm:prSet presAssocID="{451D2E54-0CFB-8942-92C8-1701C8EB1BE2}" presName="ChildText2" presStyleLbl="revTx" presStyleIdx="0" presStyleCnt="0" custScaleY="66628">
        <dgm:presLayoutVars>
          <dgm:chMax val="0"/>
          <dgm:chPref val="0"/>
          <dgm:bulletEnabled val="1"/>
        </dgm:presLayoutVars>
      </dgm:prSet>
      <dgm:spPr/>
    </dgm:pt>
    <dgm:pt modelId="{932BC531-4BF2-4546-A8E6-2260447FF2F6}" type="pres">
      <dgm:prSet presAssocID="{451D2E54-0CFB-8942-92C8-1701C8EB1BE2}" presName="ParentText1" presStyleLbl="revTx" presStyleIdx="0" presStyleCnt="0">
        <dgm:presLayoutVars>
          <dgm:chMax val="1"/>
          <dgm:chPref val="1"/>
        </dgm:presLayoutVars>
      </dgm:prSet>
      <dgm:spPr/>
    </dgm:pt>
    <dgm:pt modelId="{232C6CEC-CD3E-7C4C-AABA-25DF4A859428}" type="pres">
      <dgm:prSet presAssocID="{451D2E54-0CFB-8942-92C8-1701C8EB1BE2}" presName="ParentShape1" presStyleLbl="alignImgPlace1" presStyleIdx="0" presStyleCnt="2" custScaleY="76202" custLinFactNeighborX="-934" custLinFactNeighborY="11675">
        <dgm:presLayoutVars/>
      </dgm:prSet>
      <dgm:spPr/>
    </dgm:pt>
    <dgm:pt modelId="{D0D9DA0A-BD53-794A-B6D7-975ABE4389CB}" type="pres">
      <dgm:prSet presAssocID="{451D2E54-0CFB-8942-92C8-1701C8EB1BE2}" presName="ParentText2" presStyleLbl="revTx" presStyleIdx="0" presStyleCnt="0">
        <dgm:presLayoutVars>
          <dgm:chMax val="1"/>
          <dgm:chPref val="1"/>
        </dgm:presLayoutVars>
      </dgm:prSet>
      <dgm:spPr/>
    </dgm:pt>
    <dgm:pt modelId="{95D90104-923A-4D47-9821-B52A1CB2D3FD}" type="pres">
      <dgm:prSet presAssocID="{451D2E54-0CFB-8942-92C8-1701C8EB1BE2}" presName="ParentShape2" presStyleLbl="alignImgPlace1" presStyleIdx="1" presStyleCnt="2" custScaleY="76082" custLinFactNeighborX="934" custLinFactNeighborY="-9552">
        <dgm:presLayoutVars/>
      </dgm:prSet>
      <dgm:spPr/>
    </dgm:pt>
  </dgm:ptLst>
  <dgm:cxnLst>
    <dgm:cxn modelId="{28DBB31E-EA8F-F34F-976A-83EF00A7DBE3}" type="presOf" srcId="{728B65FB-2CC9-784E-9DB8-CEA1B266EBA5}" destId="{95D90104-923A-4D47-9821-B52A1CB2D3FD}" srcOrd="1" destOrd="0" presId="urn:microsoft.com/office/officeart/2009/3/layout/OpposingIdeas"/>
    <dgm:cxn modelId="{45CAD324-A8AD-1D4D-A5D8-97B668D8E17C}" srcId="{451D2E54-0CFB-8942-92C8-1701C8EB1BE2}" destId="{8F279182-30FC-324C-AB82-9CF699C7C6A0}" srcOrd="0" destOrd="0" parTransId="{7897EC47-9163-4645-BC27-F65A41062E92}" sibTransId="{882B8DE0-1601-184C-B622-788218942A37}"/>
    <dgm:cxn modelId="{9575D134-6B4A-624F-8483-42448B2339B0}" type="presOf" srcId="{451D2E54-0CFB-8942-92C8-1701C8EB1BE2}" destId="{E7CBD7C8-C370-F24E-A5F3-01E797B2545A}" srcOrd="0" destOrd="0" presId="urn:microsoft.com/office/officeart/2009/3/layout/OpposingIdeas"/>
    <dgm:cxn modelId="{B0CA0835-A855-6646-A216-13B6968D60E8}" type="presOf" srcId="{8F279182-30FC-324C-AB82-9CF699C7C6A0}" destId="{932BC531-4BF2-4546-A8E6-2260447FF2F6}" srcOrd="0" destOrd="0" presId="urn:microsoft.com/office/officeart/2009/3/layout/OpposingIdeas"/>
    <dgm:cxn modelId="{6FE6B63E-BE80-EE4B-8688-AC7BCEDE3918}" srcId="{8F279182-30FC-324C-AB82-9CF699C7C6A0}" destId="{9EB0E8FA-D902-3943-A905-8DFC22C2F85E}" srcOrd="0" destOrd="0" parTransId="{F8C22D13-7B16-D54A-B047-55AECF65F1B3}" sibTransId="{F260653A-9CB2-D041-8E0A-E185EC052C80}"/>
    <dgm:cxn modelId="{1269E871-F736-104D-9499-F5FE054CFEBC}" type="presOf" srcId="{8F279182-30FC-324C-AB82-9CF699C7C6A0}" destId="{232C6CEC-CD3E-7C4C-AABA-25DF4A859428}" srcOrd="1" destOrd="0" presId="urn:microsoft.com/office/officeart/2009/3/layout/OpposingIdeas"/>
    <dgm:cxn modelId="{95AAB974-9607-8947-B072-1E1A25BA2F9E}" srcId="{451D2E54-0CFB-8942-92C8-1701C8EB1BE2}" destId="{728B65FB-2CC9-784E-9DB8-CEA1B266EBA5}" srcOrd="1" destOrd="0" parTransId="{3BF55FF0-B1FE-6D4C-9F02-ABB4C5DB9E8C}" sibTransId="{CFF1740B-53A8-0046-8D23-2AB29E5F661D}"/>
    <dgm:cxn modelId="{8011C482-3D45-6948-942B-A34C92DCD52E}" type="presOf" srcId="{0E368C8D-6491-7645-800A-BD8930E8924C}" destId="{7F8E5DBE-038D-8D4C-BA66-EC5A35D3FF2C}" srcOrd="0" destOrd="0" presId="urn:microsoft.com/office/officeart/2009/3/layout/OpposingIdeas"/>
    <dgm:cxn modelId="{7937B087-C970-7F40-8FC8-47DA27A5560F}" type="presOf" srcId="{728B65FB-2CC9-784E-9DB8-CEA1B266EBA5}" destId="{D0D9DA0A-BD53-794A-B6D7-975ABE4389CB}" srcOrd="0" destOrd="0" presId="urn:microsoft.com/office/officeart/2009/3/layout/OpposingIdeas"/>
    <dgm:cxn modelId="{8D85A8A0-B29D-3C41-B29F-9CCC18486D33}" srcId="{728B65FB-2CC9-784E-9DB8-CEA1B266EBA5}" destId="{0E368C8D-6491-7645-800A-BD8930E8924C}" srcOrd="0" destOrd="0" parTransId="{340774E4-7BBE-D94F-827C-10259BF98C99}" sibTransId="{1CFF33BA-82D3-9749-A0F2-1672B9FF18BD}"/>
    <dgm:cxn modelId="{C5664FB4-F76B-7942-807D-FFF56FF53AD9}" type="presOf" srcId="{9EB0E8FA-D902-3943-A905-8DFC22C2F85E}" destId="{B9F90C15-D9B7-ED4F-AF65-47E9A5A3219F}" srcOrd="0" destOrd="0" presId="urn:microsoft.com/office/officeart/2009/3/layout/OpposingIdeas"/>
    <dgm:cxn modelId="{66189E9D-E4AC-3442-9DAD-2D940B9E6AFD}" type="presParOf" srcId="{E7CBD7C8-C370-F24E-A5F3-01E797B2545A}" destId="{DB085995-93BD-EB41-871E-8DEF167CDB9E}" srcOrd="0" destOrd="0" presId="urn:microsoft.com/office/officeart/2009/3/layout/OpposingIdeas"/>
    <dgm:cxn modelId="{9F4A51A3-2F9B-874F-8822-C7D75E07460B}" type="presParOf" srcId="{E7CBD7C8-C370-F24E-A5F3-01E797B2545A}" destId="{BCA3DBF0-DE7A-C849-8030-384610D835B5}" srcOrd="1" destOrd="0" presId="urn:microsoft.com/office/officeart/2009/3/layout/OpposingIdeas"/>
    <dgm:cxn modelId="{6E8A1858-979A-4844-9C86-A62505FAE0EC}" type="presParOf" srcId="{E7CBD7C8-C370-F24E-A5F3-01E797B2545A}" destId="{B9F90C15-D9B7-ED4F-AF65-47E9A5A3219F}" srcOrd="2" destOrd="0" presId="urn:microsoft.com/office/officeart/2009/3/layout/OpposingIdeas"/>
    <dgm:cxn modelId="{DD187EDE-64A0-CC4D-A90E-541669B3C942}" type="presParOf" srcId="{E7CBD7C8-C370-F24E-A5F3-01E797B2545A}" destId="{7F8E5DBE-038D-8D4C-BA66-EC5A35D3FF2C}" srcOrd="3" destOrd="0" presId="urn:microsoft.com/office/officeart/2009/3/layout/OpposingIdeas"/>
    <dgm:cxn modelId="{1A2A00C1-4D8A-B645-8D44-E9199D837249}" type="presParOf" srcId="{E7CBD7C8-C370-F24E-A5F3-01E797B2545A}" destId="{932BC531-4BF2-4546-A8E6-2260447FF2F6}" srcOrd="4" destOrd="0" presId="urn:microsoft.com/office/officeart/2009/3/layout/OpposingIdeas"/>
    <dgm:cxn modelId="{3C4C700C-F1E4-4642-92D6-01C2524117F5}" type="presParOf" srcId="{E7CBD7C8-C370-F24E-A5F3-01E797B2545A}" destId="{232C6CEC-CD3E-7C4C-AABA-25DF4A859428}" srcOrd="5" destOrd="0" presId="urn:microsoft.com/office/officeart/2009/3/layout/OpposingIdeas"/>
    <dgm:cxn modelId="{D9964CC1-94BF-A14D-9E55-4EB1E929BA08}" type="presParOf" srcId="{E7CBD7C8-C370-F24E-A5F3-01E797B2545A}" destId="{D0D9DA0A-BD53-794A-B6D7-975ABE4389CB}" srcOrd="6" destOrd="0" presId="urn:microsoft.com/office/officeart/2009/3/layout/OpposingIdeas"/>
    <dgm:cxn modelId="{BC453161-6061-9A43-874B-F7C83D3D6465}" type="presParOf" srcId="{E7CBD7C8-C370-F24E-A5F3-01E797B2545A}" destId="{95D90104-923A-4D47-9821-B52A1CB2D3FD}" srcOrd="7" destOrd="0" presId="urn:microsoft.com/office/officeart/2009/3/layout/OpposingIdea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30B2CD-E23F-0A42-AF96-5D1837025870}">
      <dsp:nvSpPr>
        <dsp:cNvPr id="0" name=""/>
        <dsp:cNvSpPr/>
      </dsp:nvSpPr>
      <dsp:spPr>
        <a:xfrm rot="5400000">
          <a:off x="-121106" y="123128"/>
          <a:ext cx="807377" cy="565164"/>
        </a:xfrm>
        <a:prstGeom prst="chevron">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1950</a:t>
          </a:r>
        </a:p>
      </dsp:txBody>
      <dsp:txXfrm rot="-5400000">
        <a:off x="1" y="284603"/>
        <a:ext cx="565164" cy="242213"/>
      </dsp:txXfrm>
    </dsp:sp>
    <dsp:sp modelId="{135FCA38-4840-1544-86B8-70948368C34F}">
      <dsp:nvSpPr>
        <dsp:cNvPr id="0" name=""/>
        <dsp:cNvSpPr/>
      </dsp:nvSpPr>
      <dsp:spPr>
        <a:xfrm rot="5400000">
          <a:off x="5277984" y="-4710798"/>
          <a:ext cx="524795" cy="9950435"/>
        </a:xfrm>
        <a:prstGeom prst="round2Same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FontTx/>
            <a:buNone/>
          </a:pPr>
          <a:r>
            <a:rPr lang="en-GB" sz="1900" kern="1200" dirty="0"/>
            <a:t>Turing test: a machine has intelligence if it can trick humans in thinking it’s human</a:t>
          </a:r>
        </a:p>
      </dsp:txBody>
      <dsp:txXfrm rot="-5400000">
        <a:off x="565164" y="27640"/>
        <a:ext cx="9924817" cy="473559"/>
      </dsp:txXfrm>
    </dsp:sp>
    <dsp:sp modelId="{6D879940-53EB-AC48-B47E-2C1909A97770}">
      <dsp:nvSpPr>
        <dsp:cNvPr id="0" name=""/>
        <dsp:cNvSpPr/>
      </dsp:nvSpPr>
      <dsp:spPr>
        <a:xfrm rot="5400000">
          <a:off x="-121106" y="831111"/>
          <a:ext cx="807377" cy="565164"/>
        </a:xfrm>
        <a:prstGeom prst="chevron">
          <a:avLst/>
        </a:prstGeom>
        <a:solidFill>
          <a:schemeClr val="accent5">
            <a:hueOff val="125869"/>
            <a:satOff val="-2198"/>
            <a:lumOff val="2393"/>
            <a:alphaOff val="0"/>
          </a:schemeClr>
        </a:solidFill>
        <a:ln w="12700" cap="flat" cmpd="sng" algn="ctr">
          <a:solidFill>
            <a:schemeClr val="accent5">
              <a:hueOff val="125869"/>
              <a:satOff val="-2198"/>
              <a:lumOff val="239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FontTx/>
            <a:buNone/>
          </a:pPr>
          <a:r>
            <a:rPr lang="en-GB" sz="1500" kern="1200" dirty="0"/>
            <a:t>1951</a:t>
          </a:r>
        </a:p>
      </dsp:txBody>
      <dsp:txXfrm rot="-5400000">
        <a:off x="1" y="992586"/>
        <a:ext cx="565164" cy="242213"/>
      </dsp:txXfrm>
    </dsp:sp>
    <dsp:sp modelId="{DBF04C2A-5DA1-6A4F-9C85-10D01ED0DCC8}">
      <dsp:nvSpPr>
        <dsp:cNvPr id="0" name=""/>
        <dsp:cNvSpPr/>
      </dsp:nvSpPr>
      <dsp:spPr>
        <a:xfrm rot="5400000">
          <a:off x="5277984" y="-4002815"/>
          <a:ext cx="524795" cy="9950435"/>
        </a:xfrm>
        <a:prstGeom prst="round2SameRect">
          <a:avLst/>
        </a:prstGeom>
        <a:solidFill>
          <a:schemeClr val="lt1">
            <a:alpha val="90000"/>
            <a:hueOff val="0"/>
            <a:satOff val="0"/>
            <a:lumOff val="0"/>
            <a:alphaOff val="0"/>
          </a:schemeClr>
        </a:solidFill>
        <a:ln w="12700" cap="flat" cmpd="sng" algn="ctr">
          <a:solidFill>
            <a:schemeClr val="accent5">
              <a:hueOff val="125869"/>
              <a:satOff val="-2198"/>
              <a:lumOff val="239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FontTx/>
            <a:buNone/>
          </a:pPr>
          <a:r>
            <a:rPr lang="en-GB" sz="1900" kern="1200" dirty="0" err="1"/>
            <a:t>Feranti</a:t>
          </a:r>
          <a:r>
            <a:rPr lang="en-GB" sz="1900" kern="1200" dirty="0"/>
            <a:t> Mark 1: first commercial general-purpose computer, able to play checkers </a:t>
          </a:r>
        </a:p>
      </dsp:txBody>
      <dsp:txXfrm rot="-5400000">
        <a:off x="565164" y="735623"/>
        <a:ext cx="9924817" cy="473559"/>
      </dsp:txXfrm>
    </dsp:sp>
    <dsp:sp modelId="{34E1AD49-F4EC-AD49-8816-9B47A1C364D7}">
      <dsp:nvSpPr>
        <dsp:cNvPr id="0" name=""/>
        <dsp:cNvSpPr/>
      </dsp:nvSpPr>
      <dsp:spPr>
        <a:xfrm rot="5400000">
          <a:off x="-121106" y="1539095"/>
          <a:ext cx="807377" cy="565164"/>
        </a:xfrm>
        <a:prstGeom prst="chevron">
          <a:avLst/>
        </a:prstGeom>
        <a:solidFill>
          <a:schemeClr val="accent5">
            <a:hueOff val="251739"/>
            <a:satOff val="-4396"/>
            <a:lumOff val="4785"/>
            <a:alphaOff val="0"/>
          </a:schemeClr>
        </a:solidFill>
        <a:ln w="12700" cap="flat" cmpd="sng" algn="ctr">
          <a:solidFill>
            <a:schemeClr val="accent5">
              <a:hueOff val="251739"/>
              <a:satOff val="-4396"/>
              <a:lumOff val="478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1956</a:t>
          </a:r>
        </a:p>
      </dsp:txBody>
      <dsp:txXfrm rot="-5400000">
        <a:off x="1" y="1700570"/>
        <a:ext cx="565164" cy="242213"/>
      </dsp:txXfrm>
    </dsp:sp>
    <dsp:sp modelId="{30838B87-86FF-7A49-95AD-B1666338A99F}">
      <dsp:nvSpPr>
        <dsp:cNvPr id="0" name=""/>
        <dsp:cNvSpPr/>
      </dsp:nvSpPr>
      <dsp:spPr>
        <a:xfrm rot="5400000">
          <a:off x="5277984" y="-3294831"/>
          <a:ext cx="524795" cy="9950435"/>
        </a:xfrm>
        <a:prstGeom prst="round2SameRect">
          <a:avLst/>
        </a:prstGeom>
        <a:solidFill>
          <a:schemeClr val="lt1">
            <a:alpha val="90000"/>
            <a:hueOff val="0"/>
            <a:satOff val="0"/>
            <a:lumOff val="0"/>
            <a:alphaOff val="0"/>
          </a:schemeClr>
        </a:solidFill>
        <a:ln w="12700" cap="flat" cmpd="sng" algn="ctr">
          <a:solidFill>
            <a:schemeClr val="accent5">
              <a:hueOff val="251739"/>
              <a:satOff val="-4396"/>
              <a:lumOff val="478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FontTx/>
            <a:buNone/>
          </a:pPr>
          <a:r>
            <a:rPr lang="en-GB" sz="1900" kern="1200" dirty="0"/>
            <a:t>Dartmouth Workshop: the term “Artificial Intelligence” is introduced by John McCarthy</a:t>
          </a:r>
        </a:p>
      </dsp:txBody>
      <dsp:txXfrm rot="-5400000">
        <a:off x="565164" y="1443607"/>
        <a:ext cx="9924817" cy="473559"/>
      </dsp:txXfrm>
    </dsp:sp>
    <dsp:sp modelId="{C9D1DF43-C5A1-AA42-AB4C-11D90E60B453}">
      <dsp:nvSpPr>
        <dsp:cNvPr id="0" name=""/>
        <dsp:cNvSpPr/>
      </dsp:nvSpPr>
      <dsp:spPr>
        <a:xfrm rot="5400000">
          <a:off x="-121106" y="2247078"/>
          <a:ext cx="807377" cy="565164"/>
        </a:xfrm>
        <a:prstGeom prst="chevron">
          <a:avLst/>
        </a:prstGeom>
        <a:solidFill>
          <a:schemeClr val="accent5">
            <a:hueOff val="377608"/>
            <a:satOff val="-6594"/>
            <a:lumOff val="7178"/>
            <a:alphaOff val="0"/>
          </a:schemeClr>
        </a:solidFill>
        <a:ln w="12700" cap="flat" cmpd="sng" algn="ctr">
          <a:solidFill>
            <a:schemeClr val="accent5">
              <a:hueOff val="377608"/>
              <a:satOff val="-6594"/>
              <a:lumOff val="717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FontTx/>
            <a:buNone/>
          </a:pPr>
          <a:r>
            <a:rPr lang="en-GB" sz="1500" kern="1200" dirty="0"/>
            <a:t>1961</a:t>
          </a:r>
        </a:p>
      </dsp:txBody>
      <dsp:txXfrm rot="-5400000">
        <a:off x="1" y="2408553"/>
        <a:ext cx="565164" cy="242213"/>
      </dsp:txXfrm>
    </dsp:sp>
    <dsp:sp modelId="{8CF78E5C-663E-0442-9734-E83259541A30}">
      <dsp:nvSpPr>
        <dsp:cNvPr id="0" name=""/>
        <dsp:cNvSpPr/>
      </dsp:nvSpPr>
      <dsp:spPr>
        <a:xfrm rot="5400000">
          <a:off x="5277984" y="-2586848"/>
          <a:ext cx="524795" cy="9950435"/>
        </a:xfrm>
        <a:prstGeom prst="round2SameRect">
          <a:avLst/>
        </a:prstGeom>
        <a:solidFill>
          <a:schemeClr val="lt1">
            <a:alpha val="90000"/>
            <a:hueOff val="0"/>
            <a:satOff val="0"/>
            <a:lumOff val="0"/>
            <a:alphaOff val="0"/>
          </a:schemeClr>
        </a:solidFill>
        <a:ln w="12700" cap="flat" cmpd="sng" algn="ctr">
          <a:solidFill>
            <a:schemeClr val="accent5">
              <a:hueOff val="377608"/>
              <a:satOff val="-6594"/>
              <a:lumOff val="717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None/>
          </a:pPr>
          <a:r>
            <a:rPr lang="en-GB" sz="1900" kern="1200" dirty="0" err="1"/>
            <a:t>Unimate</a:t>
          </a:r>
          <a:r>
            <a:rPr lang="en-GB" sz="1900" kern="1200" dirty="0"/>
            <a:t>: industrial robot goes to work at GM assembly line</a:t>
          </a:r>
        </a:p>
      </dsp:txBody>
      <dsp:txXfrm rot="-5400000">
        <a:off x="565164" y="2151590"/>
        <a:ext cx="9924817" cy="473559"/>
      </dsp:txXfrm>
    </dsp:sp>
    <dsp:sp modelId="{7A6B885D-CAAC-B043-9DC2-D8B917D6E8E1}">
      <dsp:nvSpPr>
        <dsp:cNvPr id="0" name=""/>
        <dsp:cNvSpPr/>
      </dsp:nvSpPr>
      <dsp:spPr>
        <a:xfrm rot="5400000">
          <a:off x="-121106" y="2955062"/>
          <a:ext cx="807377" cy="565164"/>
        </a:xfrm>
        <a:prstGeom prst="chevron">
          <a:avLst/>
        </a:prstGeom>
        <a:solidFill>
          <a:schemeClr val="accent5">
            <a:hueOff val="503477"/>
            <a:satOff val="-8792"/>
            <a:lumOff val="9570"/>
            <a:alphaOff val="0"/>
          </a:schemeClr>
        </a:solidFill>
        <a:ln w="12700" cap="flat" cmpd="sng" algn="ctr">
          <a:solidFill>
            <a:schemeClr val="accent5">
              <a:hueOff val="503477"/>
              <a:satOff val="-8792"/>
              <a:lumOff val="957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1964</a:t>
          </a:r>
        </a:p>
      </dsp:txBody>
      <dsp:txXfrm rot="-5400000">
        <a:off x="1" y="3116537"/>
        <a:ext cx="565164" cy="242213"/>
      </dsp:txXfrm>
    </dsp:sp>
    <dsp:sp modelId="{689C68F2-94D9-2246-A181-BD2BA3A623D0}">
      <dsp:nvSpPr>
        <dsp:cNvPr id="0" name=""/>
        <dsp:cNvSpPr/>
      </dsp:nvSpPr>
      <dsp:spPr>
        <a:xfrm rot="5400000">
          <a:off x="5277984" y="-1878864"/>
          <a:ext cx="524795" cy="9950435"/>
        </a:xfrm>
        <a:prstGeom prst="round2SameRect">
          <a:avLst/>
        </a:prstGeom>
        <a:solidFill>
          <a:schemeClr val="lt1">
            <a:alpha val="90000"/>
            <a:hueOff val="0"/>
            <a:satOff val="0"/>
            <a:lumOff val="0"/>
            <a:alphaOff val="0"/>
          </a:schemeClr>
        </a:solidFill>
        <a:ln w="12700" cap="flat" cmpd="sng" algn="ctr">
          <a:solidFill>
            <a:schemeClr val="accent5">
              <a:hueOff val="503477"/>
              <a:satOff val="-8792"/>
              <a:lumOff val="957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FontTx/>
            <a:buNone/>
          </a:pPr>
          <a:r>
            <a:rPr lang="en-GB" sz="1900" kern="1200" dirty="0"/>
            <a:t>Eliza: chatbot holds conversations with humans, developed by Joseph </a:t>
          </a:r>
          <a:r>
            <a:rPr lang="en-GB" sz="1900" kern="1200" dirty="0" err="1"/>
            <a:t>Weizenbaum</a:t>
          </a:r>
          <a:r>
            <a:rPr lang="en-GB" sz="1900" kern="1200" dirty="0"/>
            <a:t> at MIT</a:t>
          </a:r>
        </a:p>
      </dsp:txBody>
      <dsp:txXfrm rot="-5400000">
        <a:off x="565164" y="2859574"/>
        <a:ext cx="9924817" cy="473559"/>
      </dsp:txXfrm>
    </dsp:sp>
    <dsp:sp modelId="{E2100B01-89E5-DE44-9251-01194B7A5D5E}">
      <dsp:nvSpPr>
        <dsp:cNvPr id="0" name=""/>
        <dsp:cNvSpPr/>
      </dsp:nvSpPr>
      <dsp:spPr>
        <a:xfrm rot="5400000">
          <a:off x="-121106" y="3663045"/>
          <a:ext cx="807377" cy="565164"/>
        </a:xfrm>
        <a:prstGeom prst="chevron">
          <a:avLst/>
        </a:prstGeom>
        <a:solidFill>
          <a:schemeClr val="accent5">
            <a:hueOff val="629346"/>
            <a:satOff val="-10990"/>
            <a:lumOff val="11963"/>
            <a:alphaOff val="0"/>
          </a:schemeClr>
        </a:solidFill>
        <a:ln w="12700" cap="flat" cmpd="sng" algn="ctr">
          <a:solidFill>
            <a:schemeClr val="accent5">
              <a:hueOff val="629346"/>
              <a:satOff val="-10990"/>
              <a:lumOff val="1196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1966</a:t>
          </a:r>
        </a:p>
      </dsp:txBody>
      <dsp:txXfrm rot="-5400000">
        <a:off x="1" y="3824520"/>
        <a:ext cx="565164" cy="242213"/>
      </dsp:txXfrm>
    </dsp:sp>
    <dsp:sp modelId="{C1DFD039-31AD-904A-8875-A8782185B9A5}">
      <dsp:nvSpPr>
        <dsp:cNvPr id="0" name=""/>
        <dsp:cNvSpPr/>
      </dsp:nvSpPr>
      <dsp:spPr>
        <a:xfrm rot="5400000">
          <a:off x="5277984" y="-1170881"/>
          <a:ext cx="524795" cy="9950435"/>
        </a:xfrm>
        <a:prstGeom prst="round2SameRect">
          <a:avLst/>
        </a:prstGeom>
        <a:solidFill>
          <a:schemeClr val="lt1">
            <a:alpha val="90000"/>
            <a:hueOff val="0"/>
            <a:satOff val="0"/>
            <a:lumOff val="0"/>
            <a:alphaOff val="0"/>
          </a:schemeClr>
        </a:solidFill>
        <a:ln w="12700" cap="flat" cmpd="sng" algn="ctr">
          <a:solidFill>
            <a:schemeClr val="accent5">
              <a:hueOff val="629346"/>
              <a:satOff val="-10990"/>
              <a:lumOff val="119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None/>
          </a:pPr>
          <a:r>
            <a:rPr lang="en-GB" sz="1900" kern="1200" dirty="0" err="1"/>
            <a:t>Shakey</a:t>
          </a:r>
          <a:r>
            <a:rPr lang="en-GB" sz="1900" kern="1200" dirty="0"/>
            <a:t>: general-purpose mobile robot that reasons about its own actions, developed at Stanford</a:t>
          </a:r>
        </a:p>
      </dsp:txBody>
      <dsp:txXfrm rot="-5400000">
        <a:off x="565164" y="3567557"/>
        <a:ext cx="9924817" cy="47355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20E662-D3BD-EA4A-9CB6-BDB6FCD4D467}">
      <dsp:nvSpPr>
        <dsp:cNvPr id="0" name=""/>
        <dsp:cNvSpPr/>
      </dsp:nvSpPr>
      <dsp:spPr>
        <a:xfrm rot="5400000">
          <a:off x="-179747" y="180063"/>
          <a:ext cx="1198317" cy="838822"/>
        </a:xfrm>
        <a:prstGeom prst="chevron">
          <a:avLst/>
        </a:prstGeom>
        <a:solidFill>
          <a:schemeClr val="accent6"/>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Identification</a:t>
          </a:r>
        </a:p>
      </dsp:txBody>
      <dsp:txXfrm rot="-5400000">
        <a:off x="1" y="419726"/>
        <a:ext cx="838822" cy="359495"/>
      </dsp:txXfrm>
    </dsp:sp>
    <dsp:sp modelId="{8508B14F-F95A-CB43-A172-E79F81F376F2}">
      <dsp:nvSpPr>
        <dsp:cNvPr id="0" name=""/>
        <dsp:cNvSpPr/>
      </dsp:nvSpPr>
      <dsp:spPr>
        <a:xfrm rot="5400000">
          <a:off x="5287757" y="-4448620"/>
          <a:ext cx="778906" cy="9676777"/>
        </a:xfrm>
        <a:prstGeom prst="round2SameRect">
          <a:avLst/>
        </a:prstGeom>
        <a:solidFill>
          <a:schemeClr val="lt1">
            <a:alpha val="90000"/>
            <a:hueOff val="0"/>
            <a:satOff val="0"/>
            <a:lumOff val="0"/>
            <a:alphaOff val="0"/>
          </a:schemeClr>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GB" sz="2800" kern="1200" dirty="0"/>
            <a:t>Find relevant use cases consistent with AI strategy</a:t>
          </a:r>
        </a:p>
      </dsp:txBody>
      <dsp:txXfrm rot="-5400000">
        <a:off x="838822" y="38338"/>
        <a:ext cx="9638754" cy="702860"/>
      </dsp:txXfrm>
    </dsp:sp>
    <dsp:sp modelId="{610B4937-2AEA-804A-BB82-FCF929F6B64C}">
      <dsp:nvSpPr>
        <dsp:cNvPr id="0" name=""/>
        <dsp:cNvSpPr/>
      </dsp:nvSpPr>
      <dsp:spPr>
        <a:xfrm rot="5400000">
          <a:off x="-179747" y="1230859"/>
          <a:ext cx="1198317" cy="838822"/>
        </a:xfrm>
        <a:prstGeom prst="chevron">
          <a:avLst/>
        </a:prstGeom>
        <a:solidFill>
          <a:schemeClr val="accent6"/>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Assessment</a:t>
          </a:r>
        </a:p>
      </dsp:txBody>
      <dsp:txXfrm rot="-5400000">
        <a:off x="1" y="1470522"/>
        <a:ext cx="838822" cy="359495"/>
      </dsp:txXfrm>
    </dsp:sp>
    <dsp:sp modelId="{AFD60938-360F-4548-A8CF-894681894FC8}">
      <dsp:nvSpPr>
        <dsp:cNvPr id="0" name=""/>
        <dsp:cNvSpPr/>
      </dsp:nvSpPr>
      <dsp:spPr>
        <a:xfrm rot="5400000">
          <a:off x="5287757" y="-3397823"/>
          <a:ext cx="778906" cy="9676777"/>
        </a:xfrm>
        <a:prstGeom prst="round2SameRect">
          <a:avLst/>
        </a:prstGeom>
        <a:solidFill>
          <a:schemeClr val="lt1">
            <a:alpha val="90000"/>
            <a:hueOff val="0"/>
            <a:satOff val="0"/>
            <a:lumOff val="0"/>
            <a:alphaOff val="0"/>
          </a:schemeClr>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GB" sz="2800" kern="1200" dirty="0"/>
            <a:t>Compare the expected value with implementation complexity</a:t>
          </a:r>
        </a:p>
      </dsp:txBody>
      <dsp:txXfrm rot="-5400000">
        <a:off x="838822" y="1089135"/>
        <a:ext cx="9638754" cy="702860"/>
      </dsp:txXfrm>
    </dsp:sp>
    <dsp:sp modelId="{7DB8ED43-0EC8-804F-96A2-D2BF4788ECB0}">
      <dsp:nvSpPr>
        <dsp:cNvPr id="0" name=""/>
        <dsp:cNvSpPr/>
      </dsp:nvSpPr>
      <dsp:spPr>
        <a:xfrm rot="5400000">
          <a:off x="-179747" y="2281656"/>
          <a:ext cx="1198317" cy="838822"/>
        </a:xfrm>
        <a:prstGeom prst="chevron">
          <a:avLst/>
        </a:prstGeom>
        <a:solidFill>
          <a:schemeClr val="accent6"/>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Prioritization</a:t>
          </a:r>
        </a:p>
      </dsp:txBody>
      <dsp:txXfrm rot="-5400000">
        <a:off x="1" y="2521319"/>
        <a:ext cx="838822" cy="359495"/>
      </dsp:txXfrm>
    </dsp:sp>
    <dsp:sp modelId="{CE314D7B-2EC5-E94A-A91B-29DF85B7DBE6}">
      <dsp:nvSpPr>
        <dsp:cNvPr id="0" name=""/>
        <dsp:cNvSpPr/>
      </dsp:nvSpPr>
      <dsp:spPr>
        <a:xfrm rot="5400000">
          <a:off x="5287757" y="-2347027"/>
          <a:ext cx="778906" cy="9676777"/>
        </a:xfrm>
        <a:prstGeom prst="round2SameRect">
          <a:avLst/>
        </a:prstGeom>
        <a:solidFill>
          <a:schemeClr val="lt1">
            <a:alpha val="90000"/>
            <a:hueOff val="0"/>
            <a:satOff val="0"/>
            <a:lumOff val="0"/>
            <a:alphaOff val="0"/>
          </a:schemeClr>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GB" sz="2800" kern="1200" dirty="0"/>
            <a:t>Rank cases based on high value and low complexity</a:t>
          </a:r>
        </a:p>
      </dsp:txBody>
      <dsp:txXfrm rot="-5400000">
        <a:off x="838822" y="2139931"/>
        <a:ext cx="9638754" cy="702860"/>
      </dsp:txXfrm>
    </dsp:sp>
    <dsp:sp modelId="{1C4B2F0C-18F0-9348-B9D5-DFDF4FA4383F}">
      <dsp:nvSpPr>
        <dsp:cNvPr id="0" name=""/>
        <dsp:cNvSpPr/>
      </dsp:nvSpPr>
      <dsp:spPr>
        <a:xfrm rot="5400000">
          <a:off x="-179747" y="3332452"/>
          <a:ext cx="1198317" cy="838822"/>
        </a:xfrm>
        <a:prstGeom prst="chevron">
          <a:avLst/>
        </a:prstGeom>
        <a:solidFill>
          <a:schemeClr val="accent6"/>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kern="1200" dirty="0"/>
            <a:t>Execution</a:t>
          </a:r>
        </a:p>
      </dsp:txBody>
      <dsp:txXfrm rot="-5400000">
        <a:off x="1" y="3572115"/>
        <a:ext cx="838822" cy="359495"/>
      </dsp:txXfrm>
    </dsp:sp>
    <dsp:sp modelId="{048C8B74-50A1-8644-9BE4-BF73DD359150}">
      <dsp:nvSpPr>
        <dsp:cNvPr id="0" name=""/>
        <dsp:cNvSpPr/>
      </dsp:nvSpPr>
      <dsp:spPr>
        <a:xfrm rot="5400000">
          <a:off x="5287757" y="-1296230"/>
          <a:ext cx="778906" cy="9676777"/>
        </a:xfrm>
        <a:prstGeom prst="round2SameRect">
          <a:avLst/>
        </a:prstGeom>
        <a:solidFill>
          <a:schemeClr val="lt1">
            <a:alpha val="90000"/>
            <a:hueOff val="0"/>
            <a:satOff val="0"/>
            <a:lumOff val="0"/>
            <a:alphaOff val="0"/>
          </a:schemeClr>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en-GB" sz="2800" kern="1200" dirty="0"/>
            <a:t>Start with the most valuable cases first</a:t>
          </a:r>
        </a:p>
      </dsp:txBody>
      <dsp:txXfrm rot="-5400000">
        <a:off x="838822" y="3190728"/>
        <a:ext cx="9638754" cy="70286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26F2F8-5160-DF4D-9776-9A703D90A219}">
      <dsp:nvSpPr>
        <dsp:cNvPr id="0" name=""/>
        <dsp:cNvSpPr/>
      </dsp:nvSpPr>
      <dsp:spPr>
        <a:xfrm>
          <a:off x="5944548" y="786204"/>
          <a:ext cx="755423" cy="359512"/>
        </a:xfrm>
        <a:custGeom>
          <a:avLst/>
          <a:gdLst/>
          <a:ahLst/>
          <a:cxnLst/>
          <a:rect l="0" t="0" r="0" b="0"/>
          <a:pathLst>
            <a:path>
              <a:moveTo>
                <a:pt x="0" y="0"/>
              </a:moveTo>
              <a:lnTo>
                <a:pt x="0" y="244997"/>
              </a:lnTo>
              <a:lnTo>
                <a:pt x="755423" y="244997"/>
              </a:lnTo>
              <a:lnTo>
                <a:pt x="755423" y="35951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C110D2-42CF-CA49-88E8-FC9F8419E325}">
      <dsp:nvSpPr>
        <dsp:cNvPr id="0" name=""/>
        <dsp:cNvSpPr/>
      </dsp:nvSpPr>
      <dsp:spPr>
        <a:xfrm>
          <a:off x="5189125" y="1930671"/>
          <a:ext cx="755423" cy="359512"/>
        </a:xfrm>
        <a:custGeom>
          <a:avLst/>
          <a:gdLst/>
          <a:ahLst/>
          <a:cxnLst/>
          <a:rect l="0" t="0" r="0" b="0"/>
          <a:pathLst>
            <a:path>
              <a:moveTo>
                <a:pt x="0" y="0"/>
              </a:moveTo>
              <a:lnTo>
                <a:pt x="0" y="244997"/>
              </a:lnTo>
              <a:lnTo>
                <a:pt x="755423" y="244997"/>
              </a:lnTo>
              <a:lnTo>
                <a:pt x="755423" y="35951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78922AC-0F40-BF46-8EF2-D65511C45D2A}">
      <dsp:nvSpPr>
        <dsp:cNvPr id="0" name=""/>
        <dsp:cNvSpPr/>
      </dsp:nvSpPr>
      <dsp:spPr>
        <a:xfrm>
          <a:off x="4433701" y="3075138"/>
          <a:ext cx="755423" cy="359512"/>
        </a:xfrm>
        <a:custGeom>
          <a:avLst/>
          <a:gdLst/>
          <a:ahLst/>
          <a:cxnLst/>
          <a:rect l="0" t="0" r="0" b="0"/>
          <a:pathLst>
            <a:path>
              <a:moveTo>
                <a:pt x="0" y="0"/>
              </a:moveTo>
              <a:lnTo>
                <a:pt x="0" y="244997"/>
              </a:lnTo>
              <a:lnTo>
                <a:pt x="755423" y="244997"/>
              </a:lnTo>
              <a:lnTo>
                <a:pt x="755423" y="35951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0629FB-4E09-D84B-A2B7-9D4217C84966}">
      <dsp:nvSpPr>
        <dsp:cNvPr id="0" name=""/>
        <dsp:cNvSpPr/>
      </dsp:nvSpPr>
      <dsp:spPr>
        <a:xfrm>
          <a:off x="3678277" y="3075138"/>
          <a:ext cx="755423" cy="359512"/>
        </a:xfrm>
        <a:custGeom>
          <a:avLst/>
          <a:gdLst/>
          <a:ahLst/>
          <a:cxnLst/>
          <a:rect l="0" t="0" r="0" b="0"/>
          <a:pathLst>
            <a:path>
              <a:moveTo>
                <a:pt x="755423" y="0"/>
              </a:moveTo>
              <a:lnTo>
                <a:pt x="755423" y="244997"/>
              </a:lnTo>
              <a:lnTo>
                <a:pt x="0" y="244997"/>
              </a:lnTo>
              <a:lnTo>
                <a:pt x="0" y="35951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1519842-FBCD-9642-97B3-10D1DC85F97F}">
      <dsp:nvSpPr>
        <dsp:cNvPr id="0" name=""/>
        <dsp:cNvSpPr/>
      </dsp:nvSpPr>
      <dsp:spPr>
        <a:xfrm>
          <a:off x="4433701" y="1930671"/>
          <a:ext cx="755423" cy="359512"/>
        </a:xfrm>
        <a:custGeom>
          <a:avLst/>
          <a:gdLst/>
          <a:ahLst/>
          <a:cxnLst/>
          <a:rect l="0" t="0" r="0" b="0"/>
          <a:pathLst>
            <a:path>
              <a:moveTo>
                <a:pt x="755423" y="0"/>
              </a:moveTo>
              <a:lnTo>
                <a:pt x="755423" y="244997"/>
              </a:lnTo>
              <a:lnTo>
                <a:pt x="0" y="244997"/>
              </a:lnTo>
              <a:lnTo>
                <a:pt x="0" y="35951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C5CADE7-7C33-0147-9719-C187505DF341}">
      <dsp:nvSpPr>
        <dsp:cNvPr id="0" name=""/>
        <dsp:cNvSpPr/>
      </dsp:nvSpPr>
      <dsp:spPr>
        <a:xfrm>
          <a:off x="5189125" y="786204"/>
          <a:ext cx="755423" cy="359512"/>
        </a:xfrm>
        <a:custGeom>
          <a:avLst/>
          <a:gdLst/>
          <a:ahLst/>
          <a:cxnLst/>
          <a:rect l="0" t="0" r="0" b="0"/>
          <a:pathLst>
            <a:path>
              <a:moveTo>
                <a:pt x="755423" y="0"/>
              </a:moveTo>
              <a:lnTo>
                <a:pt x="755423" y="244997"/>
              </a:lnTo>
              <a:lnTo>
                <a:pt x="0" y="244997"/>
              </a:lnTo>
              <a:lnTo>
                <a:pt x="0" y="35951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560F148-CC83-A24B-A388-EECD2F09B2D8}">
      <dsp:nvSpPr>
        <dsp:cNvPr id="0" name=""/>
        <dsp:cNvSpPr/>
      </dsp:nvSpPr>
      <dsp:spPr>
        <a:xfrm>
          <a:off x="5326474" y="1250"/>
          <a:ext cx="1236147" cy="7849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D01FF4-8355-A249-901F-7B186633D870}">
      <dsp:nvSpPr>
        <dsp:cNvPr id="0" name=""/>
        <dsp:cNvSpPr/>
      </dsp:nvSpPr>
      <dsp:spPr>
        <a:xfrm>
          <a:off x="5463824" y="131732"/>
          <a:ext cx="1236147" cy="78495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0" i="0" u="none" kern="1200" dirty="0"/>
            <a:t>Can you express the recipe for doing the task?</a:t>
          </a:r>
        </a:p>
      </dsp:txBody>
      <dsp:txXfrm>
        <a:off x="5486814" y="154722"/>
        <a:ext cx="1190167" cy="738973"/>
      </dsp:txXfrm>
    </dsp:sp>
    <dsp:sp modelId="{BAE92C65-9D61-0645-9CDC-47FE0507D77D}">
      <dsp:nvSpPr>
        <dsp:cNvPr id="0" name=""/>
        <dsp:cNvSpPr/>
      </dsp:nvSpPr>
      <dsp:spPr>
        <a:xfrm>
          <a:off x="4571051" y="1145717"/>
          <a:ext cx="1236147" cy="7849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713434-3FA5-5540-A97C-5991ECC39A91}">
      <dsp:nvSpPr>
        <dsp:cNvPr id="0" name=""/>
        <dsp:cNvSpPr/>
      </dsp:nvSpPr>
      <dsp:spPr>
        <a:xfrm>
          <a:off x="4708400" y="1276199"/>
          <a:ext cx="1236147" cy="78495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Do you have the data?</a:t>
          </a:r>
        </a:p>
      </dsp:txBody>
      <dsp:txXfrm>
        <a:off x="4731390" y="1299189"/>
        <a:ext cx="1190167" cy="738973"/>
      </dsp:txXfrm>
    </dsp:sp>
    <dsp:sp modelId="{B1DB611E-9B94-C641-83A5-7392C301690E}">
      <dsp:nvSpPr>
        <dsp:cNvPr id="0" name=""/>
        <dsp:cNvSpPr/>
      </dsp:nvSpPr>
      <dsp:spPr>
        <a:xfrm>
          <a:off x="3815627" y="2290184"/>
          <a:ext cx="1236147" cy="7849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F0F964-87BA-9F47-A27F-F0CF8F290CEB}">
      <dsp:nvSpPr>
        <dsp:cNvPr id="0" name=""/>
        <dsp:cNvSpPr/>
      </dsp:nvSpPr>
      <dsp:spPr>
        <a:xfrm>
          <a:off x="3952977" y="2420666"/>
          <a:ext cx="1236147" cy="78495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Is the goal descriptive?</a:t>
          </a:r>
        </a:p>
      </dsp:txBody>
      <dsp:txXfrm>
        <a:off x="3975967" y="2443656"/>
        <a:ext cx="1190167" cy="738973"/>
      </dsp:txXfrm>
    </dsp:sp>
    <dsp:sp modelId="{285F96F8-7833-8346-BAB4-F38E0EB7C556}">
      <dsp:nvSpPr>
        <dsp:cNvPr id="0" name=""/>
        <dsp:cNvSpPr/>
      </dsp:nvSpPr>
      <dsp:spPr>
        <a:xfrm>
          <a:off x="3060203" y="3434651"/>
          <a:ext cx="1236147" cy="784953"/>
        </a:xfrm>
        <a:prstGeom prst="roundRect">
          <a:avLst>
            <a:gd name="adj" fmla="val 10000"/>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D13305A-6142-1249-9895-C00E8FEC735D}">
      <dsp:nvSpPr>
        <dsp:cNvPr id="0" name=""/>
        <dsp:cNvSpPr/>
      </dsp:nvSpPr>
      <dsp:spPr>
        <a:xfrm>
          <a:off x="3197553" y="3565133"/>
          <a:ext cx="1236147" cy="784953"/>
        </a:xfrm>
        <a:prstGeom prst="roundRect">
          <a:avLst>
            <a:gd name="adj" fmla="val 10000"/>
          </a:avLst>
        </a:prstGeom>
        <a:solidFill>
          <a:schemeClr val="lt1">
            <a:alpha val="90000"/>
            <a:hueOff val="0"/>
            <a:satOff val="0"/>
            <a:lumOff val="0"/>
            <a:alphaOff val="0"/>
          </a:schemeClr>
        </a:solidFill>
        <a:ln w="12700" cap="flat" cmpd="sng" algn="ctr">
          <a:solidFill>
            <a:schemeClr val="accent6"/>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AI is the way to go!</a:t>
          </a:r>
        </a:p>
      </dsp:txBody>
      <dsp:txXfrm>
        <a:off x="3220543" y="3588123"/>
        <a:ext cx="1190167" cy="738973"/>
      </dsp:txXfrm>
    </dsp:sp>
    <dsp:sp modelId="{70D50ABA-857B-DA4A-83A1-97BDDFD9913E}">
      <dsp:nvSpPr>
        <dsp:cNvPr id="0" name=""/>
        <dsp:cNvSpPr/>
      </dsp:nvSpPr>
      <dsp:spPr>
        <a:xfrm>
          <a:off x="4571051" y="3434651"/>
          <a:ext cx="1236147" cy="7849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8E71A4-B1B8-3C4C-9EA9-FC0C0930FB31}">
      <dsp:nvSpPr>
        <dsp:cNvPr id="0" name=""/>
        <dsp:cNvSpPr/>
      </dsp:nvSpPr>
      <dsp:spPr>
        <a:xfrm>
          <a:off x="4708400" y="3565133"/>
          <a:ext cx="1236147" cy="78495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Business intelligence</a:t>
          </a:r>
        </a:p>
      </dsp:txBody>
      <dsp:txXfrm>
        <a:off x="4731390" y="3588123"/>
        <a:ext cx="1190167" cy="738973"/>
      </dsp:txXfrm>
    </dsp:sp>
    <dsp:sp modelId="{B7B0FCE0-39C0-C24E-9B4E-0178690DBC34}">
      <dsp:nvSpPr>
        <dsp:cNvPr id="0" name=""/>
        <dsp:cNvSpPr/>
      </dsp:nvSpPr>
      <dsp:spPr>
        <a:xfrm>
          <a:off x="5326474" y="2290184"/>
          <a:ext cx="1236147" cy="7849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57635C-55D2-5940-9A35-1CFD03C0CC68}">
      <dsp:nvSpPr>
        <dsp:cNvPr id="0" name=""/>
        <dsp:cNvSpPr/>
      </dsp:nvSpPr>
      <dsp:spPr>
        <a:xfrm>
          <a:off x="5463824" y="2420666"/>
          <a:ext cx="1236147" cy="78495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Find a way to get the data</a:t>
          </a:r>
        </a:p>
      </dsp:txBody>
      <dsp:txXfrm>
        <a:off x="5486814" y="2443656"/>
        <a:ext cx="1190167" cy="738973"/>
      </dsp:txXfrm>
    </dsp:sp>
    <dsp:sp modelId="{D79160D0-460B-E747-81D2-E2C5F9656518}">
      <dsp:nvSpPr>
        <dsp:cNvPr id="0" name=""/>
        <dsp:cNvSpPr/>
      </dsp:nvSpPr>
      <dsp:spPr>
        <a:xfrm>
          <a:off x="6081898" y="1145717"/>
          <a:ext cx="1236147" cy="7849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911089-6F0C-8C48-8919-EF461857AD73}">
      <dsp:nvSpPr>
        <dsp:cNvPr id="0" name=""/>
        <dsp:cNvSpPr/>
      </dsp:nvSpPr>
      <dsp:spPr>
        <a:xfrm>
          <a:off x="6219248" y="1276199"/>
          <a:ext cx="1236147" cy="784953"/>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Software engineering</a:t>
          </a:r>
        </a:p>
      </dsp:txBody>
      <dsp:txXfrm>
        <a:off x="6242238" y="1299189"/>
        <a:ext cx="1190167" cy="73897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F3A61C-E047-3D4C-8092-D39257B88598}">
      <dsp:nvSpPr>
        <dsp:cNvPr id="0" name=""/>
        <dsp:cNvSpPr/>
      </dsp:nvSpPr>
      <dsp:spPr>
        <a:xfrm rot="5400000">
          <a:off x="-236795" y="238852"/>
          <a:ext cx="1578634" cy="1105044"/>
        </a:xfrm>
        <a:prstGeom prst="chevron">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GB" sz="1700" kern="1200" dirty="0"/>
            <a:t>1974 - 1980</a:t>
          </a:r>
        </a:p>
      </dsp:txBody>
      <dsp:txXfrm rot="-5400000">
        <a:off x="0" y="554579"/>
        <a:ext cx="1105044" cy="473590"/>
      </dsp:txXfrm>
    </dsp:sp>
    <dsp:sp modelId="{96A7DFE6-3398-D544-A648-FEEAB13C2C30}">
      <dsp:nvSpPr>
        <dsp:cNvPr id="0" name=""/>
        <dsp:cNvSpPr/>
      </dsp:nvSpPr>
      <dsp:spPr>
        <a:xfrm rot="5400000">
          <a:off x="5297265" y="-4190163"/>
          <a:ext cx="1026112" cy="9410555"/>
        </a:xfrm>
        <a:prstGeom prst="round2Same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l" defTabSz="1155700">
            <a:lnSpc>
              <a:spcPct val="90000"/>
            </a:lnSpc>
            <a:spcBef>
              <a:spcPct val="0"/>
            </a:spcBef>
            <a:spcAft>
              <a:spcPct val="15000"/>
            </a:spcAft>
            <a:buChar char="•"/>
          </a:pPr>
          <a:r>
            <a:rPr lang="en-GB" sz="2600" kern="1200" dirty="0"/>
            <a:t>First AI winter</a:t>
          </a:r>
        </a:p>
        <a:p>
          <a:pPr marL="457200" lvl="2" indent="-228600" algn="l" defTabSz="1155700">
            <a:lnSpc>
              <a:spcPct val="90000"/>
            </a:lnSpc>
            <a:spcBef>
              <a:spcPct val="0"/>
            </a:spcBef>
            <a:spcAft>
              <a:spcPct val="15000"/>
            </a:spcAft>
            <a:buChar char="•"/>
          </a:pPr>
          <a:r>
            <a:rPr lang="en-GB" sz="2600" kern="1200" dirty="0"/>
            <a:t>Limited applicability of AI leads to worldwide funding pullbacks</a:t>
          </a:r>
        </a:p>
      </dsp:txBody>
      <dsp:txXfrm rot="-5400000">
        <a:off x="1105044" y="52149"/>
        <a:ext cx="9360464" cy="925930"/>
      </dsp:txXfrm>
    </dsp:sp>
    <dsp:sp modelId="{7FFD18C1-95D0-E543-A86B-C0C97A2643F4}">
      <dsp:nvSpPr>
        <dsp:cNvPr id="0" name=""/>
        <dsp:cNvSpPr/>
      </dsp:nvSpPr>
      <dsp:spPr>
        <a:xfrm rot="5400000">
          <a:off x="-236795" y="1623146"/>
          <a:ext cx="1578634" cy="1105044"/>
        </a:xfrm>
        <a:prstGeom prst="chevron">
          <a:avLst/>
        </a:prstGeom>
        <a:solidFill>
          <a:schemeClr val="accent5">
            <a:hueOff val="314673"/>
            <a:satOff val="-5495"/>
            <a:lumOff val="5982"/>
            <a:alphaOff val="0"/>
          </a:schemeClr>
        </a:solidFill>
        <a:ln w="12700" cap="flat" cmpd="sng" algn="ctr">
          <a:solidFill>
            <a:schemeClr val="accent5">
              <a:hueOff val="314673"/>
              <a:satOff val="-5495"/>
              <a:lumOff val="598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GB" sz="1700" kern="1200" dirty="0"/>
            <a:t>1980 - 1987</a:t>
          </a:r>
        </a:p>
      </dsp:txBody>
      <dsp:txXfrm rot="-5400000">
        <a:off x="0" y="1938873"/>
        <a:ext cx="1105044" cy="473590"/>
      </dsp:txXfrm>
    </dsp:sp>
    <dsp:sp modelId="{68532DCA-0FFB-9840-827F-89DFE32D538B}">
      <dsp:nvSpPr>
        <dsp:cNvPr id="0" name=""/>
        <dsp:cNvSpPr/>
      </dsp:nvSpPr>
      <dsp:spPr>
        <a:xfrm rot="5400000">
          <a:off x="5297265" y="-2805869"/>
          <a:ext cx="1026112" cy="9410555"/>
        </a:xfrm>
        <a:prstGeom prst="round2SameRect">
          <a:avLst/>
        </a:prstGeom>
        <a:solidFill>
          <a:schemeClr val="lt1">
            <a:alpha val="90000"/>
            <a:hueOff val="0"/>
            <a:satOff val="0"/>
            <a:lumOff val="0"/>
            <a:alphaOff val="0"/>
          </a:schemeClr>
        </a:solidFill>
        <a:ln w="12700" cap="flat" cmpd="sng" algn="ctr">
          <a:solidFill>
            <a:schemeClr val="accent5">
              <a:hueOff val="314673"/>
              <a:satOff val="-5495"/>
              <a:lumOff val="598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l" defTabSz="1155700">
            <a:lnSpc>
              <a:spcPct val="90000"/>
            </a:lnSpc>
            <a:spcBef>
              <a:spcPct val="0"/>
            </a:spcBef>
            <a:spcAft>
              <a:spcPct val="15000"/>
            </a:spcAft>
            <a:buChar char="•"/>
          </a:pPr>
          <a:r>
            <a:rPr lang="en-GB" sz="2600" kern="1200" dirty="0"/>
            <a:t>Renewed AI excitement</a:t>
          </a:r>
        </a:p>
        <a:p>
          <a:pPr marL="457200" lvl="2" indent="-228600" algn="l" defTabSz="1155700">
            <a:lnSpc>
              <a:spcPct val="90000"/>
            </a:lnSpc>
            <a:spcBef>
              <a:spcPct val="0"/>
            </a:spcBef>
            <a:spcAft>
              <a:spcPct val="15000"/>
            </a:spcAft>
            <a:buChar char="•"/>
          </a:pPr>
          <a:r>
            <a:rPr lang="en-GB" sz="2600" kern="1200" dirty="0"/>
            <a:t>Expert systems with if-then reasoning to mimic human decisions</a:t>
          </a:r>
        </a:p>
      </dsp:txBody>
      <dsp:txXfrm rot="-5400000">
        <a:off x="1105044" y="1436443"/>
        <a:ext cx="9360464" cy="925930"/>
      </dsp:txXfrm>
    </dsp:sp>
    <dsp:sp modelId="{644B3BFB-54AF-9A4E-802F-83D3BA343B21}">
      <dsp:nvSpPr>
        <dsp:cNvPr id="0" name=""/>
        <dsp:cNvSpPr/>
      </dsp:nvSpPr>
      <dsp:spPr>
        <a:xfrm rot="5400000">
          <a:off x="-236795" y="3007440"/>
          <a:ext cx="1578634" cy="1105044"/>
        </a:xfrm>
        <a:prstGeom prst="chevron">
          <a:avLst/>
        </a:prstGeom>
        <a:solidFill>
          <a:schemeClr val="accent5">
            <a:hueOff val="629346"/>
            <a:satOff val="-10990"/>
            <a:lumOff val="11963"/>
            <a:alphaOff val="0"/>
          </a:schemeClr>
        </a:solidFill>
        <a:ln w="12700" cap="flat" cmpd="sng" algn="ctr">
          <a:solidFill>
            <a:schemeClr val="accent5">
              <a:hueOff val="629346"/>
              <a:satOff val="-10990"/>
              <a:lumOff val="1196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GB" sz="1700" kern="1200" dirty="0"/>
            <a:t>1987 - 1994</a:t>
          </a:r>
        </a:p>
      </dsp:txBody>
      <dsp:txXfrm rot="-5400000">
        <a:off x="0" y="3323167"/>
        <a:ext cx="1105044" cy="473590"/>
      </dsp:txXfrm>
    </dsp:sp>
    <dsp:sp modelId="{7912BAEC-C605-9042-A014-D50D1C8E5B9C}">
      <dsp:nvSpPr>
        <dsp:cNvPr id="0" name=""/>
        <dsp:cNvSpPr/>
      </dsp:nvSpPr>
      <dsp:spPr>
        <a:xfrm rot="5400000">
          <a:off x="5297265" y="-1421576"/>
          <a:ext cx="1026112" cy="9410555"/>
        </a:xfrm>
        <a:prstGeom prst="round2SameRect">
          <a:avLst/>
        </a:prstGeom>
        <a:solidFill>
          <a:schemeClr val="lt1">
            <a:alpha val="90000"/>
            <a:hueOff val="0"/>
            <a:satOff val="0"/>
            <a:lumOff val="0"/>
            <a:alphaOff val="0"/>
          </a:schemeClr>
        </a:solidFill>
        <a:ln w="12700" cap="flat" cmpd="sng" algn="ctr">
          <a:solidFill>
            <a:schemeClr val="accent5">
              <a:hueOff val="629346"/>
              <a:satOff val="-10990"/>
              <a:lumOff val="119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16510" rIns="16510" bIns="16510" numCol="1" spcCol="1270" anchor="ctr" anchorCtr="0">
          <a:noAutofit/>
        </a:bodyPr>
        <a:lstStyle/>
        <a:p>
          <a:pPr marL="228600" lvl="1" indent="-228600" algn="l" defTabSz="1155700">
            <a:lnSpc>
              <a:spcPct val="90000"/>
            </a:lnSpc>
            <a:spcBef>
              <a:spcPct val="0"/>
            </a:spcBef>
            <a:spcAft>
              <a:spcPct val="15000"/>
            </a:spcAft>
            <a:buChar char="•"/>
          </a:pPr>
          <a:r>
            <a:rPr lang="en-GB" sz="2600" kern="1200" dirty="0"/>
            <a:t>Second AI winter</a:t>
          </a:r>
        </a:p>
        <a:p>
          <a:pPr marL="457200" lvl="2" indent="-228600" algn="l" defTabSz="1155700">
            <a:lnSpc>
              <a:spcPct val="90000"/>
            </a:lnSpc>
            <a:spcBef>
              <a:spcPct val="0"/>
            </a:spcBef>
            <a:spcAft>
              <a:spcPct val="15000"/>
            </a:spcAft>
            <a:buChar char="•"/>
          </a:pPr>
          <a:r>
            <a:rPr lang="en-GB" sz="2600" kern="1200" dirty="0"/>
            <a:t>Limitations of if-then reasoning leads to funding cutbacks</a:t>
          </a:r>
        </a:p>
      </dsp:txBody>
      <dsp:txXfrm rot="-5400000">
        <a:off x="1105044" y="2820736"/>
        <a:ext cx="9360464" cy="92593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452A68-6179-774D-AA07-415727EB584D}">
      <dsp:nvSpPr>
        <dsp:cNvPr id="0" name=""/>
        <dsp:cNvSpPr/>
      </dsp:nvSpPr>
      <dsp:spPr>
        <a:xfrm rot="5400000">
          <a:off x="-66767" y="68264"/>
          <a:ext cx="445119" cy="311583"/>
        </a:xfrm>
        <a:prstGeom prst="chevron">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1997</a:t>
          </a:r>
        </a:p>
      </dsp:txBody>
      <dsp:txXfrm rot="-5400000">
        <a:off x="2" y="157288"/>
        <a:ext cx="311583" cy="133536"/>
      </dsp:txXfrm>
    </dsp:sp>
    <dsp:sp modelId="{5370D349-687C-1C4B-83BC-EE388047F24E}">
      <dsp:nvSpPr>
        <dsp:cNvPr id="0" name=""/>
        <dsp:cNvSpPr/>
      </dsp:nvSpPr>
      <dsp:spPr>
        <a:xfrm rot="5400000">
          <a:off x="5268927" y="-4955847"/>
          <a:ext cx="289327" cy="10204016"/>
        </a:xfrm>
        <a:prstGeom prst="round2Same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a:t>Deep Blue: chess computer from IBM beats world champion Garry Kasparov</a:t>
          </a:r>
        </a:p>
      </dsp:txBody>
      <dsp:txXfrm rot="-5400000">
        <a:off x="311583" y="15621"/>
        <a:ext cx="10189892" cy="261079"/>
      </dsp:txXfrm>
    </dsp:sp>
    <dsp:sp modelId="{D79E8DE2-2D18-CD4F-8056-907815867880}">
      <dsp:nvSpPr>
        <dsp:cNvPr id="0" name=""/>
        <dsp:cNvSpPr/>
      </dsp:nvSpPr>
      <dsp:spPr>
        <a:xfrm rot="5400000">
          <a:off x="-66767" y="458587"/>
          <a:ext cx="445119" cy="311583"/>
        </a:xfrm>
        <a:prstGeom prst="chevron">
          <a:avLst/>
        </a:prstGeom>
        <a:solidFill>
          <a:schemeClr val="accent5">
            <a:hueOff val="62935"/>
            <a:satOff val="-1099"/>
            <a:lumOff val="1196"/>
            <a:alphaOff val="0"/>
          </a:schemeClr>
        </a:solidFill>
        <a:ln w="12700" cap="flat" cmpd="sng" algn="ctr">
          <a:solidFill>
            <a:schemeClr val="accent5">
              <a:hueOff val="62935"/>
              <a:satOff val="-1099"/>
              <a:lumOff val="119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1998</a:t>
          </a:r>
        </a:p>
      </dsp:txBody>
      <dsp:txXfrm rot="-5400000">
        <a:off x="2" y="547611"/>
        <a:ext cx="311583" cy="133536"/>
      </dsp:txXfrm>
    </dsp:sp>
    <dsp:sp modelId="{BF85B2D4-D50E-F34A-9CE5-CE0A282EA2F6}">
      <dsp:nvSpPr>
        <dsp:cNvPr id="0" name=""/>
        <dsp:cNvSpPr/>
      </dsp:nvSpPr>
      <dsp:spPr>
        <a:xfrm rot="5400000">
          <a:off x="5268927" y="-4565524"/>
          <a:ext cx="289327" cy="10204016"/>
        </a:xfrm>
        <a:prstGeom prst="round2SameRect">
          <a:avLst/>
        </a:prstGeom>
        <a:solidFill>
          <a:schemeClr val="lt1">
            <a:alpha val="90000"/>
            <a:hueOff val="0"/>
            <a:satOff val="0"/>
            <a:lumOff val="0"/>
            <a:alphaOff val="0"/>
          </a:schemeClr>
        </a:solidFill>
        <a:ln w="12700" cap="flat" cmpd="sng" algn="ctr">
          <a:solidFill>
            <a:schemeClr val="accent5">
              <a:hueOff val="62935"/>
              <a:satOff val="-1099"/>
              <a:lumOff val="119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err="1"/>
            <a:t>KISmet</a:t>
          </a:r>
          <a:r>
            <a:rPr lang="en-GB" sz="1700" kern="1200" dirty="0"/>
            <a:t>: emotionally intelligent robot, developed by Cynthia Breazeal at MIT</a:t>
          </a:r>
        </a:p>
      </dsp:txBody>
      <dsp:txXfrm rot="-5400000">
        <a:off x="311583" y="405944"/>
        <a:ext cx="10189892" cy="261079"/>
      </dsp:txXfrm>
    </dsp:sp>
    <dsp:sp modelId="{DB73324C-A36A-C74E-BF99-93454513E9BF}">
      <dsp:nvSpPr>
        <dsp:cNvPr id="0" name=""/>
        <dsp:cNvSpPr/>
      </dsp:nvSpPr>
      <dsp:spPr>
        <a:xfrm rot="5400000">
          <a:off x="-66767" y="848909"/>
          <a:ext cx="445119" cy="311583"/>
        </a:xfrm>
        <a:prstGeom prst="chevron">
          <a:avLst/>
        </a:prstGeom>
        <a:solidFill>
          <a:schemeClr val="accent5">
            <a:hueOff val="125869"/>
            <a:satOff val="-2198"/>
            <a:lumOff val="2393"/>
            <a:alphaOff val="0"/>
          </a:schemeClr>
        </a:solidFill>
        <a:ln w="12700" cap="flat" cmpd="sng" algn="ctr">
          <a:solidFill>
            <a:schemeClr val="accent5">
              <a:hueOff val="125869"/>
              <a:satOff val="-2198"/>
              <a:lumOff val="239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1999</a:t>
          </a:r>
        </a:p>
      </dsp:txBody>
      <dsp:txXfrm rot="-5400000">
        <a:off x="2" y="937933"/>
        <a:ext cx="311583" cy="133536"/>
      </dsp:txXfrm>
    </dsp:sp>
    <dsp:sp modelId="{E78C15FC-0762-0E45-A636-52FE2A4D15A4}">
      <dsp:nvSpPr>
        <dsp:cNvPr id="0" name=""/>
        <dsp:cNvSpPr/>
      </dsp:nvSpPr>
      <dsp:spPr>
        <a:xfrm rot="5400000">
          <a:off x="5268927" y="-4175202"/>
          <a:ext cx="289327" cy="10204016"/>
        </a:xfrm>
        <a:prstGeom prst="round2SameRect">
          <a:avLst/>
        </a:prstGeom>
        <a:solidFill>
          <a:schemeClr val="lt1">
            <a:alpha val="90000"/>
            <a:hueOff val="0"/>
            <a:satOff val="0"/>
            <a:lumOff val="0"/>
            <a:alphaOff val="0"/>
          </a:schemeClr>
        </a:solidFill>
        <a:ln w="12700" cap="flat" cmpd="sng" algn="ctr">
          <a:solidFill>
            <a:schemeClr val="accent5">
              <a:hueOff val="125869"/>
              <a:satOff val="-2198"/>
              <a:lumOff val="239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err="1"/>
            <a:t>AiBO</a:t>
          </a:r>
          <a:r>
            <a:rPr lang="en-GB" sz="1700" kern="1200" dirty="0"/>
            <a:t>: first consumer robot pet dog by Sony with time-developing skills and personality</a:t>
          </a:r>
        </a:p>
      </dsp:txBody>
      <dsp:txXfrm rot="-5400000">
        <a:off x="311583" y="796266"/>
        <a:ext cx="10189892" cy="261079"/>
      </dsp:txXfrm>
    </dsp:sp>
    <dsp:sp modelId="{5C2EA9B7-05FC-4842-BBA6-77383E0F4342}">
      <dsp:nvSpPr>
        <dsp:cNvPr id="0" name=""/>
        <dsp:cNvSpPr/>
      </dsp:nvSpPr>
      <dsp:spPr>
        <a:xfrm rot="5400000">
          <a:off x="-66767" y="1239232"/>
          <a:ext cx="445119" cy="311583"/>
        </a:xfrm>
        <a:prstGeom prst="chevron">
          <a:avLst/>
        </a:prstGeom>
        <a:solidFill>
          <a:schemeClr val="accent5">
            <a:hueOff val="188804"/>
            <a:satOff val="-3297"/>
            <a:lumOff val="3589"/>
            <a:alphaOff val="0"/>
          </a:schemeClr>
        </a:solidFill>
        <a:ln w="12700" cap="flat" cmpd="sng" algn="ctr">
          <a:solidFill>
            <a:schemeClr val="accent5">
              <a:hueOff val="188804"/>
              <a:satOff val="-3297"/>
              <a:lumOff val="358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2002</a:t>
          </a:r>
        </a:p>
      </dsp:txBody>
      <dsp:txXfrm rot="-5400000">
        <a:off x="2" y="1328256"/>
        <a:ext cx="311583" cy="133536"/>
      </dsp:txXfrm>
    </dsp:sp>
    <dsp:sp modelId="{7B256C84-AF6C-1140-B22B-FAA29E15ADD9}">
      <dsp:nvSpPr>
        <dsp:cNvPr id="0" name=""/>
        <dsp:cNvSpPr/>
      </dsp:nvSpPr>
      <dsp:spPr>
        <a:xfrm rot="5400000">
          <a:off x="5268927" y="-3784879"/>
          <a:ext cx="289327" cy="10204016"/>
        </a:xfrm>
        <a:prstGeom prst="round2SameRect">
          <a:avLst/>
        </a:prstGeom>
        <a:solidFill>
          <a:schemeClr val="lt1">
            <a:alpha val="90000"/>
            <a:hueOff val="0"/>
            <a:satOff val="0"/>
            <a:lumOff val="0"/>
            <a:alphaOff val="0"/>
          </a:schemeClr>
        </a:solidFill>
        <a:ln w="12700" cap="flat" cmpd="sng" algn="ctr">
          <a:solidFill>
            <a:schemeClr val="accent5">
              <a:hueOff val="188804"/>
              <a:satOff val="-3297"/>
              <a:lumOff val="358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a:t>Roomba: first mass produced autonomous vacuum cleaner from iRobot</a:t>
          </a:r>
        </a:p>
      </dsp:txBody>
      <dsp:txXfrm rot="-5400000">
        <a:off x="311583" y="1186589"/>
        <a:ext cx="10189892" cy="261079"/>
      </dsp:txXfrm>
    </dsp:sp>
    <dsp:sp modelId="{4F801491-9510-0B4C-B095-D521DEEACB72}">
      <dsp:nvSpPr>
        <dsp:cNvPr id="0" name=""/>
        <dsp:cNvSpPr/>
      </dsp:nvSpPr>
      <dsp:spPr>
        <a:xfrm rot="5400000">
          <a:off x="-66767" y="1629554"/>
          <a:ext cx="445119" cy="311583"/>
        </a:xfrm>
        <a:prstGeom prst="chevron">
          <a:avLst/>
        </a:prstGeom>
        <a:solidFill>
          <a:schemeClr val="accent5">
            <a:hueOff val="251739"/>
            <a:satOff val="-4396"/>
            <a:lumOff val="4785"/>
            <a:alphaOff val="0"/>
          </a:schemeClr>
        </a:solidFill>
        <a:ln w="12700" cap="flat" cmpd="sng" algn="ctr">
          <a:solidFill>
            <a:schemeClr val="accent5">
              <a:hueOff val="251739"/>
              <a:satOff val="-4396"/>
              <a:lumOff val="478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2011</a:t>
          </a:r>
        </a:p>
      </dsp:txBody>
      <dsp:txXfrm rot="-5400000">
        <a:off x="2" y="1718578"/>
        <a:ext cx="311583" cy="133536"/>
      </dsp:txXfrm>
    </dsp:sp>
    <dsp:sp modelId="{358102E1-E595-7148-BDE7-956F2F7A84A6}">
      <dsp:nvSpPr>
        <dsp:cNvPr id="0" name=""/>
        <dsp:cNvSpPr/>
      </dsp:nvSpPr>
      <dsp:spPr>
        <a:xfrm rot="5400000">
          <a:off x="5268927" y="-3394557"/>
          <a:ext cx="289327" cy="10204016"/>
        </a:xfrm>
        <a:prstGeom prst="round2SameRect">
          <a:avLst/>
        </a:prstGeom>
        <a:solidFill>
          <a:schemeClr val="lt1">
            <a:alpha val="90000"/>
            <a:hueOff val="0"/>
            <a:satOff val="0"/>
            <a:lumOff val="0"/>
            <a:alphaOff val="0"/>
          </a:schemeClr>
        </a:solidFill>
        <a:ln w="12700" cap="flat" cmpd="sng" algn="ctr">
          <a:solidFill>
            <a:schemeClr val="accent5">
              <a:hueOff val="251739"/>
              <a:satOff val="-4396"/>
              <a:lumOff val="478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a:t>Siri: Apple’s intelligent virtual assistant with a voice interface is introduced in the iPhone 4S</a:t>
          </a:r>
        </a:p>
      </dsp:txBody>
      <dsp:txXfrm rot="-5400000">
        <a:off x="311583" y="1576911"/>
        <a:ext cx="10189892" cy="261079"/>
      </dsp:txXfrm>
    </dsp:sp>
    <dsp:sp modelId="{9389B618-024C-8949-951C-7C4BCEADD7C4}">
      <dsp:nvSpPr>
        <dsp:cNvPr id="0" name=""/>
        <dsp:cNvSpPr/>
      </dsp:nvSpPr>
      <dsp:spPr>
        <a:xfrm rot="5400000">
          <a:off x="-66767" y="2019877"/>
          <a:ext cx="445119" cy="311583"/>
        </a:xfrm>
        <a:prstGeom prst="chevron">
          <a:avLst/>
        </a:prstGeom>
        <a:solidFill>
          <a:schemeClr val="accent5">
            <a:hueOff val="314673"/>
            <a:satOff val="-5495"/>
            <a:lumOff val="5982"/>
            <a:alphaOff val="0"/>
          </a:schemeClr>
        </a:solidFill>
        <a:ln w="12700" cap="flat" cmpd="sng" algn="ctr">
          <a:solidFill>
            <a:schemeClr val="accent5">
              <a:hueOff val="314673"/>
              <a:satOff val="-5495"/>
              <a:lumOff val="598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2011</a:t>
          </a:r>
        </a:p>
      </dsp:txBody>
      <dsp:txXfrm rot="-5400000">
        <a:off x="2" y="2108901"/>
        <a:ext cx="311583" cy="133536"/>
      </dsp:txXfrm>
    </dsp:sp>
    <dsp:sp modelId="{3EEC3D4A-F575-1F4F-B987-83075BC9005D}">
      <dsp:nvSpPr>
        <dsp:cNvPr id="0" name=""/>
        <dsp:cNvSpPr/>
      </dsp:nvSpPr>
      <dsp:spPr>
        <a:xfrm rot="5400000">
          <a:off x="5268927" y="-3004235"/>
          <a:ext cx="289327" cy="10204016"/>
        </a:xfrm>
        <a:prstGeom prst="round2SameRect">
          <a:avLst/>
        </a:prstGeom>
        <a:solidFill>
          <a:schemeClr val="lt1">
            <a:alpha val="90000"/>
            <a:hueOff val="0"/>
            <a:satOff val="0"/>
            <a:lumOff val="0"/>
            <a:alphaOff val="0"/>
          </a:schemeClr>
        </a:solidFill>
        <a:ln w="12700" cap="flat" cmpd="sng" algn="ctr">
          <a:solidFill>
            <a:schemeClr val="accent5">
              <a:hueOff val="314673"/>
              <a:satOff val="-5495"/>
              <a:lumOff val="598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a:t>Watson: question answering machine from IBM wins first place in television quiz show Jeopardy</a:t>
          </a:r>
        </a:p>
      </dsp:txBody>
      <dsp:txXfrm rot="-5400000">
        <a:off x="311583" y="1967233"/>
        <a:ext cx="10189892" cy="261079"/>
      </dsp:txXfrm>
    </dsp:sp>
    <dsp:sp modelId="{07B98D23-2CBF-A54A-997B-0E58F7050209}">
      <dsp:nvSpPr>
        <dsp:cNvPr id="0" name=""/>
        <dsp:cNvSpPr/>
      </dsp:nvSpPr>
      <dsp:spPr>
        <a:xfrm rot="5400000">
          <a:off x="-66767" y="2410199"/>
          <a:ext cx="445119" cy="311583"/>
        </a:xfrm>
        <a:prstGeom prst="chevron">
          <a:avLst/>
        </a:prstGeom>
        <a:solidFill>
          <a:schemeClr val="accent5">
            <a:hueOff val="377608"/>
            <a:satOff val="-6594"/>
            <a:lumOff val="7178"/>
            <a:alphaOff val="0"/>
          </a:schemeClr>
        </a:solidFill>
        <a:ln w="12700" cap="flat" cmpd="sng" algn="ctr">
          <a:solidFill>
            <a:schemeClr val="accent5">
              <a:hueOff val="377608"/>
              <a:satOff val="-6594"/>
              <a:lumOff val="717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2014</a:t>
          </a:r>
        </a:p>
      </dsp:txBody>
      <dsp:txXfrm rot="-5400000">
        <a:off x="2" y="2499223"/>
        <a:ext cx="311583" cy="133536"/>
      </dsp:txXfrm>
    </dsp:sp>
    <dsp:sp modelId="{F0270AC7-A830-F248-BF32-923F0DBBBA76}">
      <dsp:nvSpPr>
        <dsp:cNvPr id="0" name=""/>
        <dsp:cNvSpPr/>
      </dsp:nvSpPr>
      <dsp:spPr>
        <a:xfrm rot="5400000">
          <a:off x="5268927" y="-2613912"/>
          <a:ext cx="289327" cy="10204016"/>
        </a:xfrm>
        <a:prstGeom prst="round2SameRect">
          <a:avLst/>
        </a:prstGeom>
        <a:solidFill>
          <a:schemeClr val="lt1">
            <a:alpha val="90000"/>
            <a:hueOff val="0"/>
            <a:satOff val="0"/>
            <a:lumOff val="0"/>
            <a:alphaOff val="0"/>
          </a:schemeClr>
        </a:solidFill>
        <a:ln w="12700" cap="flat" cmpd="sng" algn="ctr">
          <a:solidFill>
            <a:schemeClr val="accent5">
              <a:hueOff val="377608"/>
              <a:satOff val="-6594"/>
              <a:lumOff val="717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a:t>Eugene: chatbot passes the Turing Test with a third of judges believing its human</a:t>
          </a:r>
        </a:p>
      </dsp:txBody>
      <dsp:txXfrm rot="-5400000">
        <a:off x="311583" y="2357556"/>
        <a:ext cx="10189892" cy="261079"/>
      </dsp:txXfrm>
    </dsp:sp>
    <dsp:sp modelId="{7995B0A1-24C0-9C47-8AEA-D61B5EDDB068}">
      <dsp:nvSpPr>
        <dsp:cNvPr id="0" name=""/>
        <dsp:cNvSpPr/>
      </dsp:nvSpPr>
      <dsp:spPr>
        <a:xfrm rot="5400000">
          <a:off x="-66767" y="2800521"/>
          <a:ext cx="445119" cy="311583"/>
        </a:xfrm>
        <a:prstGeom prst="chevron">
          <a:avLst/>
        </a:prstGeom>
        <a:solidFill>
          <a:schemeClr val="accent5">
            <a:hueOff val="440542"/>
            <a:satOff val="-7693"/>
            <a:lumOff val="8374"/>
            <a:alphaOff val="0"/>
          </a:schemeClr>
        </a:solidFill>
        <a:ln w="12700" cap="flat" cmpd="sng" algn="ctr">
          <a:solidFill>
            <a:schemeClr val="accent5">
              <a:hueOff val="440542"/>
              <a:satOff val="-7693"/>
              <a:lumOff val="837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2014</a:t>
          </a:r>
        </a:p>
      </dsp:txBody>
      <dsp:txXfrm rot="-5400000">
        <a:off x="2" y="2889545"/>
        <a:ext cx="311583" cy="133536"/>
      </dsp:txXfrm>
    </dsp:sp>
    <dsp:sp modelId="{537461D1-A8EF-CA40-9CEA-4AA151D87CF0}">
      <dsp:nvSpPr>
        <dsp:cNvPr id="0" name=""/>
        <dsp:cNvSpPr/>
      </dsp:nvSpPr>
      <dsp:spPr>
        <a:xfrm rot="5400000">
          <a:off x="5268927" y="-2223590"/>
          <a:ext cx="289327" cy="10204016"/>
        </a:xfrm>
        <a:prstGeom prst="round2SameRect">
          <a:avLst/>
        </a:prstGeom>
        <a:solidFill>
          <a:schemeClr val="lt1">
            <a:alpha val="90000"/>
            <a:hueOff val="0"/>
            <a:satOff val="0"/>
            <a:lumOff val="0"/>
            <a:alphaOff val="0"/>
          </a:schemeClr>
        </a:solidFill>
        <a:ln w="12700" cap="flat" cmpd="sng" algn="ctr">
          <a:solidFill>
            <a:schemeClr val="accent5">
              <a:hueOff val="440542"/>
              <a:satOff val="-7693"/>
              <a:lumOff val="837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a:t>Alexa: Amazon’s intelligent virtual assistant with a voice interface to complete shopping tasks</a:t>
          </a:r>
        </a:p>
      </dsp:txBody>
      <dsp:txXfrm rot="-5400000">
        <a:off x="311583" y="2747878"/>
        <a:ext cx="10189892" cy="261079"/>
      </dsp:txXfrm>
    </dsp:sp>
    <dsp:sp modelId="{E74DD78A-FF6F-2445-8985-A8BC825489C3}">
      <dsp:nvSpPr>
        <dsp:cNvPr id="0" name=""/>
        <dsp:cNvSpPr/>
      </dsp:nvSpPr>
      <dsp:spPr>
        <a:xfrm rot="5400000">
          <a:off x="-66767" y="3190844"/>
          <a:ext cx="445119" cy="311583"/>
        </a:xfrm>
        <a:prstGeom prst="chevron">
          <a:avLst/>
        </a:prstGeom>
        <a:solidFill>
          <a:schemeClr val="accent5">
            <a:hueOff val="503477"/>
            <a:satOff val="-8792"/>
            <a:lumOff val="9570"/>
            <a:alphaOff val="0"/>
          </a:schemeClr>
        </a:solidFill>
        <a:ln w="12700" cap="flat" cmpd="sng" algn="ctr">
          <a:solidFill>
            <a:schemeClr val="accent5">
              <a:hueOff val="503477"/>
              <a:satOff val="-8792"/>
              <a:lumOff val="957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2016</a:t>
          </a:r>
        </a:p>
      </dsp:txBody>
      <dsp:txXfrm rot="-5400000">
        <a:off x="2" y="3279868"/>
        <a:ext cx="311583" cy="133536"/>
      </dsp:txXfrm>
    </dsp:sp>
    <dsp:sp modelId="{C83899C0-2510-C54A-B6F9-FCDA8D9B3EFD}">
      <dsp:nvSpPr>
        <dsp:cNvPr id="0" name=""/>
        <dsp:cNvSpPr/>
      </dsp:nvSpPr>
      <dsp:spPr>
        <a:xfrm rot="5400000">
          <a:off x="5268927" y="-1833267"/>
          <a:ext cx="289327" cy="10204016"/>
        </a:xfrm>
        <a:prstGeom prst="round2SameRect">
          <a:avLst/>
        </a:prstGeom>
        <a:solidFill>
          <a:schemeClr val="lt1">
            <a:alpha val="90000"/>
            <a:hueOff val="0"/>
            <a:satOff val="0"/>
            <a:lumOff val="0"/>
            <a:alphaOff val="0"/>
          </a:schemeClr>
        </a:solidFill>
        <a:ln w="12700" cap="flat" cmpd="sng" algn="ctr">
          <a:solidFill>
            <a:schemeClr val="accent5">
              <a:hueOff val="503477"/>
              <a:satOff val="-8792"/>
              <a:lumOff val="957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a:t>Tay: Microsoft’s chatbot goes rogue on social media with offensive comments</a:t>
          </a:r>
        </a:p>
      </dsp:txBody>
      <dsp:txXfrm rot="-5400000">
        <a:off x="311583" y="3138201"/>
        <a:ext cx="10189892" cy="261079"/>
      </dsp:txXfrm>
    </dsp:sp>
    <dsp:sp modelId="{AF9CC063-E235-7C44-9BD0-AAACB80FEB87}">
      <dsp:nvSpPr>
        <dsp:cNvPr id="0" name=""/>
        <dsp:cNvSpPr/>
      </dsp:nvSpPr>
      <dsp:spPr>
        <a:xfrm rot="5400000">
          <a:off x="-66767" y="3581166"/>
          <a:ext cx="445119" cy="311583"/>
        </a:xfrm>
        <a:prstGeom prst="chevron">
          <a:avLst/>
        </a:prstGeom>
        <a:solidFill>
          <a:schemeClr val="accent5">
            <a:hueOff val="566412"/>
            <a:satOff val="-9891"/>
            <a:lumOff val="10767"/>
            <a:alphaOff val="0"/>
          </a:schemeClr>
        </a:solidFill>
        <a:ln w="12700" cap="flat" cmpd="sng" algn="ctr">
          <a:solidFill>
            <a:schemeClr val="accent5">
              <a:hueOff val="566412"/>
              <a:satOff val="-9891"/>
              <a:lumOff val="1076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2017</a:t>
          </a:r>
        </a:p>
      </dsp:txBody>
      <dsp:txXfrm rot="-5400000">
        <a:off x="2" y="3670190"/>
        <a:ext cx="311583" cy="133536"/>
      </dsp:txXfrm>
    </dsp:sp>
    <dsp:sp modelId="{4BBF664B-E51A-1048-AA79-4F8D3E7AED3C}">
      <dsp:nvSpPr>
        <dsp:cNvPr id="0" name=""/>
        <dsp:cNvSpPr/>
      </dsp:nvSpPr>
      <dsp:spPr>
        <a:xfrm rot="5400000">
          <a:off x="5268927" y="-1442945"/>
          <a:ext cx="289327" cy="10204016"/>
        </a:xfrm>
        <a:prstGeom prst="round2SameRect">
          <a:avLst/>
        </a:prstGeom>
        <a:solidFill>
          <a:schemeClr val="lt1">
            <a:alpha val="90000"/>
            <a:hueOff val="0"/>
            <a:satOff val="0"/>
            <a:lumOff val="0"/>
            <a:alphaOff val="0"/>
          </a:schemeClr>
        </a:solidFill>
        <a:ln w="12700" cap="flat" cmpd="sng" algn="ctr">
          <a:solidFill>
            <a:schemeClr val="accent5">
              <a:hueOff val="566412"/>
              <a:satOff val="-9891"/>
              <a:lumOff val="1076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a:t>AlphaGo: Google’s AI beats world champion </a:t>
          </a:r>
          <a:r>
            <a:rPr lang="en-GB" sz="1700" kern="1200" dirty="0" err="1"/>
            <a:t>Ke</a:t>
          </a:r>
          <a:r>
            <a:rPr lang="en-GB" sz="1700" kern="1200" dirty="0"/>
            <a:t> </a:t>
          </a:r>
          <a:r>
            <a:rPr lang="en-GB" sz="1700" kern="1200" dirty="0" err="1"/>
            <a:t>Jie</a:t>
          </a:r>
          <a:r>
            <a:rPr lang="en-GB" sz="1700" kern="1200" dirty="0"/>
            <a:t> in the complex board game of Go</a:t>
          </a:r>
        </a:p>
      </dsp:txBody>
      <dsp:txXfrm rot="-5400000">
        <a:off x="311583" y="3528523"/>
        <a:ext cx="10189892" cy="261079"/>
      </dsp:txXfrm>
    </dsp:sp>
    <dsp:sp modelId="{6D803FC8-F61C-A34E-B05B-CCA92621AFDD}">
      <dsp:nvSpPr>
        <dsp:cNvPr id="0" name=""/>
        <dsp:cNvSpPr/>
      </dsp:nvSpPr>
      <dsp:spPr>
        <a:xfrm rot="5400000">
          <a:off x="-66767" y="3971489"/>
          <a:ext cx="445119" cy="311583"/>
        </a:xfrm>
        <a:prstGeom prst="chevron">
          <a:avLst/>
        </a:prstGeom>
        <a:solidFill>
          <a:schemeClr val="accent5">
            <a:hueOff val="629346"/>
            <a:satOff val="-10990"/>
            <a:lumOff val="11963"/>
            <a:alphaOff val="0"/>
          </a:schemeClr>
        </a:solidFill>
        <a:ln w="12700" cap="flat" cmpd="sng" algn="ctr">
          <a:solidFill>
            <a:schemeClr val="accent5">
              <a:hueOff val="629346"/>
              <a:satOff val="-10990"/>
              <a:lumOff val="1196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GB" sz="800" kern="1200" dirty="0"/>
            <a:t>2019</a:t>
          </a:r>
        </a:p>
      </dsp:txBody>
      <dsp:txXfrm rot="-5400000">
        <a:off x="2" y="4060513"/>
        <a:ext cx="311583" cy="133536"/>
      </dsp:txXfrm>
    </dsp:sp>
    <dsp:sp modelId="{69CB5CEA-7529-3C40-A573-5D290FCEDAEE}">
      <dsp:nvSpPr>
        <dsp:cNvPr id="0" name=""/>
        <dsp:cNvSpPr/>
      </dsp:nvSpPr>
      <dsp:spPr>
        <a:xfrm rot="5400000">
          <a:off x="5268927" y="-1052622"/>
          <a:ext cx="289327" cy="10204016"/>
        </a:xfrm>
        <a:prstGeom prst="round2SameRect">
          <a:avLst/>
        </a:prstGeom>
        <a:solidFill>
          <a:schemeClr val="lt1">
            <a:alpha val="90000"/>
            <a:hueOff val="0"/>
            <a:satOff val="0"/>
            <a:lumOff val="0"/>
            <a:alphaOff val="0"/>
          </a:schemeClr>
        </a:solidFill>
        <a:ln w="12700" cap="flat" cmpd="sng" algn="ctr">
          <a:solidFill>
            <a:schemeClr val="accent5">
              <a:hueOff val="629346"/>
              <a:satOff val="-10990"/>
              <a:lumOff val="119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0795" rIns="10795" bIns="10795" numCol="1" spcCol="1270" anchor="ctr" anchorCtr="0">
          <a:noAutofit/>
        </a:bodyPr>
        <a:lstStyle/>
        <a:p>
          <a:pPr marL="171450" lvl="1" indent="-171450" algn="l" defTabSz="755650">
            <a:lnSpc>
              <a:spcPct val="90000"/>
            </a:lnSpc>
            <a:spcBef>
              <a:spcPct val="0"/>
            </a:spcBef>
            <a:spcAft>
              <a:spcPct val="15000"/>
            </a:spcAft>
            <a:buNone/>
          </a:pPr>
          <a:r>
            <a:rPr lang="en-GB" sz="1700" kern="1200" dirty="0"/>
            <a:t>Pluribus: first AI bot to defeat human expert players in a Texas </a:t>
          </a:r>
          <a:r>
            <a:rPr lang="en-GB" sz="1700" kern="1200" dirty="0" err="1"/>
            <a:t>Hold’em</a:t>
          </a:r>
          <a:r>
            <a:rPr lang="en-GB" sz="1700" kern="1200" dirty="0"/>
            <a:t> poker game</a:t>
          </a:r>
        </a:p>
      </dsp:txBody>
      <dsp:txXfrm rot="-5400000">
        <a:off x="311583" y="3918846"/>
        <a:ext cx="10189892" cy="26107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8D7C3A-71F1-CD46-BC10-8A1ED8A325F6}">
      <dsp:nvSpPr>
        <dsp:cNvPr id="0" name=""/>
        <dsp:cNvSpPr/>
      </dsp:nvSpPr>
      <dsp:spPr>
        <a:xfrm>
          <a:off x="4169965" y="0"/>
          <a:ext cx="2175669" cy="2175669"/>
        </a:xfrm>
        <a:prstGeom prst="triangle">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Computing power</a:t>
          </a:r>
        </a:p>
      </dsp:txBody>
      <dsp:txXfrm>
        <a:off x="4713882" y="1087835"/>
        <a:ext cx="1087835" cy="1087834"/>
      </dsp:txXfrm>
    </dsp:sp>
    <dsp:sp modelId="{FDCD8369-9D13-A948-B6E4-D229C501DE9A}">
      <dsp:nvSpPr>
        <dsp:cNvPr id="0" name=""/>
        <dsp:cNvSpPr/>
      </dsp:nvSpPr>
      <dsp:spPr>
        <a:xfrm>
          <a:off x="3082131" y="2175669"/>
          <a:ext cx="2175669" cy="2175669"/>
        </a:xfrm>
        <a:prstGeom prst="triangle">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Data availability</a:t>
          </a:r>
        </a:p>
      </dsp:txBody>
      <dsp:txXfrm>
        <a:off x="3626048" y="3263504"/>
        <a:ext cx="1087835" cy="1087834"/>
      </dsp:txXfrm>
    </dsp:sp>
    <dsp:sp modelId="{4B5D4607-2B16-CB4F-99F3-0B5A8906C747}">
      <dsp:nvSpPr>
        <dsp:cNvPr id="0" name=""/>
        <dsp:cNvSpPr/>
      </dsp:nvSpPr>
      <dsp:spPr>
        <a:xfrm rot="10800000">
          <a:off x="4169965" y="2175669"/>
          <a:ext cx="2175669" cy="2175669"/>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GB" sz="4000" kern="1200" dirty="0"/>
            <a:t>AI</a:t>
          </a:r>
        </a:p>
      </dsp:txBody>
      <dsp:txXfrm rot="10800000">
        <a:off x="4713882" y="2175669"/>
        <a:ext cx="1087835" cy="1087834"/>
      </dsp:txXfrm>
    </dsp:sp>
    <dsp:sp modelId="{1A0201EF-20E8-454A-8727-157CA59FE4C5}">
      <dsp:nvSpPr>
        <dsp:cNvPr id="0" name=""/>
        <dsp:cNvSpPr/>
      </dsp:nvSpPr>
      <dsp:spPr>
        <a:xfrm>
          <a:off x="5257800" y="2175669"/>
          <a:ext cx="2175669" cy="2175669"/>
        </a:xfrm>
        <a:prstGeom prst="triangle">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Open source</a:t>
          </a:r>
        </a:p>
      </dsp:txBody>
      <dsp:txXfrm>
        <a:off x="5801717" y="3263504"/>
        <a:ext cx="1087835" cy="108783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92EE4F-2425-4644-A140-5531477C0387}">
      <dsp:nvSpPr>
        <dsp:cNvPr id="0" name=""/>
        <dsp:cNvSpPr/>
      </dsp:nvSpPr>
      <dsp:spPr>
        <a:xfrm>
          <a:off x="1962502" y="2175669"/>
          <a:ext cx="475616" cy="1812561"/>
        </a:xfrm>
        <a:custGeom>
          <a:avLst/>
          <a:gdLst/>
          <a:ahLst/>
          <a:cxnLst/>
          <a:rect l="0" t="0" r="0" b="0"/>
          <a:pathLst>
            <a:path>
              <a:moveTo>
                <a:pt x="0" y="0"/>
              </a:moveTo>
              <a:lnTo>
                <a:pt x="237808" y="0"/>
              </a:lnTo>
              <a:lnTo>
                <a:pt x="237808" y="1812561"/>
              </a:lnTo>
              <a:lnTo>
                <a:pt x="475616" y="181256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GB" sz="600" kern="1200"/>
        </a:p>
      </dsp:txBody>
      <dsp:txXfrm>
        <a:off x="2153462" y="3035101"/>
        <a:ext cx="93696" cy="93696"/>
      </dsp:txXfrm>
    </dsp:sp>
    <dsp:sp modelId="{1F0397F0-E011-2146-A6D8-4C89F109BC7D}">
      <dsp:nvSpPr>
        <dsp:cNvPr id="0" name=""/>
        <dsp:cNvSpPr/>
      </dsp:nvSpPr>
      <dsp:spPr>
        <a:xfrm>
          <a:off x="1962502" y="2175669"/>
          <a:ext cx="475616" cy="906280"/>
        </a:xfrm>
        <a:custGeom>
          <a:avLst/>
          <a:gdLst/>
          <a:ahLst/>
          <a:cxnLst/>
          <a:rect l="0" t="0" r="0" b="0"/>
          <a:pathLst>
            <a:path>
              <a:moveTo>
                <a:pt x="0" y="0"/>
              </a:moveTo>
              <a:lnTo>
                <a:pt x="237808" y="0"/>
              </a:lnTo>
              <a:lnTo>
                <a:pt x="237808" y="906280"/>
              </a:lnTo>
              <a:lnTo>
                <a:pt x="475616" y="9062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174723" y="2603221"/>
        <a:ext cx="51175" cy="51175"/>
      </dsp:txXfrm>
    </dsp:sp>
    <dsp:sp modelId="{A20BC5F4-A411-174D-AB1C-7517943F98A4}">
      <dsp:nvSpPr>
        <dsp:cNvPr id="0" name=""/>
        <dsp:cNvSpPr/>
      </dsp:nvSpPr>
      <dsp:spPr>
        <a:xfrm>
          <a:off x="1962502" y="2129948"/>
          <a:ext cx="475616" cy="91440"/>
        </a:xfrm>
        <a:custGeom>
          <a:avLst/>
          <a:gdLst/>
          <a:ahLst/>
          <a:cxnLst/>
          <a:rect l="0" t="0" r="0" b="0"/>
          <a:pathLst>
            <a:path>
              <a:moveTo>
                <a:pt x="0" y="45720"/>
              </a:moveTo>
              <a:lnTo>
                <a:pt x="475616" y="457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188420" y="2163778"/>
        <a:ext cx="23780" cy="23780"/>
      </dsp:txXfrm>
    </dsp:sp>
    <dsp:sp modelId="{A0F03C7E-2479-4F48-A894-F3F26B399F55}">
      <dsp:nvSpPr>
        <dsp:cNvPr id="0" name=""/>
        <dsp:cNvSpPr/>
      </dsp:nvSpPr>
      <dsp:spPr>
        <a:xfrm>
          <a:off x="1962502" y="1269388"/>
          <a:ext cx="475616" cy="906280"/>
        </a:xfrm>
        <a:custGeom>
          <a:avLst/>
          <a:gdLst/>
          <a:ahLst/>
          <a:cxnLst/>
          <a:rect l="0" t="0" r="0" b="0"/>
          <a:pathLst>
            <a:path>
              <a:moveTo>
                <a:pt x="0" y="906280"/>
              </a:moveTo>
              <a:lnTo>
                <a:pt x="237808" y="906280"/>
              </a:lnTo>
              <a:lnTo>
                <a:pt x="237808" y="0"/>
              </a:lnTo>
              <a:lnTo>
                <a:pt x="475616"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174723" y="1696941"/>
        <a:ext cx="51175" cy="51175"/>
      </dsp:txXfrm>
    </dsp:sp>
    <dsp:sp modelId="{C4781824-0A68-EC45-BCF3-D6E3E2965B49}">
      <dsp:nvSpPr>
        <dsp:cNvPr id="0" name=""/>
        <dsp:cNvSpPr/>
      </dsp:nvSpPr>
      <dsp:spPr>
        <a:xfrm>
          <a:off x="1962502" y="363107"/>
          <a:ext cx="475616" cy="1812561"/>
        </a:xfrm>
        <a:custGeom>
          <a:avLst/>
          <a:gdLst/>
          <a:ahLst/>
          <a:cxnLst/>
          <a:rect l="0" t="0" r="0" b="0"/>
          <a:pathLst>
            <a:path>
              <a:moveTo>
                <a:pt x="0" y="1812561"/>
              </a:moveTo>
              <a:lnTo>
                <a:pt x="237808" y="1812561"/>
              </a:lnTo>
              <a:lnTo>
                <a:pt x="237808" y="0"/>
              </a:lnTo>
              <a:lnTo>
                <a:pt x="475616"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GB" sz="600" kern="1200"/>
        </a:p>
      </dsp:txBody>
      <dsp:txXfrm>
        <a:off x="2153462" y="1222540"/>
        <a:ext cx="93696" cy="93696"/>
      </dsp:txXfrm>
    </dsp:sp>
    <dsp:sp modelId="{AFFBBB28-7E3A-FE49-8E55-738CA2A63217}">
      <dsp:nvSpPr>
        <dsp:cNvPr id="0" name=""/>
        <dsp:cNvSpPr/>
      </dsp:nvSpPr>
      <dsp:spPr>
        <a:xfrm rot="16200000">
          <a:off x="574977" y="1813156"/>
          <a:ext cx="2050026" cy="72502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2044700">
            <a:lnSpc>
              <a:spcPct val="90000"/>
            </a:lnSpc>
            <a:spcBef>
              <a:spcPct val="0"/>
            </a:spcBef>
            <a:spcAft>
              <a:spcPct val="35000"/>
            </a:spcAft>
            <a:buNone/>
          </a:pPr>
          <a:r>
            <a:rPr lang="en-GB" sz="4600" kern="1200" dirty="0"/>
            <a:t>Big Data</a:t>
          </a:r>
        </a:p>
      </dsp:txBody>
      <dsp:txXfrm>
        <a:off x="574977" y="1813156"/>
        <a:ext cx="2050026" cy="725024"/>
      </dsp:txXfrm>
    </dsp:sp>
    <dsp:sp modelId="{F04B58E5-B1DE-6E4C-AF4D-33E8950FA24E}">
      <dsp:nvSpPr>
        <dsp:cNvPr id="0" name=""/>
        <dsp:cNvSpPr/>
      </dsp:nvSpPr>
      <dsp:spPr>
        <a:xfrm>
          <a:off x="2438118" y="594"/>
          <a:ext cx="6840003" cy="72502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Volume: </a:t>
          </a:r>
          <a:r>
            <a:rPr lang="en-GB" sz="1900" b="0" i="0" u="none" kern="1200" dirty="0"/>
            <a:t>size and amount of data that is collected</a:t>
          </a:r>
          <a:endParaRPr lang="en-GB" sz="1900" kern="1200" dirty="0"/>
        </a:p>
      </dsp:txBody>
      <dsp:txXfrm>
        <a:off x="2438118" y="594"/>
        <a:ext cx="6840003" cy="725024"/>
      </dsp:txXfrm>
    </dsp:sp>
    <dsp:sp modelId="{5EA277A8-F3A3-604A-A7C4-367703E7EDED}">
      <dsp:nvSpPr>
        <dsp:cNvPr id="0" name=""/>
        <dsp:cNvSpPr/>
      </dsp:nvSpPr>
      <dsp:spPr>
        <a:xfrm>
          <a:off x="2438118" y="906875"/>
          <a:ext cx="6840003" cy="72502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Velocity: </a:t>
          </a:r>
          <a:r>
            <a:rPr lang="en-GB" sz="1900" b="0" i="0" u="none" kern="1200" dirty="0"/>
            <a:t>how quickly data is generated and moves</a:t>
          </a:r>
          <a:endParaRPr lang="en-GB" sz="1900" kern="1200" dirty="0"/>
        </a:p>
      </dsp:txBody>
      <dsp:txXfrm>
        <a:off x="2438118" y="906875"/>
        <a:ext cx="6840003" cy="725024"/>
      </dsp:txXfrm>
    </dsp:sp>
    <dsp:sp modelId="{70A81206-A65D-9547-919D-C373DDDE64E4}">
      <dsp:nvSpPr>
        <dsp:cNvPr id="0" name=""/>
        <dsp:cNvSpPr/>
      </dsp:nvSpPr>
      <dsp:spPr>
        <a:xfrm>
          <a:off x="2438118" y="1813156"/>
          <a:ext cx="6840003" cy="72502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Variety: diversity of data types and sources</a:t>
          </a:r>
        </a:p>
      </dsp:txBody>
      <dsp:txXfrm>
        <a:off x="2438118" y="1813156"/>
        <a:ext cx="6840003" cy="725024"/>
      </dsp:txXfrm>
    </dsp:sp>
    <dsp:sp modelId="{F03B6274-103A-D841-BB82-67F1D61C5297}">
      <dsp:nvSpPr>
        <dsp:cNvPr id="0" name=""/>
        <dsp:cNvSpPr/>
      </dsp:nvSpPr>
      <dsp:spPr>
        <a:xfrm>
          <a:off x="2438118" y="2719437"/>
          <a:ext cx="6840003" cy="72502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GB" sz="1800" kern="1200" dirty="0"/>
            <a:t>Veracity: quality, accuracy and completeness of data</a:t>
          </a:r>
        </a:p>
      </dsp:txBody>
      <dsp:txXfrm>
        <a:off x="2438118" y="2719437"/>
        <a:ext cx="6840003" cy="725024"/>
      </dsp:txXfrm>
    </dsp:sp>
    <dsp:sp modelId="{6BE47392-D5C4-7647-8E27-7D66692B0714}">
      <dsp:nvSpPr>
        <dsp:cNvPr id="0" name=""/>
        <dsp:cNvSpPr/>
      </dsp:nvSpPr>
      <dsp:spPr>
        <a:xfrm>
          <a:off x="2438118" y="3625718"/>
          <a:ext cx="6840003" cy="72502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GB" sz="1800" kern="1200" dirty="0"/>
            <a:t>Value: transform your data into useful business insights</a:t>
          </a:r>
        </a:p>
      </dsp:txBody>
      <dsp:txXfrm>
        <a:off x="2438118" y="3625718"/>
        <a:ext cx="6840003" cy="72502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E6745C-C632-3F4A-8798-19517660BD2A}">
      <dsp:nvSpPr>
        <dsp:cNvPr id="0" name=""/>
        <dsp:cNvSpPr/>
      </dsp:nvSpPr>
      <dsp:spPr>
        <a:xfrm rot="16200000">
          <a:off x="1541065" y="-1541065"/>
          <a:ext cx="2175669" cy="5257800"/>
        </a:xfrm>
        <a:prstGeom prst="round1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GB" sz="2900" kern="1200" dirty="0"/>
            <a:t>AI strategy and vision aligned with business goals</a:t>
          </a:r>
        </a:p>
      </dsp:txBody>
      <dsp:txXfrm rot="5400000">
        <a:off x="0" y="0"/>
        <a:ext cx="5257800" cy="1631751"/>
      </dsp:txXfrm>
    </dsp:sp>
    <dsp:sp modelId="{CC8BEACF-4919-3046-A1F8-E96BD0D4441B}">
      <dsp:nvSpPr>
        <dsp:cNvPr id="0" name=""/>
        <dsp:cNvSpPr/>
      </dsp:nvSpPr>
      <dsp:spPr>
        <a:xfrm>
          <a:off x="5257800" y="0"/>
          <a:ext cx="5257800" cy="2175669"/>
        </a:xfrm>
        <a:prstGeom prst="round1Rect">
          <a:avLst/>
        </a:prstGeom>
        <a:solidFill>
          <a:schemeClr val="accent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GB" sz="2900" kern="1200" dirty="0"/>
            <a:t>People and company culture prepared for AI transformation</a:t>
          </a:r>
        </a:p>
      </dsp:txBody>
      <dsp:txXfrm>
        <a:off x="5257800" y="0"/>
        <a:ext cx="5257800" cy="1631751"/>
      </dsp:txXfrm>
    </dsp:sp>
    <dsp:sp modelId="{7E5CDA61-DC0E-CA4A-BF9D-3A1B1063790E}">
      <dsp:nvSpPr>
        <dsp:cNvPr id="0" name=""/>
        <dsp:cNvSpPr/>
      </dsp:nvSpPr>
      <dsp:spPr>
        <a:xfrm rot="10800000">
          <a:off x="0" y="2175669"/>
          <a:ext cx="5257800" cy="2175669"/>
        </a:xfrm>
        <a:prstGeom prst="round1Rect">
          <a:avLst/>
        </a:prstGeom>
        <a:solidFill>
          <a:schemeClr val="accent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GB" sz="2900" kern="1200" dirty="0"/>
            <a:t>AI ecosystem with data sources and technical infrastructure</a:t>
          </a:r>
        </a:p>
      </dsp:txBody>
      <dsp:txXfrm rot="10800000">
        <a:off x="0" y="2719586"/>
        <a:ext cx="5257800" cy="1631751"/>
      </dsp:txXfrm>
    </dsp:sp>
    <dsp:sp modelId="{00884524-691E-7545-9B28-258086706063}">
      <dsp:nvSpPr>
        <dsp:cNvPr id="0" name=""/>
        <dsp:cNvSpPr/>
      </dsp:nvSpPr>
      <dsp:spPr>
        <a:xfrm rot="5400000">
          <a:off x="6798865" y="634603"/>
          <a:ext cx="2175669" cy="5257800"/>
        </a:xfrm>
        <a:prstGeom prst="round1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GB" sz="2900" kern="1200" dirty="0"/>
            <a:t>Data governance to make valuable business decisions</a:t>
          </a:r>
        </a:p>
      </dsp:txBody>
      <dsp:txXfrm rot="-5400000">
        <a:off x="5257800" y="2719586"/>
        <a:ext cx="5257800" cy="1631751"/>
      </dsp:txXfrm>
    </dsp:sp>
    <dsp:sp modelId="{3310CF39-C81A-D74C-870F-F088FE2D4B97}">
      <dsp:nvSpPr>
        <dsp:cNvPr id="0" name=""/>
        <dsp:cNvSpPr/>
      </dsp:nvSpPr>
      <dsp:spPr>
        <a:xfrm>
          <a:off x="3680460" y="1631751"/>
          <a:ext cx="3154680" cy="1087834"/>
        </a:xfrm>
        <a:prstGeom prst="roundRect">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GB" sz="2900" kern="1200" dirty="0">
              <a:solidFill>
                <a:schemeClr val="bg1"/>
              </a:solidFill>
            </a:rPr>
            <a:t>AI readiness</a:t>
          </a:r>
        </a:p>
      </dsp:txBody>
      <dsp:txXfrm>
        <a:off x="3733564" y="1684855"/>
        <a:ext cx="3048472" cy="98162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404C87-EB3B-9743-A02F-FE090288F8B9}">
      <dsp:nvSpPr>
        <dsp:cNvPr id="0" name=""/>
        <dsp:cNvSpPr/>
      </dsp:nvSpPr>
      <dsp:spPr>
        <a:xfrm>
          <a:off x="1611748" y="0"/>
          <a:ext cx="1958102" cy="10878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GB" sz="4200" kern="1200" dirty="0"/>
            <a:t>Input</a:t>
          </a:r>
        </a:p>
      </dsp:txBody>
      <dsp:txXfrm>
        <a:off x="1643610" y="31862"/>
        <a:ext cx="1894378" cy="1024110"/>
      </dsp:txXfrm>
    </dsp:sp>
    <dsp:sp modelId="{1D28FD7D-1DB8-3C4C-8D8E-0F704137C4BC}">
      <dsp:nvSpPr>
        <dsp:cNvPr id="0" name=""/>
        <dsp:cNvSpPr/>
      </dsp:nvSpPr>
      <dsp:spPr>
        <a:xfrm rot="5400000">
          <a:off x="2386831" y="1115030"/>
          <a:ext cx="407937" cy="48952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p>
      </dsp:txBody>
      <dsp:txXfrm rot="-5400000">
        <a:off x="2443943" y="1155824"/>
        <a:ext cx="293715" cy="285556"/>
      </dsp:txXfrm>
    </dsp:sp>
    <dsp:sp modelId="{E32FA7C5-1AC5-FE4A-873C-550936093449}">
      <dsp:nvSpPr>
        <dsp:cNvPr id="0" name=""/>
        <dsp:cNvSpPr/>
      </dsp:nvSpPr>
      <dsp:spPr>
        <a:xfrm>
          <a:off x="1611748" y="1631751"/>
          <a:ext cx="1958102" cy="1087834"/>
        </a:xfrm>
        <a:prstGeom prst="roundRect">
          <a:avLst>
            <a:gd name="adj" fmla="val 10000"/>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GB" sz="4200" kern="1200" dirty="0"/>
            <a:t>Model</a:t>
          </a:r>
        </a:p>
      </dsp:txBody>
      <dsp:txXfrm>
        <a:off x="1643610" y="1663613"/>
        <a:ext cx="1894378" cy="1024110"/>
      </dsp:txXfrm>
    </dsp:sp>
    <dsp:sp modelId="{BDEC5422-89AD-6548-BEB3-185932ECD18B}">
      <dsp:nvSpPr>
        <dsp:cNvPr id="0" name=""/>
        <dsp:cNvSpPr/>
      </dsp:nvSpPr>
      <dsp:spPr>
        <a:xfrm rot="5400000">
          <a:off x="2386831" y="2746782"/>
          <a:ext cx="407937" cy="48952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GB" sz="2000" kern="1200"/>
        </a:p>
      </dsp:txBody>
      <dsp:txXfrm rot="-5400000">
        <a:off x="2443943" y="2787576"/>
        <a:ext cx="293715" cy="285556"/>
      </dsp:txXfrm>
    </dsp:sp>
    <dsp:sp modelId="{65DF6A85-B911-8542-92EF-486E194F8305}">
      <dsp:nvSpPr>
        <dsp:cNvPr id="0" name=""/>
        <dsp:cNvSpPr/>
      </dsp:nvSpPr>
      <dsp:spPr>
        <a:xfrm>
          <a:off x="1611748" y="3263503"/>
          <a:ext cx="1958102" cy="10878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GB" sz="4200" kern="1200" dirty="0"/>
            <a:t>Output</a:t>
          </a:r>
        </a:p>
      </dsp:txBody>
      <dsp:txXfrm>
        <a:off x="1643610" y="3295365"/>
        <a:ext cx="1894378" cy="102411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837A7B-19CB-034C-80B6-41EDD4BD892B}">
      <dsp:nvSpPr>
        <dsp:cNvPr id="0" name=""/>
        <dsp:cNvSpPr/>
      </dsp:nvSpPr>
      <dsp:spPr>
        <a:xfrm>
          <a:off x="7999211" y="2742076"/>
          <a:ext cx="237891" cy="1042189"/>
        </a:xfrm>
        <a:custGeom>
          <a:avLst/>
          <a:gdLst/>
          <a:ahLst/>
          <a:cxnLst/>
          <a:rect l="0" t="0" r="0" b="0"/>
          <a:pathLst>
            <a:path>
              <a:moveTo>
                <a:pt x="0" y="0"/>
              </a:moveTo>
              <a:lnTo>
                <a:pt x="0" y="1042189"/>
              </a:lnTo>
              <a:lnTo>
                <a:pt x="237891" y="104218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203F9D7-BB34-C94D-9FB0-A8268CF8DC93}">
      <dsp:nvSpPr>
        <dsp:cNvPr id="0" name=""/>
        <dsp:cNvSpPr/>
      </dsp:nvSpPr>
      <dsp:spPr>
        <a:xfrm>
          <a:off x="7761320" y="2742076"/>
          <a:ext cx="237891" cy="1042189"/>
        </a:xfrm>
        <a:custGeom>
          <a:avLst/>
          <a:gdLst/>
          <a:ahLst/>
          <a:cxnLst/>
          <a:rect l="0" t="0" r="0" b="0"/>
          <a:pathLst>
            <a:path>
              <a:moveTo>
                <a:pt x="237891" y="0"/>
              </a:moveTo>
              <a:lnTo>
                <a:pt x="237891" y="1042189"/>
              </a:lnTo>
              <a:lnTo>
                <a:pt x="0" y="104218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6AD264-E73D-944B-B26A-E8CE44FEA2F6}">
      <dsp:nvSpPr>
        <dsp:cNvPr id="0" name=""/>
        <dsp:cNvSpPr/>
      </dsp:nvSpPr>
      <dsp:spPr>
        <a:xfrm>
          <a:off x="5257800" y="1133479"/>
          <a:ext cx="1608596" cy="1042189"/>
        </a:xfrm>
        <a:custGeom>
          <a:avLst/>
          <a:gdLst/>
          <a:ahLst/>
          <a:cxnLst/>
          <a:rect l="0" t="0" r="0" b="0"/>
          <a:pathLst>
            <a:path>
              <a:moveTo>
                <a:pt x="0" y="0"/>
              </a:moveTo>
              <a:lnTo>
                <a:pt x="0" y="1042189"/>
              </a:lnTo>
              <a:lnTo>
                <a:pt x="1608596" y="104218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39EF892-98F1-8E4A-B9A5-A4109B6FBC09}">
      <dsp:nvSpPr>
        <dsp:cNvPr id="0" name=""/>
        <dsp:cNvSpPr/>
      </dsp:nvSpPr>
      <dsp:spPr>
        <a:xfrm>
          <a:off x="2516388" y="2742076"/>
          <a:ext cx="237891" cy="1042189"/>
        </a:xfrm>
        <a:custGeom>
          <a:avLst/>
          <a:gdLst/>
          <a:ahLst/>
          <a:cxnLst/>
          <a:rect l="0" t="0" r="0" b="0"/>
          <a:pathLst>
            <a:path>
              <a:moveTo>
                <a:pt x="0" y="0"/>
              </a:moveTo>
              <a:lnTo>
                <a:pt x="0" y="1042189"/>
              </a:lnTo>
              <a:lnTo>
                <a:pt x="237891" y="104218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8F6F5D-6D4C-FE42-BCF9-7235ABD8622F}">
      <dsp:nvSpPr>
        <dsp:cNvPr id="0" name=""/>
        <dsp:cNvSpPr/>
      </dsp:nvSpPr>
      <dsp:spPr>
        <a:xfrm>
          <a:off x="2278497" y="2742076"/>
          <a:ext cx="237891" cy="1042189"/>
        </a:xfrm>
        <a:custGeom>
          <a:avLst/>
          <a:gdLst/>
          <a:ahLst/>
          <a:cxnLst/>
          <a:rect l="0" t="0" r="0" b="0"/>
          <a:pathLst>
            <a:path>
              <a:moveTo>
                <a:pt x="237891" y="0"/>
              </a:moveTo>
              <a:lnTo>
                <a:pt x="237891" y="1042189"/>
              </a:lnTo>
              <a:lnTo>
                <a:pt x="0" y="104218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01B843A-B362-2D40-8995-E65D30367887}">
      <dsp:nvSpPr>
        <dsp:cNvPr id="0" name=""/>
        <dsp:cNvSpPr/>
      </dsp:nvSpPr>
      <dsp:spPr>
        <a:xfrm>
          <a:off x="3649203" y="1133479"/>
          <a:ext cx="1608596" cy="1042189"/>
        </a:xfrm>
        <a:custGeom>
          <a:avLst/>
          <a:gdLst/>
          <a:ahLst/>
          <a:cxnLst/>
          <a:rect l="0" t="0" r="0" b="0"/>
          <a:pathLst>
            <a:path>
              <a:moveTo>
                <a:pt x="1608596" y="0"/>
              </a:moveTo>
              <a:lnTo>
                <a:pt x="1608596" y="1042189"/>
              </a:lnTo>
              <a:lnTo>
                <a:pt x="0" y="104218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F252F1B-DB9C-D847-8B6B-362489ABE9D5}">
      <dsp:nvSpPr>
        <dsp:cNvPr id="0" name=""/>
        <dsp:cNvSpPr/>
      </dsp:nvSpPr>
      <dsp:spPr>
        <a:xfrm>
          <a:off x="4124985" y="665"/>
          <a:ext cx="2265629" cy="113281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Feature</a:t>
          </a:r>
        </a:p>
      </dsp:txBody>
      <dsp:txXfrm>
        <a:off x="4124985" y="665"/>
        <a:ext cx="2265629" cy="1132814"/>
      </dsp:txXfrm>
    </dsp:sp>
    <dsp:sp modelId="{B821D985-AA30-0E4C-931C-4FA00DFD998A}">
      <dsp:nvSpPr>
        <dsp:cNvPr id="0" name=""/>
        <dsp:cNvSpPr/>
      </dsp:nvSpPr>
      <dsp:spPr>
        <a:xfrm>
          <a:off x="1383574" y="1609261"/>
          <a:ext cx="2265629" cy="113281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Quantitative</a:t>
          </a:r>
        </a:p>
      </dsp:txBody>
      <dsp:txXfrm>
        <a:off x="1383574" y="1609261"/>
        <a:ext cx="2265629" cy="1132814"/>
      </dsp:txXfrm>
    </dsp:sp>
    <dsp:sp modelId="{8216639E-AC73-834A-8DA3-D30B338F7C0E}">
      <dsp:nvSpPr>
        <dsp:cNvPr id="0" name=""/>
        <dsp:cNvSpPr/>
      </dsp:nvSpPr>
      <dsp:spPr>
        <a:xfrm>
          <a:off x="12868" y="3217858"/>
          <a:ext cx="2265629" cy="113281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Discrete (count)</a:t>
          </a:r>
        </a:p>
        <a:p>
          <a:pPr marL="0" lvl="0" indent="0" algn="ctr" defTabSz="844550">
            <a:lnSpc>
              <a:spcPct val="90000"/>
            </a:lnSpc>
            <a:spcBef>
              <a:spcPct val="0"/>
            </a:spcBef>
            <a:spcAft>
              <a:spcPct val="35000"/>
            </a:spcAft>
            <a:buNone/>
          </a:pPr>
          <a:r>
            <a:rPr lang="en-GB" sz="1900" kern="1200" dirty="0"/>
            <a:t>E.g. number of children in a family</a:t>
          </a:r>
        </a:p>
      </dsp:txBody>
      <dsp:txXfrm>
        <a:off x="12868" y="3217858"/>
        <a:ext cx="2265629" cy="1132814"/>
      </dsp:txXfrm>
    </dsp:sp>
    <dsp:sp modelId="{69ACEA54-882A-8241-B4E7-0C8B3FA1A603}">
      <dsp:nvSpPr>
        <dsp:cNvPr id="0" name=""/>
        <dsp:cNvSpPr/>
      </dsp:nvSpPr>
      <dsp:spPr>
        <a:xfrm>
          <a:off x="2754279" y="3217858"/>
          <a:ext cx="2265629" cy="113281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Continuous (real-valued)</a:t>
          </a:r>
        </a:p>
        <a:p>
          <a:pPr marL="0" lvl="0" indent="0" algn="ctr" defTabSz="844550">
            <a:lnSpc>
              <a:spcPct val="90000"/>
            </a:lnSpc>
            <a:spcBef>
              <a:spcPct val="0"/>
            </a:spcBef>
            <a:spcAft>
              <a:spcPct val="35000"/>
            </a:spcAft>
            <a:buNone/>
          </a:pPr>
          <a:r>
            <a:rPr lang="en-GB" sz="1900" kern="1200" dirty="0"/>
            <a:t>E.g. weight of a person</a:t>
          </a:r>
        </a:p>
      </dsp:txBody>
      <dsp:txXfrm>
        <a:off x="2754279" y="3217858"/>
        <a:ext cx="2265629" cy="1132814"/>
      </dsp:txXfrm>
    </dsp:sp>
    <dsp:sp modelId="{9B8C0620-A11D-C742-9C95-B0D99AA59D84}">
      <dsp:nvSpPr>
        <dsp:cNvPr id="0" name=""/>
        <dsp:cNvSpPr/>
      </dsp:nvSpPr>
      <dsp:spPr>
        <a:xfrm>
          <a:off x="6866396" y="1609261"/>
          <a:ext cx="2265629" cy="113281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Qualitative</a:t>
          </a:r>
        </a:p>
      </dsp:txBody>
      <dsp:txXfrm>
        <a:off x="6866396" y="1609261"/>
        <a:ext cx="2265629" cy="1132814"/>
      </dsp:txXfrm>
    </dsp:sp>
    <dsp:sp modelId="{9F112A1B-0CE8-6840-994B-7F8F65FA7858}">
      <dsp:nvSpPr>
        <dsp:cNvPr id="0" name=""/>
        <dsp:cNvSpPr/>
      </dsp:nvSpPr>
      <dsp:spPr>
        <a:xfrm>
          <a:off x="5495691" y="3217858"/>
          <a:ext cx="2265629" cy="113281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Nominal (unordered)</a:t>
          </a:r>
        </a:p>
        <a:p>
          <a:pPr marL="0" lvl="0" indent="0" algn="ctr" defTabSz="844550">
            <a:lnSpc>
              <a:spcPct val="90000"/>
            </a:lnSpc>
            <a:spcBef>
              <a:spcPct val="0"/>
            </a:spcBef>
            <a:spcAft>
              <a:spcPct val="35000"/>
            </a:spcAft>
            <a:buNone/>
          </a:pPr>
          <a:r>
            <a:rPr lang="en-GB" sz="1900" kern="1200" dirty="0"/>
            <a:t>E.g. profession of a person</a:t>
          </a:r>
        </a:p>
      </dsp:txBody>
      <dsp:txXfrm>
        <a:off x="5495691" y="3217858"/>
        <a:ext cx="2265629" cy="1132814"/>
      </dsp:txXfrm>
    </dsp:sp>
    <dsp:sp modelId="{15B18CEC-ABA7-3342-9558-BDCC399B9D39}">
      <dsp:nvSpPr>
        <dsp:cNvPr id="0" name=""/>
        <dsp:cNvSpPr/>
      </dsp:nvSpPr>
      <dsp:spPr>
        <a:xfrm>
          <a:off x="8237102" y="3217858"/>
          <a:ext cx="2265629" cy="1132814"/>
        </a:xfrm>
        <a:prstGeom prst="rect">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GB" sz="1900" kern="1200" dirty="0"/>
            <a:t>Ordinal (ordered)</a:t>
          </a:r>
        </a:p>
        <a:p>
          <a:pPr marL="0" lvl="0" indent="0" algn="ctr" defTabSz="844550">
            <a:lnSpc>
              <a:spcPct val="90000"/>
            </a:lnSpc>
            <a:spcBef>
              <a:spcPct val="0"/>
            </a:spcBef>
            <a:spcAft>
              <a:spcPct val="35000"/>
            </a:spcAft>
            <a:buNone/>
          </a:pPr>
          <a:r>
            <a:rPr lang="en-GB" sz="1900" kern="1200" dirty="0"/>
            <a:t>E.g. education level of a person</a:t>
          </a:r>
        </a:p>
      </dsp:txBody>
      <dsp:txXfrm>
        <a:off x="8237102" y="3217858"/>
        <a:ext cx="2265629" cy="113281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085995-93BD-EB41-871E-8DEF167CDB9E}">
      <dsp:nvSpPr>
        <dsp:cNvPr id="0" name=""/>
        <dsp:cNvSpPr/>
      </dsp:nvSpPr>
      <dsp:spPr>
        <a:xfrm>
          <a:off x="2703034" y="1109704"/>
          <a:ext cx="5109531" cy="2133809"/>
        </a:xfrm>
        <a:prstGeom prst="round2DiagRect">
          <a:avLst>
            <a:gd name="adj1" fmla="val 0"/>
            <a:gd name="adj2" fmla="val 16670"/>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A3DBF0-DE7A-C849-8030-384610D835B5}">
      <dsp:nvSpPr>
        <dsp:cNvPr id="0" name=""/>
        <dsp:cNvSpPr/>
      </dsp:nvSpPr>
      <dsp:spPr>
        <a:xfrm>
          <a:off x="5257800" y="1045261"/>
          <a:ext cx="712" cy="2262695"/>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9F90C15-D9B7-ED4F-AF65-47E9A5A3219F}">
      <dsp:nvSpPr>
        <dsp:cNvPr id="0" name=""/>
        <dsp:cNvSpPr/>
      </dsp:nvSpPr>
      <dsp:spPr>
        <a:xfrm>
          <a:off x="2765614" y="1364830"/>
          <a:ext cx="2314172" cy="162355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noProof="0" dirty="0">
              <a:solidFill>
                <a:schemeClr val="bg2"/>
              </a:solidFill>
            </a:rPr>
            <a:t>Analyze</a:t>
          </a:r>
          <a:r>
            <a:rPr lang="en-GB" sz="2900" kern="1200" dirty="0">
              <a:solidFill>
                <a:schemeClr val="bg2"/>
              </a:solidFill>
            </a:rPr>
            <a:t> and leverage data at large scales</a:t>
          </a:r>
        </a:p>
      </dsp:txBody>
      <dsp:txXfrm>
        <a:off x="2765614" y="1364830"/>
        <a:ext cx="2314172" cy="1623557"/>
      </dsp:txXfrm>
    </dsp:sp>
    <dsp:sp modelId="{7F8E5DBE-038D-8D4C-BA66-EC5A35D3FF2C}">
      <dsp:nvSpPr>
        <dsp:cNvPr id="0" name=""/>
        <dsp:cNvSpPr/>
      </dsp:nvSpPr>
      <dsp:spPr>
        <a:xfrm>
          <a:off x="5435813" y="1364830"/>
          <a:ext cx="2314172" cy="162355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GB" sz="2900" kern="1200" dirty="0">
              <a:solidFill>
                <a:schemeClr val="bg2"/>
              </a:solidFill>
            </a:rPr>
            <a:t>Act on data faster and automatically</a:t>
          </a:r>
        </a:p>
      </dsp:txBody>
      <dsp:txXfrm>
        <a:off x="5435813" y="1364830"/>
        <a:ext cx="2314172" cy="1623557"/>
      </dsp:txXfrm>
    </dsp:sp>
    <dsp:sp modelId="{232C6CEC-CD3E-7C4C-AABA-25DF4A859428}">
      <dsp:nvSpPr>
        <dsp:cNvPr id="0" name=""/>
        <dsp:cNvSpPr/>
      </dsp:nvSpPr>
      <dsp:spPr>
        <a:xfrm rot="16200000">
          <a:off x="940564" y="1488161"/>
          <a:ext cx="2387380"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r" defTabSz="889000">
            <a:lnSpc>
              <a:spcPct val="90000"/>
            </a:lnSpc>
            <a:spcBef>
              <a:spcPct val="0"/>
            </a:spcBef>
            <a:spcAft>
              <a:spcPct val="35000"/>
            </a:spcAft>
            <a:buNone/>
          </a:pPr>
          <a:r>
            <a:rPr lang="en-GB" sz="2000" kern="1200" dirty="0"/>
            <a:t>Increase revenue</a:t>
          </a:r>
        </a:p>
      </dsp:txBody>
      <dsp:txXfrm>
        <a:off x="1075084" y="1845954"/>
        <a:ext cx="2118341" cy="443520"/>
      </dsp:txXfrm>
    </dsp:sp>
    <dsp:sp modelId="{95D90104-923A-4D47-9821-B52A1CB2D3FD}">
      <dsp:nvSpPr>
        <dsp:cNvPr id="0" name=""/>
        <dsp:cNvSpPr/>
      </dsp:nvSpPr>
      <dsp:spPr>
        <a:xfrm rot="5400000">
          <a:off x="7189534" y="2041502"/>
          <a:ext cx="2383621" cy="890066"/>
        </a:xfrm>
        <a:prstGeom prst="rightArrow">
          <a:avLst>
            <a:gd name="adj1" fmla="val 49830"/>
            <a:gd name="adj2" fmla="val 6066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r" defTabSz="889000">
            <a:lnSpc>
              <a:spcPct val="90000"/>
            </a:lnSpc>
            <a:spcBef>
              <a:spcPct val="0"/>
            </a:spcBef>
            <a:spcAft>
              <a:spcPct val="35000"/>
            </a:spcAft>
            <a:buNone/>
          </a:pPr>
          <a:r>
            <a:rPr lang="en-GB" sz="2000" kern="1200" dirty="0"/>
            <a:t>Decrease costs</a:t>
          </a:r>
        </a:p>
      </dsp:txBody>
      <dsp:txXfrm>
        <a:off x="7324054" y="2130256"/>
        <a:ext cx="2114582" cy="44352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yramid4">
  <dgm:title val=""/>
  <dgm:desc val=""/>
  <dgm:catLst>
    <dgm:cat type="pyramid" pri="4000"/>
    <dgm:cat type="relationship" pri="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useDef="1">
    <dgm:dataModel>
      <dgm:ptLst/>
      <dgm:bg/>
      <dgm:whole/>
    </dgm:dataModel>
  </dgm:styleData>
  <dgm:clrData useDef="1">
    <dgm:dataModel>
      <dgm:ptLst/>
      <dgm:bg/>
      <dgm:whole/>
    </dgm:dataModel>
  </dgm:clrData>
  <dgm:layoutNode name="compositeShape">
    <dgm:varLst>
      <dgm:chMax val="9"/>
      <dgm:dir/>
      <dgm:resizeHandles val="exact"/>
    </dgm:varLst>
    <dgm:alg type="composite">
      <dgm:param type="ar" val="1"/>
    </dgm:alg>
    <dgm:shape xmlns:r="http://schemas.openxmlformats.org/officeDocument/2006/relationships" r:blip="">
      <dgm:adjLst/>
    </dgm:shape>
    <dgm:presOf/>
    <dgm:choose name="Name0">
      <dgm:if name="Name1" axis="ch" ptType="node" func="cnt" op="lte" val="4">
        <dgm:choose name="Name2">
          <dgm:if name="Name3" axis="ch" ptType="node" func="cnt" op="equ" val="1">
            <dgm:constrLst>
              <dgm:constr type="primFontSz" for="ch" ptType="node" op="equ" val="65"/>
              <dgm:constr type="t" for="ch" forName="triangle1"/>
              <dgm:constr type="l" for="ch" forName="triangle1"/>
              <dgm:constr type="h" for="ch" forName="triangle1" refType="h"/>
              <dgm:constr type="w" for="ch" forName="triangle1" refType="h"/>
            </dgm:constrLst>
          </dgm:if>
          <dgm:else name="Name4">
            <dgm:constrLst>
              <dgm:constr type="primFontSz" for="ch" ptType="node" op="equ" val="65"/>
              <dgm:constr type="t" for="ch" forName="triangle1"/>
              <dgm:constr type="l" for="ch" forName="triangle1" refType="h" fact="0.25"/>
              <dgm:constr type="h" for="ch" forName="triangle1" refType="h" fact="0.5"/>
              <dgm:constr type="w" for="ch" forName="triangle1" refType="h" fact="0.5"/>
              <dgm:constr type="t" for="ch" forName="triangle2" refType="h" fact="0.5"/>
              <dgm:constr type="l" for="ch" forName="triangle2"/>
              <dgm:constr type="h" for="ch" forName="triangle2" refType="h" fact="0.5"/>
              <dgm:constr type="w" for="ch" forName="triangle2" refType="h" fact="0.5"/>
              <dgm:constr type="t" for="ch" forName="triangle3" refType="h" fact="0.5"/>
              <dgm:constr type="l" for="ch" forName="triangle3" refType="h" fact="0.25"/>
              <dgm:constr type="h" for="ch" forName="triangle3" refType="h" fact="0.5"/>
              <dgm:constr type="w" for="ch" forName="triangle3" refType="h" fact="0.5"/>
              <dgm:constr type="t" for="ch" forName="triangle4" refType="h" fact="0.5"/>
              <dgm:constr type="l" for="ch" forName="triangle4" refType="h" fact="0.5"/>
              <dgm:constr type="h" for="ch" forName="triangle4" refType="h" fact="0.5"/>
              <dgm:constr type="w" for="ch" forName="triangle4" refType="h" fact="0.5"/>
            </dgm:constrLst>
          </dgm:else>
        </dgm:choose>
      </dgm:if>
      <dgm:else name="Name5">
        <dgm:constrLst>
          <dgm:constr type="primFontSz" for="ch" ptType="node" op="equ" val="65"/>
          <dgm:constr type="t" for="ch" forName="triangle1"/>
          <dgm:constr type="l" for="ch" forName="triangle1" refType="h" fact="0.33"/>
          <dgm:constr type="h" for="ch" forName="triangle1" refType="h" fact="0.33"/>
          <dgm:constr type="w" for="ch" forName="triangle1" refType="h" fact="0.33"/>
          <dgm:constr type="t" for="ch" forName="triangle2" refType="h" fact="0.33"/>
          <dgm:constr type="l" for="ch" forName="triangle2" refType="h" fact="0.165"/>
          <dgm:constr type="h" for="ch" forName="triangle2" refType="h" fact="0.33"/>
          <dgm:constr type="w" for="ch" forName="triangle2" refType="h" fact="0.33"/>
          <dgm:constr type="t" for="ch" forName="triangle3" refType="h" fact="0.33"/>
          <dgm:constr type="l" for="ch" forName="triangle3" refType="h" fact="0.33"/>
          <dgm:constr type="h" for="ch" forName="triangle3" refType="h" fact="0.33"/>
          <dgm:constr type="w" for="ch" forName="triangle3" refType="h" fact="0.33"/>
          <dgm:constr type="t" for="ch" forName="triangle4" refType="h" fact="0.33"/>
          <dgm:constr type="l" for="ch" forName="triangle4" refType="h" fact="0.495"/>
          <dgm:constr type="h" for="ch" forName="triangle4" refType="h" fact="0.33"/>
          <dgm:constr type="w" for="ch" forName="triangle4" refType="h" fact="0.33"/>
          <dgm:constr type="t" for="ch" forName="triangle5" refType="h" fact="0.66"/>
          <dgm:constr type="l" for="ch" forName="triangle5"/>
          <dgm:constr type="h" for="ch" forName="triangle5" refType="h" fact="0.33"/>
          <dgm:constr type="w" for="ch" forName="triangle5" refType="h" fact="0.33"/>
          <dgm:constr type="t" for="ch" forName="triangle6" refType="h" fact="0.66"/>
          <dgm:constr type="l" for="ch" forName="triangle6" refType="h" fact="0.165"/>
          <dgm:constr type="h" for="ch" forName="triangle6" refType="h" fact="0.33"/>
          <dgm:constr type="w" for="ch" forName="triangle6" refType="h" fact="0.33"/>
          <dgm:constr type="t" for="ch" forName="triangle7" refType="h" fact="0.66"/>
          <dgm:constr type="l" for="ch" forName="triangle7" refType="h" fact="0.33"/>
          <dgm:constr type="h" for="ch" forName="triangle7" refType="h" fact="0.33"/>
          <dgm:constr type="w" for="ch" forName="triangle7" refType="h" fact="0.33"/>
          <dgm:constr type="t" for="ch" forName="triangle8" refType="h" fact="0.66"/>
          <dgm:constr type="l" for="ch" forName="triangle8" refType="h" fact="0.495"/>
          <dgm:constr type="h" for="ch" forName="triangle8" refType="h" fact="0.33"/>
          <dgm:constr type="w" for="ch" forName="triangle8" refType="h" fact="0.33"/>
          <dgm:constr type="t" for="ch" forName="triangle9" refType="h" fact="0.66"/>
          <dgm:constr type="l" for="ch" forName="triangle9" refType="h" fact="0.66"/>
          <dgm:constr type="h" for="ch" forName="triangle9" refType="h" fact="0.33"/>
          <dgm:constr type="w" for="ch" forName="triangle9" refType="h" fact="0.33"/>
        </dgm:constrLst>
      </dgm:else>
    </dgm:choose>
    <dgm:ruleLst/>
    <dgm:choose name="Name6">
      <dgm:if name="Name7" axis="ch" ptType="node" func="cnt" op="gte" val="1">
        <dgm:layoutNode name="triangle1" styleLbl="node1">
          <dgm:varLst>
            <dgm:bulletEnabled val="1"/>
          </dgm:varLst>
          <dgm:alg type="tx">
            <dgm:param type="txAnchorVertCh" val="mid"/>
          </dgm:alg>
          <dgm:shape xmlns:r="http://schemas.openxmlformats.org/officeDocument/2006/relationships" type="triangle"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8"/>
    </dgm:choose>
    <dgm:choose name="Name9">
      <dgm:if name="Name10" axis="ch" ptType="node" func="cnt" op="gte" val="2">
        <dgm:layoutNode name="triangle2" styleLbl="node1">
          <dgm:varLst>
            <dgm:bulletEnabled val="1"/>
          </dgm:varLst>
          <dgm:alg type="tx">
            <dgm:param type="txAnchorVertCh" val="mid"/>
          </dgm:alg>
          <dgm:shape xmlns:r="http://schemas.openxmlformats.org/officeDocument/2006/relationships" type="triangle" r:blip="">
            <dgm:adjLst/>
          </dgm:shape>
          <dgm:choose name="Name11">
            <dgm:if name="Name12" func="var" arg="dir" op="equ" val="norm">
              <dgm:presOf axis="ch desOrSelf" ptType="node node" st="2 1" cnt="1 0"/>
            </dgm:if>
            <dgm:else name="Name13">
              <dgm:presOf axis="ch desOrSelf" ptType="node node" st="4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3" styleLbl="node1">
          <dgm:varLst>
            <dgm:bulletEnabled val="1"/>
          </dgm:varLst>
          <dgm:alg type="tx">
            <dgm:param type="txAnchorVertCh" val="mid"/>
          </dgm:alg>
          <dgm:shape xmlns:r="http://schemas.openxmlformats.org/officeDocument/2006/relationships" rot="180" type="triangle"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4" styleLbl="node1">
          <dgm:varLst>
            <dgm:bulletEnabled val="1"/>
          </dgm:varLst>
          <dgm:alg type="tx">
            <dgm:param type="txAnchorVertCh" val="mid"/>
          </dgm:alg>
          <dgm:shape xmlns:r="http://schemas.openxmlformats.org/officeDocument/2006/relationships" type="triangle" r:blip="">
            <dgm:adjLst/>
          </dgm:shape>
          <dgm:choose name="Name14">
            <dgm:if name="Name15" func="var" arg="dir" op="equ" val="norm">
              <dgm:presOf axis="ch desOrSelf" ptType="node node" st="4 1" cnt="1 0"/>
            </dgm:if>
            <dgm:else name="Name16">
              <dgm:presOf axis="ch desOrSelf" ptType="node node" st="2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7"/>
    </dgm:choose>
    <dgm:choose name="Name18">
      <dgm:if name="Name19" axis="ch" ptType="node" func="cnt" op="gte" val="5">
        <dgm:layoutNode name="triangle5" styleLbl="node1">
          <dgm:varLst>
            <dgm:bulletEnabled val="1"/>
          </dgm:varLst>
          <dgm:alg type="tx">
            <dgm:param type="txAnchorVertCh" val="mid"/>
          </dgm:alg>
          <dgm:shape xmlns:r="http://schemas.openxmlformats.org/officeDocument/2006/relationships" type="triangle" r:blip="">
            <dgm:adjLst/>
          </dgm:shape>
          <dgm:choose name="Name20">
            <dgm:if name="Name21" func="var" arg="dir" op="equ" val="norm">
              <dgm:presOf axis="ch desOrSelf" ptType="node node" st="5 1" cnt="1 0"/>
            </dgm:if>
            <dgm:else name="Name22">
              <dgm:presOf axis="ch desOrSelf" ptType="node node" st="9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6" styleLbl="node1">
          <dgm:varLst>
            <dgm:bulletEnabled val="1"/>
          </dgm:varLst>
          <dgm:alg type="tx">
            <dgm:param type="txAnchorVertCh" val="mid"/>
          </dgm:alg>
          <dgm:shape xmlns:r="http://schemas.openxmlformats.org/officeDocument/2006/relationships" rot="180" type="triangle" r:blip="">
            <dgm:adjLst/>
          </dgm:shape>
          <dgm:choose name="Name23">
            <dgm:if name="Name24" func="var" arg="dir" op="equ" val="norm">
              <dgm:presOf axis="ch desOrSelf" ptType="node node" st="6 1" cnt="1 0"/>
            </dgm:if>
            <dgm:else name="Name25">
              <dgm:presOf axis="ch desOrSelf" ptType="node node" st="8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7" styleLbl="node1">
          <dgm:varLst>
            <dgm:bulletEnabled val="1"/>
          </dgm:varLst>
          <dgm:alg type="tx">
            <dgm:param type="txAnchorVertCh" val="mid"/>
          </dgm:alg>
          <dgm:shape xmlns:r="http://schemas.openxmlformats.org/officeDocument/2006/relationships" type="triangle" r:blip="">
            <dgm:adjLst/>
          </dgm:shape>
          <dgm:presOf axis="ch desOrSelf" ptType="node node" st="7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8" styleLbl="node1">
          <dgm:varLst>
            <dgm:bulletEnabled val="1"/>
          </dgm:varLst>
          <dgm:alg type="tx">
            <dgm:param type="txAnchorVertCh" val="mid"/>
          </dgm:alg>
          <dgm:shape xmlns:r="http://schemas.openxmlformats.org/officeDocument/2006/relationships" rot="180" type="triangle" r:blip="">
            <dgm:adjLst/>
          </dgm:shape>
          <dgm:choose name="Name26">
            <dgm:if name="Name27" func="var" arg="dir" op="equ" val="norm">
              <dgm:presOf axis="ch desOrSelf" ptType="node node" st="8 1" cnt="1 0"/>
            </dgm:if>
            <dgm:else name="Name28">
              <dgm:presOf axis="ch desOrSelf" ptType="node node" st="6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9" styleLbl="node1">
          <dgm:varLst>
            <dgm:bulletEnabled val="1"/>
          </dgm:varLst>
          <dgm:alg type="tx">
            <dgm:param type="txAnchorVertCh" val="mid"/>
          </dgm:alg>
          <dgm:shape xmlns:r="http://schemas.openxmlformats.org/officeDocument/2006/relationships" type="triangle" r:blip="">
            <dgm:adjLst/>
          </dgm:shape>
          <dgm:choose name="Name29">
            <dgm:if name="Name30" func="var" arg="dir" op="equ" val="norm">
              <dgm:presOf axis="ch desOrSelf" ptType="node node" st="9 1" cnt="1 0"/>
            </dgm:if>
            <dgm:else name="Name31">
              <dgm:presOf axis="ch desOrSelf" ptType="node node" st="5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2"/>
    </dgm:choose>
  </dgm:layoutNode>
</dgm:layoutDef>
</file>

<file path=ppt/diagrams/layout5.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7.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jpeg>
</file>

<file path=ppt/media/image12.png>
</file>

<file path=ppt/media/image13.png>
</file>

<file path=ppt/media/image14.png>
</file>

<file path=ppt/media/image15.png>
</file>

<file path=ppt/media/image16.svg>
</file>

<file path=ppt/media/image17.png>
</file>

<file path=ppt/media/image18.svg>
</file>

<file path=ppt/media/image19.svg>
</file>

<file path=ppt/media/image2.pn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png>
</file>

<file path=ppt/media/image34.png>
</file>

<file path=ppt/media/image35.jpeg>
</file>

<file path=ppt/media/image36.jpeg>
</file>

<file path=ppt/media/image36.pn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png>
</file>

<file path=ppt/media/image45.jpg>
</file>

<file path=ppt/media/image46.png>
</file>

<file path=ppt/media/image47.png>
</file>

<file path=ppt/media/image48.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0B8D8D-7205-46A4-9A79-03FB6A99731C}" type="datetimeFigureOut">
              <a:rPr lang="en-GB" smtClean="0"/>
              <a:t>17/08/2021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9A6767-E9CF-4EAA-A376-CD3042560A0D}" type="slidenum">
              <a:rPr lang="en-GB" smtClean="0"/>
              <a:t>‹#›</a:t>
            </a:fld>
            <a:endParaRPr lang="en-GB"/>
          </a:p>
        </p:txBody>
      </p:sp>
    </p:spTree>
    <p:extLst>
      <p:ext uri="{BB962C8B-B14F-4D97-AF65-F5344CB8AC3E}">
        <p14:creationId xmlns:p14="http://schemas.microsoft.com/office/powerpoint/2010/main" val="3419762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first module of the AI4Business course. In this module we aim to provide a general introduction to artificial intelligence or AI, specifically targeted to business managers who seek to leverage AI within their company in the search for added business value. This implies that we will focus on the conceptual ideas around AI, what AI can or can’t do and when to use AI. The goal is to make managers aware of AI’s potential in order to capture value, not to detail the nitty-gritty mathematical details of AI algorithms. In short, this module is an ideal starting point if you are deciding whether AI is for you or not.</a:t>
            </a:r>
          </a:p>
        </p:txBody>
      </p:sp>
      <p:sp>
        <p:nvSpPr>
          <p:cNvPr id="4" name="Slide Number Placeholder 3"/>
          <p:cNvSpPr>
            <a:spLocks noGrp="1"/>
          </p:cNvSpPr>
          <p:nvPr>
            <p:ph type="sldNum" sz="quarter" idx="5"/>
          </p:nvPr>
        </p:nvSpPr>
        <p:spPr/>
        <p:txBody>
          <a:bodyPr/>
          <a:lstStyle/>
          <a:p>
            <a:fld id="{B29A6767-E9CF-4EAA-A376-CD3042560A0D}" type="slidenum">
              <a:rPr lang="en-GB" smtClean="0"/>
              <a:t>1</a:t>
            </a:fld>
            <a:endParaRPr lang="en-GB"/>
          </a:p>
        </p:txBody>
      </p:sp>
    </p:spTree>
    <p:extLst>
      <p:ext uri="{BB962C8B-B14F-4D97-AF65-F5344CB8AC3E}">
        <p14:creationId xmlns:p14="http://schemas.microsoft.com/office/powerpoint/2010/main" val="30114286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Because of these different levels of AI, it is very important to keep a realistic technological view. It would be too optimistic, from a technology point of view, to think that sentient super-intelligent killer robots are coming soon. For society this would not be great, but the technology is also not even close to that point (if it even ever gets there). It would be too pessimistic to completely give up on AI because it can’t solve all our problems yet. Somewhere in between we should realize that AI can’t do everything, but that there are enough valuable applications to transform industries. It is therefore important to understand what AI can and can’t do for you, your company and your industry. This will allow you to leverage AI within your business and harvest a lot of value before competitors do so.</a:t>
            </a:r>
          </a:p>
        </p:txBody>
      </p:sp>
      <p:sp>
        <p:nvSpPr>
          <p:cNvPr id="4" name="Slide Number Placeholder 3"/>
          <p:cNvSpPr>
            <a:spLocks noGrp="1"/>
          </p:cNvSpPr>
          <p:nvPr>
            <p:ph type="sldNum" sz="quarter" idx="5"/>
          </p:nvPr>
        </p:nvSpPr>
        <p:spPr/>
        <p:txBody>
          <a:bodyPr/>
          <a:lstStyle/>
          <a:p>
            <a:fld id="{B29A6767-E9CF-4EAA-A376-CD3042560A0D}" type="slidenum">
              <a:rPr lang="en-GB" smtClean="0"/>
              <a:t>10</a:t>
            </a:fld>
            <a:endParaRPr lang="en-GB"/>
          </a:p>
        </p:txBody>
      </p:sp>
    </p:spTree>
    <p:extLst>
      <p:ext uri="{BB962C8B-B14F-4D97-AF65-F5344CB8AC3E}">
        <p14:creationId xmlns:p14="http://schemas.microsoft.com/office/powerpoint/2010/main" val="24709906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If you ever heard about artificial intelligence or AI, then you probably also heard the terms machine learning (or ML) and deep learning (or DL) fly by. But what is the distinction between these elements? </a:t>
            </a:r>
            <a:r>
              <a:rPr lang="en-GB" sz="1200" b="0" i="0" u="none" strike="noStrike" kern="1200" dirty="0">
                <a:solidFill>
                  <a:schemeClr val="tx1"/>
                </a:solidFill>
                <a:effectLst/>
                <a:latin typeface="+mn-lt"/>
                <a:ea typeface="+mn-ea"/>
                <a:cs typeface="+mn-cs"/>
              </a:rPr>
              <a:t>In a nutshell: DL is a subset of ML, which is itself a subset of AI (see the graphic). AI is the broad term for systems  that perform tasks which usually require human intelligence. Machine learning is a way to use pattern recognition in order to solve these tasks instead of specifically telling a computer program how to solve it. Deep learning puts focus on a specific type of technique to solve these tasks, namely deep neural networks (see more details later on when we discuss popular algorithms).</a:t>
            </a:r>
            <a:endParaRPr lang="en-BE" dirty="0"/>
          </a:p>
        </p:txBody>
      </p:sp>
      <p:sp>
        <p:nvSpPr>
          <p:cNvPr id="4" name="Slide Number Placeholder 3"/>
          <p:cNvSpPr>
            <a:spLocks noGrp="1"/>
          </p:cNvSpPr>
          <p:nvPr>
            <p:ph type="sldNum" sz="quarter" idx="5"/>
          </p:nvPr>
        </p:nvSpPr>
        <p:spPr/>
        <p:txBody>
          <a:bodyPr/>
          <a:lstStyle/>
          <a:p>
            <a:fld id="{B29A6767-E9CF-4EAA-A376-CD3042560A0D}" type="slidenum">
              <a:rPr lang="en-GB" smtClean="0"/>
              <a:t>11</a:t>
            </a:fld>
            <a:endParaRPr lang="en-GB"/>
          </a:p>
        </p:txBody>
      </p:sp>
    </p:spTree>
    <p:extLst>
      <p:ext uri="{BB962C8B-B14F-4D97-AF65-F5344CB8AC3E}">
        <p14:creationId xmlns:p14="http://schemas.microsoft.com/office/powerpoint/2010/main" val="19014397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recapitulate these distinctions because they are rather important. AI is the general theory and development of computer systems able to perform tasks normally requiring </a:t>
            </a:r>
            <a:r>
              <a:rPr lang="en-US" dirty="0">
                <a:solidFill>
                  <a:schemeClr val="accent6"/>
                </a:solidFill>
              </a:rPr>
              <a:t>human intelligence. ML is </a:t>
            </a:r>
            <a:r>
              <a:rPr lang="en-US" dirty="0"/>
              <a:t>a subfield of AI that gives computers the ability to </a:t>
            </a:r>
            <a:r>
              <a:rPr lang="en-US" dirty="0">
                <a:solidFill>
                  <a:schemeClr val="accent6"/>
                </a:solidFill>
              </a:rPr>
              <a:t>learn without being explicitly programmed. In conventional programming the programmer supplies data and rules such that the computer gives answers. Machine learning provides the data and answers to an algorithm, and it outputs the underlying rules (of course learned from the provided data and answer combinations). This is why people often say “garbage in is garbage out”: your model will only be as good as the examples you supply. DL is a </a:t>
            </a:r>
            <a:r>
              <a:rPr lang="en-US" dirty="0"/>
              <a:t>subset of ML methods based on </a:t>
            </a:r>
            <a:r>
              <a:rPr lang="en-US" dirty="0">
                <a:solidFill>
                  <a:schemeClr val="accent6"/>
                </a:solidFill>
              </a:rPr>
              <a:t>deep artificial neural networks. The extra bit of magic that happens here is the fact that neural networks also allow to perform automatic feature engineering or creation, while this is usually a manual task in general ML algorithms. Let’s have a visual look at these distinctions.</a:t>
            </a:r>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12</a:t>
            </a:fld>
            <a:endParaRPr lang="en-GB"/>
          </a:p>
        </p:txBody>
      </p:sp>
    </p:spTree>
    <p:extLst>
      <p:ext uri="{BB962C8B-B14F-4D97-AF65-F5344CB8AC3E}">
        <p14:creationId xmlns:p14="http://schemas.microsoft.com/office/powerpoint/2010/main" val="275271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Conventional programming takes the data together with the human generated rules/logic. The program will then evaluate the rules based on the supplied data and return an output. The human generated rules often come from business expertise and years of experience, but this implies that you need the people with the knowledge to solve your specific problem at hand.</a:t>
            </a:r>
          </a:p>
        </p:txBody>
      </p:sp>
      <p:sp>
        <p:nvSpPr>
          <p:cNvPr id="4" name="Slide Number Placeholder 3"/>
          <p:cNvSpPr>
            <a:spLocks noGrp="1"/>
          </p:cNvSpPr>
          <p:nvPr>
            <p:ph type="sldNum" sz="quarter" idx="5"/>
          </p:nvPr>
        </p:nvSpPr>
        <p:spPr/>
        <p:txBody>
          <a:bodyPr/>
          <a:lstStyle/>
          <a:p>
            <a:fld id="{B29A6767-E9CF-4EAA-A376-CD3042560A0D}" type="slidenum">
              <a:rPr lang="en-GB" smtClean="0"/>
              <a:t>13</a:t>
            </a:fld>
            <a:endParaRPr lang="en-GB"/>
          </a:p>
        </p:txBody>
      </p:sp>
    </p:spTree>
    <p:extLst>
      <p:ext uri="{BB962C8B-B14F-4D97-AF65-F5344CB8AC3E}">
        <p14:creationId xmlns:p14="http://schemas.microsoft.com/office/powerpoint/2010/main" val="38280422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takes the data and desired output for that specific data as an input. An algorithm looks for patterns in the data/output combinations and results in a set of AI generated rules/logic. These AI rules can then be used make predictions for new data instances for which we don’t know the accompanying output (yet). The advantage here is that you can learn to solve any kind of problem, as long as you are able to collect relevant data to learn from.</a:t>
            </a:r>
          </a:p>
        </p:txBody>
      </p:sp>
      <p:sp>
        <p:nvSpPr>
          <p:cNvPr id="4" name="Slide Number Placeholder 3"/>
          <p:cNvSpPr>
            <a:spLocks noGrp="1"/>
          </p:cNvSpPr>
          <p:nvPr>
            <p:ph type="sldNum" sz="quarter" idx="5"/>
          </p:nvPr>
        </p:nvSpPr>
        <p:spPr/>
        <p:txBody>
          <a:bodyPr/>
          <a:lstStyle/>
          <a:p>
            <a:fld id="{B29A6767-E9CF-4EAA-A376-CD3042560A0D}" type="slidenum">
              <a:rPr lang="en-GB" smtClean="0"/>
              <a:t>14</a:t>
            </a:fld>
            <a:endParaRPr lang="en-GB"/>
          </a:p>
        </p:txBody>
      </p:sp>
    </p:spTree>
    <p:extLst>
      <p:ext uri="{BB962C8B-B14F-4D97-AF65-F5344CB8AC3E}">
        <p14:creationId xmlns:p14="http://schemas.microsoft.com/office/powerpoint/2010/main" val="26281983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 learning adds an extra layer of magic by also performing the feature engineering/creation in an automatic way. With ML, we typically need a manual process to put our data in a proper format to capture interesting relations between input and output. DL allows to input raw data and figures out an optimal representation to solve the specific problem at hand. This type of learning works very well for unstructured data problem such as images, text and speech (see more details later on).</a:t>
            </a:r>
          </a:p>
        </p:txBody>
      </p:sp>
      <p:sp>
        <p:nvSpPr>
          <p:cNvPr id="4" name="Slide Number Placeholder 3"/>
          <p:cNvSpPr>
            <a:spLocks noGrp="1"/>
          </p:cNvSpPr>
          <p:nvPr>
            <p:ph type="sldNum" sz="quarter" idx="5"/>
          </p:nvPr>
        </p:nvSpPr>
        <p:spPr/>
        <p:txBody>
          <a:bodyPr/>
          <a:lstStyle/>
          <a:p>
            <a:fld id="{B29A6767-E9CF-4EAA-A376-CD3042560A0D}" type="slidenum">
              <a:rPr lang="en-GB" smtClean="0"/>
              <a:t>15</a:t>
            </a:fld>
            <a:endParaRPr lang="en-GB"/>
          </a:p>
        </p:txBody>
      </p:sp>
    </p:spTree>
    <p:extLst>
      <p:ext uri="{BB962C8B-B14F-4D97-AF65-F5344CB8AC3E}">
        <p14:creationId xmlns:p14="http://schemas.microsoft.com/office/powerpoint/2010/main" val="40747894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do a little exercise based on what we have learned so far. On the slide you can see four statements about AI, up to you to say whether these statements are true or false. You can take your time to think about these statements by pausing the video. Once you resume playing we will be going over the solutions together. Good luck!</a:t>
            </a:r>
          </a:p>
          <a:p>
            <a:r>
              <a:rPr lang="en-US" dirty="0"/>
              <a:t>Let’s have a look at the solutions. All statements on the slide are popular misconceptions about AI and are therefore all false.</a:t>
            </a:r>
          </a:p>
        </p:txBody>
      </p:sp>
      <p:sp>
        <p:nvSpPr>
          <p:cNvPr id="4" name="Slide Number Placeholder 3"/>
          <p:cNvSpPr>
            <a:spLocks noGrp="1"/>
          </p:cNvSpPr>
          <p:nvPr>
            <p:ph type="sldNum" sz="quarter" idx="5"/>
          </p:nvPr>
        </p:nvSpPr>
        <p:spPr/>
        <p:txBody>
          <a:bodyPr/>
          <a:lstStyle/>
          <a:p>
            <a:fld id="{B29A6767-E9CF-4EAA-A376-CD3042560A0D}" type="slidenum">
              <a:rPr lang="en-GB" smtClean="0"/>
              <a:t>16</a:t>
            </a:fld>
            <a:endParaRPr lang="en-GB"/>
          </a:p>
        </p:txBody>
      </p:sp>
    </p:spTree>
    <p:extLst>
      <p:ext uri="{BB962C8B-B14F-4D97-AF65-F5344CB8AC3E}">
        <p14:creationId xmlns:p14="http://schemas.microsoft.com/office/powerpoint/2010/main" val="1761334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 this slide we list the four statements as misconceptions on the left, with the accompanying reality situation on the right. AI systems do not learn on their own without any help from the outside, but human supervision is essential to ensure adequate performance. An AI system trained to do one task will not necessarily excel at other tasks as well, but you need a model for each use case and the results will depend heavily on the specific data. AI is not objective at all but learns patterns from the data. This means that any bias in the data is reflected as bias in an AI’s decisions, but more on that later on when we discuss AI &amp; ethics. AI will not take your job but is expected to become a job creator.</a:t>
            </a:r>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17</a:t>
            </a:fld>
            <a:endParaRPr lang="en-GB"/>
          </a:p>
        </p:txBody>
      </p:sp>
    </p:spTree>
    <p:extLst>
      <p:ext uri="{BB962C8B-B14F-4D97-AF65-F5344CB8AC3E}">
        <p14:creationId xmlns:p14="http://schemas.microsoft.com/office/powerpoint/2010/main" val="37285679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bad news is that AI and the accompanying automation will displace millions of jobs. The good news is that AI will be creating more jobs, resulting in a net gain of jobs in the long run. Studies from the World Economic Forum and Gartner show that AI is expected to create millions of jobs by the year 2025. Long story short, no need to be afraid that the robots will be taking your job!</a:t>
            </a:r>
          </a:p>
        </p:txBody>
      </p:sp>
      <p:sp>
        <p:nvSpPr>
          <p:cNvPr id="4" name="Slide Number Placeholder 3"/>
          <p:cNvSpPr>
            <a:spLocks noGrp="1"/>
          </p:cNvSpPr>
          <p:nvPr>
            <p:ph type="sldNum" sz="quarter" idx="5"/>
          </p:nvPr>
        </p:nvSpPr>
        <p:spPr/>
        <p:txBody>
          <a:bodyPr/>
          <a:lstStyle/>
          <a:p>
            <a:fld id="{B29A6767-E9CF-4EAA-A376-CD3042560A0D}" type="slidenum">
              <a:rPr lang="en-GB" smtClean="0"/>
              <a:t>18</a:t>
            </a:fld>
            <a:endParaRPr lang="en-GB"/>
          </a:p>
        </p:txBody>
      </p:sp>
    </p:spTree>
    <p:extLst>
      <p:ext uri="{BB962C8B-B14F-4D97-AF65-F5344CB8AC3E}">
        <p14:creationId xmlns:p14="http://schemas.microsoft.com/office/powerpoint/2010/main" val="30851466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look at the historical evolution of AI over the years.</a:t>
            </a:r>
          </a:p>
        </p:txBody>
      </p:sp>
      <p:sp>
        <p:nvSpPr>
          <p:cNvPr id="4" name="Slide Number Placeholder 3"/>
          <p:cNvSpPr>
            <a:spLocks noGrp="1"/>
          </p:cNvSpPr>
          <p:nvPr>
            <p:ph type="sldNum" sz="quarter" idx="5"/>
          </p:nvPr>
        </p:nvSpPr>
        <p:spPr/>
        <p:txBody>
          <a:bodyPr/>
          <a:lstStyle/>
          <a:p>
            <a:fld id="{B29A6767-E9CF-4EAA-A376-CD3042560A0D}" type="slidenum">
              <a:rPr lang="en-GB" smtClean="0"/>
              <a:t>19</a:t>
            </a:fld>
            <a:endParaRPr lang="en-GB"/>
          </a:p>
        </p:txBody>
      </p:sp>
    </p:spTree>
    <p:extLst>
      <p:ext uri="{BB962C8B-B14F-4D97-AF65-F5344CB8AC3E}">
        <p14:creationId xmlns:p14="http://schemas.microsoft.com/office/powerpoint/2010/main" val="20666855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This module is the first out of five modules in the AI4Business course. </a:t>
            </a:r>
            <a:r>
              <a:rPr lang="en-US" dirty="0"/>
              <a:t>No prior knowledge is required for this module as we will start from the basics. The next modules build further on what we learn today, gradually expanding your AI knowledge base.</a:t>
            </a:r>
            <a:endParaRPr lang="en-BE" dirty="0"/>
          </a:p>
        </p:txBody>
      </p:sp>
      <p:sp>
        <p:nvSpPr>
          <p:cNvPr id="4" name="Slide Number Placeholder 3"/>
          <p:cNvSpPr>
            <a:spLocks noGrp="1"/>
          </p:cNvSpPr>
          <p:nvPr>
            <p:ph type="sldNum" sz="quarter" idx="5"/>
          </p:nvPr>
        </p:nvSpPr>
        <p:spPr/>
        <p:txBody>
          <a:bodyPr/>
          <a:lstStyle/>
          <a:p>
            <a:fld id="{B29A6767-E9CF-4EAA-A376-CD3042560A0D}" type="slidenum">
              <a:rPr lang="en-GB" smtClean="0"/>
              <a:t>2</a:t>
            </a:fld>
            <a:endParaRPr lang="en-GB"/>
          </a:p>
        </p:txBody>
      </p:sp>
    </p:spTree>
    <p:extLst>
      <p:ext uri="{BB962C8B-B14F-4D97-AF65-F5344CB8AC3E}">
        <p14:creationId xmlns:p14="http://schemas.microsoft.com/office/powerpoint/2010/main" val="33075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Contrary to what some people believe, AI is not really a new concept. The first wave of AI excitement started around 1950 when Alan Turing proposed a test to check a machine's ability to exhibit behavior equivalent to human intelligence. A machine is intelligent when it can trick humans in thinking it’s human. In 1951, we saw the </a:t>
            </a:r>
            <a:r>
              <a:rPr lang="en-US" dirty="0" err="1"/>
              <a:t>Feranti</a:t>
            </a:r>
            <a:r>
              <a:rPr lang="en-US" dirty="0"/>
              <a:t> Mark 1 as the first commercial general-purpose computer which was able to play a game of checkers. The term ”artificial intelligence” was first coined in 1956 by John McCarthy at the Dartmouth Summer Research Project. In 1961, </a:t>
            </a:r>
            <a:r>
              <a:rPr lang="en-US" dirty="0" err="1"/>
              <a:t>Unimate</a:t>
            </a:r>
            <a:r>
              <a:rPr lang="en-US" dirty="0"/>
              <a:t> goes to work at a General Motors assembly line as the first industrial robot. In 1964 the chatbot Eliza, developed by Joseph </a:t>
            </a:r>
            <a:r>
              <a:rPr lang="en-US" dirty="0" err="1"/>
              <a:t>Weizenbaum</a:t>
            </a:r>
            <a:r>
              <a:rPr lang="en-US" dirty="0"/>
              <a:t> at MIT, is able to hold conversations with humans. In 1966 the general-purpose mobile robot </a:t>
            </a:r>
            <a:r>
              <a:rPr lang="en-US" dirty="0" err="1"/>
              <a:t>Shakey</a:t>
            </a:r>
            <a:r>
              <a:rPr lang="en-US" dirty="0"/>
              <a:t>, developed at Stanford, is able to reason about its own actions and break commands down into smaller chunks to process. This seems like a lot of AI progress already took place more than 50 years ago, so what happened in the meantime?</a:t>
            </a:r>
          </a:p>
        </p:txBody>
      </p:sp>
      <p:sp>
        <p:nvSpPr>
          <p:cNvPr id="4" name="Slide Number Placeholder 3"/>
          <p:cNvSpPr>
            <a:spLocks noGrp="1"/>
          </p:cNvSpPr>
          <p:nvPr>
            <p:ph type="sldNum" sz="quarter" idx="5"/>
          </p:nvPr>
        </p:nvSpPr>
        <p:spPr/>
        <p:txBody>
          <a:bodyPr/>
          <a:lstStyle/>
          <a:p>
            <a:fld id="{B29A6767-E9CF-4EAA-A376-CD3042560A0D}" type="slidenum">
              <a:rPr lang="en-GB" smtClean="0"/>
              <a:t>20</a:t>
            </a:fld>
            <a:endParaRPr lang="en-GB"/>
          </a:p>
        </p:txBody>
      </p:sp>
    </p:spTree>
    <p:extLst>
      <p:ext uri="{BB962C8B-B14F-4D97-AF65-F5344CB8AC3E}">
        <p14:creationId xmlns:p14="http://schemas.microsoft.com/office/powerpoint/2010/main" val="10513832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evolution of AI also saw some cold winter periods without any progress. The first AI winter was around the period 1974 – 1980. This was driven by the limited applicability of AI technology at the time and the feeling that AI failed to provide the major impact that was promised, leading to worldwide funding pullbacks on AI research. The period of 1980-1987 represented a renewed excitement for AI. Expert systems with if-then reasoning emerge to mimic human decision making and funding starts to pick up again. Unfortunately, the limitations of if-then reasoning became apparent which result in funding cutbacks and a second AI winter during the period 1987 – 1994.</a:t>
            </a:r>
          </a:p>
        </p:txBody>
      </p:sp>
      <p:sp>
        <p:nvSpPr>
          <p:cNvPr id="4" name="Slide Number Placeholder 3"/>
          <p:cNvSpPr>
            <a:spLocks noGrp="1"/>
          </p:cNvSpPr>
          <p:nvPr>
            <p:ph type="sldNum" sz="quarter" idx="5"/>
          </p:nvPr>
        </p:nvSpPr>
        <p:spPr/>
        <p:txBody>
          <a:bodyPr/>
          <a:lstStyle/>
          <a:p>
            <a:fld id="{B29A6767-E9CF-4EAA-A376-CD3042560A0D}" type="slidenum">
              <a:rPr lang="en-GB" smtClean="0"/>
              <a:t>21</a:t>
            </a:fld>
            <a:endParaRPr lang="en-GB"/>
          </a:p>
        </p:txBody>
      </p:sp>
    </p:spTree>
    <p:extLst>
      <p:ext uri="{BB962C8B-B14F-4D97-AF65-F5344CB8AC3E}">
        <p14:creationId xmlns:p14="http://schemas.microsoft.com/office/powerpoint/2010/main" val="4722461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these periods of sudden excitement and winters, we have seen a steady progress in the successful application of AI technology in the past 25 years. In 1997, IBM’s Deep Blue beats the world champion Garry Kasparov in chess. In 1998 </a:t>
            </a:r>
            <a:r>
              <a:rPr lang="en-US" dirty="0" err="1"/>
              <a:t>KISmet</a:t>
            </a:r>
            <a:r>
              <a:rPr lang="en-US" dirty="0"/>
              <a:t> appeared as the first emotionally intelligent robot and one year later Sony’s </a:t>
            </a:r>
            <a:r>
              <a:rPr lang="en-US" dirty="0" err="1"/>
              <a:t>AiBO</a:t>
            </a:r>
            <a:r>
              <a:rPr lang="en-US" dirty="0"/>
              <a:t> was the first consumer robot pet dog with time-developing skills and personality. In 2002, iRobot presents the Roomba as the first mass produced autonomous vacuum cleaner. In 2011, Apple introduces the intelligent virtual assistant with a voice interface Siri in the iPhone 4S and IBM’s question answering machine Watson wins first place in the television quiz show Jeopardy. In 2014, the chatbot Eugene was able to trick 33% of the judges in believing that it was human, leading to the announcement that it passed the Turing Test (although the validity and relevance thereof was questioned by critics after the event). In the same year, Amazon introduces an intelligent virtual assistant Alexa to complete shopping tasks. In 2016, Microsoft’s chatbot Tay goes rogue on social media by posting </a:t>
            </a:r>
            <a:r>
              <a:rPr lang="en-GB" sz="1200" b="0" i="0" u="none" strike="noStrike" kern="1200" dirty="0">
                <a:solidFill>
                  <a:schemeClr val="tx1"/>
                </a:solidFill>
                <a:effectLst/>
                <a:latin typeface="+mn-lt"/>
                <a:ea typeface="+mn-ea"/>
                <a:cs typeface="+mn-cs"/>
              </a:rPr>
              <a:t>inflammatory and offensive tweets through its Twitter account. In 2017, </a:t>
            </a:r>
            <a:r>
              <a:rPr lang="en-GB" dirty="0"/>
              <a:t>Google’s AI AlphaGo beats world champion </a:t>
            </a:r>
            <a:r>
              <a:rPr lang="en-GB" dirty="0" err="1"/>
              <a:t>Ke</a:t>
            </a:r>
            <a:r>
              <a:rPr lang="en-GB" dirty="0"/>
              <a:t> </a:t>
            </a:r>
            <a:r>
              <a:rPr lang="en-GB" dirty="0" err="1"/>
              <a:t>Jie</a:t>
            </a:r>
            <a:r>
              <a:rPr lang="en-GB" dirty="0"/>
              <a:t> in the complex board game of Go and two years later Pluribus was the first AI bot to defeat human expert players in a Texas </a:t>
            </a:r>
            <a:r>
              <a:rPr lang="en-GB" dirty="0" err="1"/>
              <a:t>Hold’em</a:t>
            </a:r>
            <a:r>
              <a:rPr lang="en-GB" dirty="0"/>
              <a:t> poker game.</a:t>
            </a:r>
          </a:p>
        </p:txBody>
      </p:sp>
      <p:sp>
        <p:nvSpPr>
          <p:cNvPr id="4" name="Slide Number Placeholder 3"/>
          <p:cNvSpPr>
            <a:spLocks noGrp="1"/>
          </p:cNvSpPr>
          <p:nvPr>
            <p:ph type="sldNum" sz="quarter" idx="5"/>
          </p:nvPr>
        </p:nvSpPr>
        <p:spPr/>
        <p:txBody>
          <a:bodyPr/>
          <a:lstStyle/>
          <a:p>
            <a:fld id="{B29A6767-E9CF-4EAA-A376-CD3042560A0D}" type="slidenum">
              <a:rPr lang="en-GB" smtClean="0"/>
              <a:t>22</a:t>
            </a:fld>
            <a:endParaRPr lang="en-GB"/>
          </a:p>
        </p:txBody>
      </p:sp>
    </p:spTree>
    <p:extLst>
      <p:ext uri="{BB962C8B-B14F-4D97-AF65-F5344CB8AC3E}">
        <p14:creationId xmlns:p14="http://schemas.microsoft.com/office/powerpoint/2010/main" val="34428784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Gartner’s Hype Cycle is a graphical representation of the expectations that arise with a new technology over time. On the x-axis we have maturity or time, while on the y-axis we have the visibility or expectations. The general pattern is a very steep increase in expectations early on, followed by a steep decrease after which expectations start to grow again at a steady pace. We therefore go from a very optimistic view to a rather pessimistic one and end up with a more realistic view of what the given technology can or will deliver.</a:t>
            </a:r>
            <a:endParaRPr lang="en-BE"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hype cycle can be divided into several distinct sections. The innovation trigger starts from a major technological breakthrough that generates media interest, even though the practical viability of the new technology is often still unproven. This technology “buzz” results in a peak of inflated expectations that exceed </a:t>
            </a:r>
            <a:r>
              <a:rPr lang="en-GB" sz="1200" b="0" i="0" u="none" strike="noStrike" kern="1200" dirty="0">
                <a:solidFill>
                  <a:schemeClr val="tx1"/>
                </a:solidFill>
                <a:effectLst/>
                <a:latin typeface="+mn-lt"/>
                <a:ea typeface="+mn-ea"/>
                <a:cs typeface="+mn-cs"/>
              </a:rPr>
              <a:t>the reality of its capabilities</a:t>
            </a:r>
            <a:r>
              <a:rPr lang="en-US" sz="1200" kern="1200" dirty="0">
                <a:solidFill>
                  <a:schemeClr val="tx1"/>
                </a:solidFill>
                <a:effectLst/>
                <a:latin typeface="+mn-lt"/>
                <a:ea typeface="+mn-ea"/>
                <a:cs typeface="+mn-cs"/>
              </a:rPr>
              <a:t>. After a while, the trough of disillusionment sets in as experiments and implementations still fail to deliver the promised potential value. A new technology therefore typically goes from early success stories to failures and disappointment.</a:t>
            </a:r>
            <a:r>
              <a:rPr lang="en-BE" sz="1200" kern="1200" dirty="0">
                <a:solidFill>
                  <a:schemeClr val="tx1"/>
                </a:solidFill>
                <a:effectLst/>
                <a:latin typeface="+mn-lt"/>
                <a:ea typeface="+mn-ea"/>
                <a:cs typeface="+mn-cs"/>
              </a:rPr>
              <a:t> However, after some time passes, the technology itself and how it can benefit business applications starts to become more understood. This leads to t</a:t>
            </a:r>
            <a:r>
              <a:rPr lang="en-US" sz="1200" kern="1200" dirty="0">
                <a:solidFill>
                  <a:schemeClr val="tx1"/>
                </a:solidFill>
                <a:effectLst/>
                <a:latin typeface="+mn-lt"/>
                <a:ea typeface="+mn-ea"/>
                <a:cs typeface="+mn-cs"/>
              </a:rPr>
              <a:t>he slope of enlightenment where a technology starts to deliver actual value for companies. Finally, the plateau of productivity is reached, with mainstream adoption and accelerating business implementations after the proven useful value of the technology.</a:t>
            </a:r>
          </a:p>
        </p:txBody>
      </p:sp>
      <p:sp>
        <p:nvSpPr>
          <p:cNvPr id="4" name="Slide Number Placeholder 3"/>
          <p:cNvSpPr>
            <a:spLocks noGrp="1"/>
          </p:cNvSpPr>
          <p:nvPr>
            <p:ph type="sldNum" sz="quarter" idx="5"/>
          </p:nvPr>
        </p:nvSpPr>
        <p:spPr/>
        <p:txBody>
          <a:bodyPr/>
          <a:lstStyle/>
          <a:p>
            <a:fld id="{B29A6767-E9CF-4EAA-A376-CD3042560A0D}" type="slidenum">
              <a:rPr lang="en-GB" smtClean="0"/>
              <a:t>23</a:t>
            </a:fld>
            <a:endParaRPr lang="en-GB"/>
          </a:p>
        </p:txBody>
      </p:sp>
    </p:spTree>
    <p:extLst>
      <p:ext uri="{BB962C8B-B14F-4D97-AF65-F5344CB8AC3E}">
        <p14:creationId xmlns:p14="http://schemas.microsoft.com/office/powerpoint/2010/main" val="26810573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big question is of course where we can situate AI as a technology on this hype cycle. As a small thought experiment, think for yourself where you would place the three levels of AI (narrow, general and super) on this curve. Feel free to pause the video and think about this for a little bit.</a:t>
            </a:r>
          </a:p>
          <a:p>
            <a:r>
              <a:rPr lang="en-US" sz="1200" kern="1200" dirty="0">
                <a:solidFill>
                  <a:schemeClr val="tx1"/>
                </a:solidFill>
                <a:effectLst/>
                <a:latin typeface="+mn-lt"/>
                <a:ea typeface="+mn-ea"/>
                <a:cs typeface="+mn-cs"/>
              </a:rPr>
              <a:t>There is not necessarily a correct answer to this question because only the future will be able to tell for sure. But I believe that super AI is pure speculation for now and therefore not yet on the curve, while general AI is waiting for the technological breakthrough to start climbing the innovation trigger. Narrow AI has seen some periods of excitement followed by winters and is now showing a steady increase in successful applications. This might indicate that narrow AI is climbing the slope of enlightenment and that now is the perfect time to adopt this technology and make your company AI-ready.</a:t>
            </a:r>
            <a:endParaRPr lang="en-BE"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29A6767-E9CF-4EAA-A376-CD3042560A0D}" type="slidenum">
              <a:rPr lang="en-GB" smtClean="0"/>
              <a:t>24</a:t>
            </a:fld>
            <a:endParaRPr lang="en-GB"/>
          </a:p>
        </p:txBody>
      </p:sp>
    </p:spTree>
    <p:extLst>
      <p:ext uri="{BB962C8B-B14F-4D97-AF65-F5344CB8AC3E}">
        <p14:creationId xmlns:p14="http://schemas.microsoft.com/office/powerpoint/2010/main" val="18861634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look at what drives AI development and which challenges arise for AI implementations.</a:t>
            </a:r>
          </a:p>
        </p:txBody>
      </p:sp>
      <p:sp>
        <p:nvSpPr>
          <p:cNvPr id="4" name="Slide Number Placeholder 3"/>
          <p:cNvSpPr>
            <a:spLocks noGrp="1"/>
          </p:cNvSpPr>
          <p:nvPr>
            <p:ph type="sldNum" sz="quarter" idx="5"/>
          </p:nvPr>
        </p:nvSpPr>
        <p:spPr/>
        <p:txBody>
          <a:bodyPr/>
          <a:lstStyle/>
          <a:p>
            <a:fld id="{B29A6767-E9CF-4EAA-A376-CD3042560A0D}" type="slidenum">
              <a:rPr lang="en-GB" smtClean="0"/>
              <a:t>25</a:t>
            </a:fld>
            <a:endParaRPr lang="en-GB"/>
          </a:p>
        </p:txBody>
      </p:sp>
    </p:spTree>
    <p:extLst>
      <p:ext uri="{BB962C8B-B14F-4D97-AF65-F5344CB8AC3E}">
        <p14:creationId xmlns:p14="http://schemas.microsoft.com/office/powerpoint/2010/main" val="13718888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main pillars that drive progress in recent AI developments, namely the increase in computing power, data availability and open source options.</a:t>
            </a:r>
          </a:p>
        </p:txBody>
      </p:sp>
      <p:sp>
        <p:nvSpPr>
          <p:cNvPr id="4" name="Slide Number Placeholder 3"/>
          <p:cNvSpPr>
            <a:spLocks noGrp="1"/>
          </p:cNvSpPr>
          <p:nvPr>
            <p:ph type="sldNum" sz="quarter" idx="5"/>
          </p:nvPr>
        </p:nvSpPr>
        <p:spPr/>
        <p:txBody>
          <a:bodyPr/>
          <a:lstStyle/>
          <a:p>
            <a:fld id="{B29A6767-E9CF-4EAA-A376-CD3042560A0D}" type="slidenum">
              <a:rPr lang="en-GB" smtClean="0"/>
              <a:t>26</a:t>
            </a:fld>
            <a:endParaRPr lang="en-GB"/>
          </a:p>
        </p:txBody>
      </p:sp>
    </p:spTree>
    <p:extLst>
      <p:ext uri="{BB962C8B-B14F-4D97-AF65-F5344CB8AC3E}">
        <p14:creationId xmlns:p14="http://schemas.microsoft.com/office/powerpoint/2010/main" val="3377795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Computers are becoming faster and faster. Moore’s law states that the </a:t>
            </a:r>
            <a:r>
              <a:rPr lang="en-GB" dirty="0"/>
              <a:t>number of transistors on chips doubles every two years, which is inherently linked to an increase of computing power over time. This observation was made by Gordon Moore in 1965 and resulted in an exponential increase of computing performance ever since. In the past, computers had a single-core central processing unit (CPU) to perform calculations. Over time we saw the advent of multi-core CPUs which allow for parallel processing such that multiple tasks can be completed at the same time. Nowadays there are even specialized types of processors such as GPUs (graphics) and TPUs (tensor) which can perform calculations much faster than CPUs. Cloud computing allows to perform calculations on servers “in the cloud” via the internet. This sharing of resources in a centralized space allows to tap into economies of scale across the whole organization. Certain technology firms (Google, Amazon, Microsoft, etc.) provide AI as a service where one can use their machine learning frameworks on the cloud. </a:t>
            </a:r>
          </a:p>
        </p:txBody>
      </p:sp>
      <p:sp>
        <p:nvSpPr>
          <p:cNvPr id="4" name="Slide Number Placeholder 3"/>
          <p:cNvSpPr>
            <a:spLocks noGrp="1"/>
          </p:cNvSpPr>
          <p:nvPr>
            <p:ph type="sldNum" sz="quarter" idx="5"/>
          </p:nvPr>
        </p:nvSpPr>
        <p:spPr/>
        <p:txBody>
          <a:bodyPr/>
          <a:lstStyle/>
          <a:p>
            <a:fld id="{B29A6767-E9CF-4EAA-A376-CD3042560A0D}" type="slidenum">
              <a:rPr lang="en-GB" smtClean="0"/>
              <a:t>27</a:t>
            </a:fld>
            <a:endParaRPr lang="en-GB"/>
          </a:p>
        </p:txBody>
      </p:sp>
    </p:spTree>
    <p:extLst>
      <p:ext uri="{BB962C8B-B14F-4D97-AF65-F5344CB8AC3E}">
        <p14:creationId xmlns:p14="http://schemas.microsoft.com/office/powerpoint/2010/main" val="3169036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and more data is becoming available, at a faster pace and in different shapes and forms. This has lead to the so-called Big Data era and it’s five V’s. Volume stands for the size and amount of data that is collected, which is increasing at a tremendous pace. Velocity indicates how quickly data is generated and moves around. This is very important in order to make optimal business decisions at the right time and avoid missed opportunities. Variety describes the diversity of data types and sources, going from standard tabular data to sensor data, images, text documents and speech fragments. Veracity indicates the quality, accuracy and completeness of data which are all very important to trust and use the data. Value is obtained when one is successful in transforming this tsunami of data into useful business insights.</a:t>
            </a:r>
          </a:p>
        </p:txBody>
      </p:sp>
      <p:sp>
        <p:nvSpPr>
          <p:cNvPr id="4" name="Slide Number Placeholder 3"/>
          <p:cNvSpPr>
            <a:spLocks noGrp="1"/>
          </p:cNvSpPr>
          <p:nvPr>
            <p:ph type="sldNum" sz="quarter" idx="5"/>
          </p:nvPr>
        </p:nvSpPr>
        <p:spPr/>
        <p:txBody>
          <a:bodyPr/>
          <a:lstStyle/>
          <a:p>
            <a:fld id="{B29A6767-E9CF-4EAA-A376-CD3042560A0D}" type="slidenum">
              <a:rPr lang="en-GB" smtClean="0"/>
              <a:t>28</a:t>
            </a:fld>
            <a:endParaRPr lang="en-GB"/>
          </a:p>
        </p:txBody>
      </p:sp>
    </p:spTree>
    <p:extLst>
      <p:ext uri="{BB962C8B-B14F-4D97-AF65-F5344CB8AC3E}">
        <p14:creationId xmlns:p14="http://schemas.microsoft.com/office/powerpoint/2010/main" val="18448649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In recent years, AI researchers have adopted the practice of publishing paper pre-prints (before peer-review) on </a:t>
            </a:r>
            <a:r>
              <a:rPr lang="en-GB" sz="1200" b="0" kern="1200" dirty="0" err="1">
                <a:solidFill>
                  <a:schemeClr val="tx1"/>
                </a:solidFill>
                <a:effectLst/>
                <a:latin typeface="+mn-lt"/>
                <a:ea typeface="+mn-ea"/>
                <a:cs typeface="+mn-cs"/>
              </a:rPr>
              <a:t>arXiv</a:t>
            </a:r>
            <a:r>
              <a:rPr lang="en-GB" sz="1200" b="0" kern="1200" dirty="0">
                <a:solidFill>
                  <a:schemeClr val="tx1"/>
                </a:solidFill>
                <a:effectLst/>
                <a:latin typeface="+mn-lt"/>
                <a:ea typeface="+mn-ea"/>
                <a:cs typeface="+mn-cs"/>
              </a:rPr>
              <a:t>, an online repository for research articles. The graph on the left shows an increase from 2010 to 2019 in the number of AI papers on </a:t>
            </a:r>
            <a:r>
              <a:rPr lang="en-GB" sz="1200" b="0" kern="1200" dirty="0" err="1">
                <a:solidFill>
                  <a:schemeClr val="tx1"/>
                </a:solidFill>
                <a:effectLst/>
                <a:latin typeface="+mn-lt"/>
                <a:ea typeface="+mn-ea"/>
                <a:cs typeface="+mn-cs"/>
              </a:rPr>
              <a:t>arXiv</a:t>
            </a:r>
            <a:r>
              <a:rPr lang="en-GB" sz="1200" b="0" kern="1200" dirty="0">
                <a:solidFill>
                  <a:schemeClr val="tx1"/>
                </a:solidFill>
                <a:effectLst/>
                <a:latin typeface="+mn-lt"/>
                <a:ea typeface="+mn-ea"/>
                <a:cs typeface="+mn-cs"/>
              </a:rPr>
              <a:t> by each paper’s primary subcategory. Over this period of 10 years, the total number of AI papers on </a:t>
            </a:r>
            <a:r>
              <a:rPr lang="en-GB" sz="1200" b="0" kern="1200" dirty="0" err="1">
                <a:solidFill>
                  <a:schemeClr val="tx1"/>
                </a:solidFill>
                <a:effectLst/>
                <a:latin typeface="+mn-lt"/>
                <a:ea typeface="+mn-ea"/>
                <a:cs typeface="+mn-cs"/>
              </a:rPr>
              <a:t>arXiv</a:t>
            </a:r>
            <a:r>
              <a:rPr lang="en-GB" sz="1200" b="0" kern="1200" dirty="0">
                <a:solidFill>
                  <a:schemeClr val="tx1"/>
                </a:solidFill>
                <a:effectLst/>
                <a:latin typeface="+mn-lt"/>
                <a:ea typeface="+mn-ea"/>
                <a:cs typeface="+mn-cs"/>
              </a:rPr>
              <a:t> increased over twenty-fold. The graph on the right shows the number of times various AI and ML software packages have been starred on GitHub. GitHub is a website where developers upload software code and stars indicate a person has expressed interest in a particular project on GitHub (similar to ‘likes’ on social media posts). We can observe a steady increase in the cumulative GitHub stars for various open source software solutions, indicating the increasing popularity (and possibly usage) of these frameworks.</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BE" dirty="0"/>
          </a:p>
        </p:txBody>
      </p:sp>
      <p:sp>
        <p:nvSpPr>
          <p:cNvPr id="4" name="Slide Number Placeholder 3"/>
          <p:cNvSpPr>
            <a:spLocks noGrp="1"/>
          </p:cNvSpPr>
          <p:nvPr>
            <p:ph type="sldNum" sz="quarter" idx="5"/>
          </p:nvPr>
        </p:nvSpPr>
        <p:spPr/>
        <p:txBody>
          <a:bodyPr/>
          <a:lstStyle/>
          <a:p>
            <a:fld id="{B29A6767-E9CF-4EAA-A376-CD3042560A0D}" type="slidenum">
              <a:rPr lang="en-GB" smtClean="0"/>
              <a:t>29</a:t>
            </a:fld>
            <a:endParaRPr lang="en-GB"/>
          </a:p>
        </p:txBody>
      </p:sp>
    </p:spTree>
    <p:extLst>
      <p:ext uri="{BB962C8B-B14F-4D97-AF65-F5344CB8AC3E}">
        <p14:creationId xmlns:p14="http://schemas.microsoft.com/office/powerpoint/2010/main" val="21134356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cover the basics of artificial intelligence or AI. We start by providing a definition of AI and sketching its evolution. Next, we highlight how the AI race towards adoption is taking shape. Afterwards, we discuss basic AI concepts, the different types of learning and give an overview of popular AI algorithms. We briefly touch upon the issues of trusted AI and ethics, a very important concept when applying AI in real-life business situations. We finish with an overview of AI use cases and a practical guide on how to apply AI to your own business cases.</a:t>
            </a:r>
          </a:p>
        </p:txBody>
      </p:sp>
      <p:sp>
        <p:nvSpPr>
          <p:cNvPr id="4" name="Slide Number Placeholder 3"/>
          <p:cNvSpPr>
            <a:spLocks noGrp="1"/>
          </p:cNvSpPr>
          <p:nvPr>
            <p:ph type="sldNum" sz="quarter" idx="5"/>
          </p:nvPr>
        </p:nvSpPr>
        <p:spPr/>
        <p:txBody>
          <a:bodyPr/>
          <a:lstStyle/>
          <a:p>
            <a:fld id="{B29A6767-E9CF-4EAA-A376-CD3042560A0D}" type="slidenum">
              <a:rPr lang="en-GB" smtClean="0"/>
              <a:t>3</a:t>
            </a:fld>
            <a:endParaRPr lang="en-GB"/>
          </a:p>
        </p:txBody>
      </p:sp>
    </p:spTree>
    <p:extLst>
      <p:ext uri="{BB962C8B-B14F-4D97-AF65-F5344CB8AC3E}">
        <p14:creationId xmlns:p14="http://schemas.microsoft.com/office/powerpoint/2010/main" val="31238122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a couple of challenges that can limit the adoption of AI in practice. The idea that the “status quo is working fine” can result from a company culture that does not see the need for AI and prefers to continue as-is. This might be true for now, but can leave you empty-handed when competitors do start to innovate (think about Kodak as a classic example of not adapting). Leadership in the company might have an incomplete understanding of what is possible whit AI and it’s resulting impact. This course has the goal to bring basic AI knowledge to managers such that this does not need to be a limitation anymore. The quantity or quality of the data in your organization might not be sufficiently high in order to create business value (garbage in, garbage out). In that case it is very important to improve the data governance processes and already try to start a pilot project with the little amount of quality data that you have. Your organization might lack </a:t>
            </a:r>
            <a:r>
              <a:rPr lang="en-US" dirty="0"/>
              <a:t>the necessary skills and talent to develop AI solutions, which makes it imperative to attract this talent as soon as possible. AI is not always trusted with some issues regarding ethics, privacy (GDPR) and cyber-security. It is of course vital to trust any solution you develop and we will discuss this in more detail later.</a:t>
            </a:r>
            <a:endParaRPr lang="en-BE" dirty="0"/>
          </a:p>
        </p:txBody>
      </p:sp>
      <p:sp>
        <p:nvSpPr>
          <p:cNvPr id="4" name="Slide Number Placeholder 3"/>
          <p:cNvSpPr>
            <a:spLocks noGrp="1"/>
          </p:cNvSpPr>
          <p:nvPr>
            <p:ph type="sldNum" sz="quarter" idx="5"/>
          </p:nvPr>
        </p:nvSpPr>
        <p:spPr/>
        <p:txBody>
          <a:bodyPr/>
          <a:lstStyle/>
          <a:p>
            <a:fld id="{B29A6767-E9CF-4EAA-A376-CD3042560A0D}" type="slidenum">
              <a:rPr lang="en-GB" smtClean="0"/>
              <a:t>30</a:t>
            </a:fld>
            <a:endParaRPr lang="en-GB"/>
          </a:p>
        </p:txBody>
      </p:sp>
    </p:spTree>
    <p:extLst>
      <p:ext uri="{BB962C8B-B14F-4D97-AF65-F5344CB8AC3E}">
        <p14:creationId xmlns:p14="http://schemas.microsoft.com/office/powerpoint/2010/main" val="25849913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seen some drivers and challenges for AI adoption, ask yourself the question “Am I ready for AI?”. It is very important to have your AI strategy and vision aligned with your business goals. Don’t just do AI for AI’s sake but really focus on business problems that you want to solve and think how AI can help you with this. In order to be successful, it is important to have good data governance and make intelligent use of your data to make valuable business decisions. Prepare your people and the company culture for an AI transformation, this might be harder than first expected so do not underestimate this aspect. Set up an AI ecosystem with data sources, proper information flow and a solid technical infrastructure. The combination of a good strategy, ecosystem, talent pool and proper data governance allows you to be ready to harvest value from AI solutions.</a:t>
            </a:r>
          </a:p>
        </p:txBody>
      </p:sp>
      <p:sp>
        <p:nvSpPr>
          <p:cNvPr id="4" name="Slide Number Placeholder 3"/>
          <p:cNvSpPr>
            <a:spLocks noGrp="1"/>
          </p:cNvSpPr>
          <p:nvPr>
            <p:ph type="sldNum" sz="quarter" idx="5"/>
          </p:nvPr>
        </p:nvSpPr>
        <p:spPr/>
        <p:txBody>
          <a:bodyPr/>
          <a:lstStyle/>
          <a:p>
            <a:fld id="{B29A6767-E9CF-4EAA-A376-CD3042560A0D}" type="slidenum">
              <a:rPr lang="en-GB" smtClean="0"/>
              <a:t>31</a:t>
            </a:fld>
            <a:endParaRPr lang="en-GB"/>
          </a:p>
        </p:txBody>
      </p:sp>
    </p:spTree>
    <p:extLst>
      <p:ext uri="{BB962C8B-B14F-4D97-AF65-F5344CB8AC3E}">
        <p14:creationId xmlns:p14="http://schemas.microsoft.com/office/powerpoint/2010/main" val="26914132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AI strategy can be either product-centric, process-centric or a combination. A product-centric strategy puts focus on augmenting existing products or creating new AI-driven products. A process-centric strategy puts focus on supporting existing processes or disruptively transforming processes. </a:t>
            </a:r>
          </a:p>
        </p:txBody>
      </p:sp>
      <p:sp>
        <p:nvSpPr>
          <p:cNvPr id="4" name="Slide Number Placeholder 3"/>
          <p:cNvSpPr>
            <a:spLocks noGrp="1"/>
          </p:cNvSpPr>
          <p:nvPr>
            <p:ph type="sldNum" sz="quarter" idx="5"/>
          </p:nvPr>
        </p:nvSpPr>
        <p:spPr/>
        <p:txBody>
          <a:bodyPr/>
          <a:lstStyle/>
          <a:p>
            <a:fld id="{B29A6767-E9CF-4EAA-A376-CD3042560A0D}" type="slidenum">
              <a:rPr lang="en-GB" smtClean="0"/>
              <a:t>32</a:t>
            </a:fld>
            <a:endParaRPr lang="en-GB"/>
          </a:p>
        </p:txBody>
      </p:sp>
    </p:spTree>
    <p:extLst>
      <p:ext uri="{BB962C8B-B14F-4D97-AF65-F5344CB8AC3E}">
        <p14:creationId xmlns:p14="http://schemas.microsoft.com/office/powerpoint/2010/main" val="3181654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people and an ecosystem are important enabling factors for a success story. It is important to get your employees ready for AI, recruit the necessary talent and reskill/upskill current employees. A proper AI ecosystem should consist of different components which work together in a seamless way: data sources/pipelines, computing servers (possibly on the cloud) and storage and network systems. We will dig deeper on both people and ecosystems in later modules of this course, but this already provides a first introduction.</a:t>
            </a:r>
          </a:p>
        </p:txBody>
      </p:sp>
      <p:sp>
        <p:nvSpPr>
          <p:cNvPr id="4" name="Slide Number Placeholder 3"/>
          <p:cNvSpPr>
            <a:spLocks noGrp="1"/>
          </p:cNvSpPr>
          <p:nvPr>
            <p:ph type="sldNum" sz="quarter" idx="5"/>
          </p:nvPr>
        </p:nvSpPr>
        <p:spPr/>
        <p:txBody>
          <a:bodyPr/>
          <a:lstStyle/>
          <a:p>
            <a:fld id="{B29A6767-E9CF-4EAA-A376-CD3042560A0D}" type="slidenum">
              <a:rPr lang="en-GB" smtClean="0"/>
              <a:t>33</a:t>
            </a:fld>
            <a:endParaRPr lang="en-GB"/>
          </a:p>
        </p:txBody>
      </p:sp>
    </p:spTree>
    <p:extLst>
      <p:ext uri="{BB962C8B-B14F-4D97-AF65-F5344CB8AC3E}">
        <p14:creationId xmlns:p14="http://schemas.microsoft.com/office/powerpoint/2010/main" val="41612443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check out an overview of basic AI concepts to clarify some of the technical terminology often used.</a:t>
            </a:r>
          </a:p>
        </p:txBody>
      </p:sp>
      <p:sp>
        <p:nvSpPr>
          <p:cNvPr id="4" name="Slide Number Placeholder 3"/>
          <p:cNvSpPr>
            <a:spLocks noGrp="1"/>
          </p:cNvSpPr>
          <p:nvPr>
            <p:ph type="sldNum" sz="quarter" idx="5"/>
          </p:nvPr>
        </p:nvSpPr>
        <p:spPr/>
        <p:txBody>
          <a:bodyPr/>
          <a:lstStyle/>
          <a:p>
            <a:fld id="{B29A6767-E9CF-4EAA-A376-CD3042560A0D}" type="slidenum">
              <a:rPr lang="en-GB" smtClean="0"/>
              <a:t>34</a:t>
            </a:fld>
            <a:endParaRPr lang="en-GB"/>
          </a:p>
        </p:txBody>
      </p:sp>
    </p:spTree>
    <p:extLst>
      <p:ext uri="{BB962C8B-B14F-4D97-AF65-F5344CB8AC3E}">
        <p14:creationId xmlns:p14="http://schemas.microsoft.com/office/powerpoint/2010/main" val="77122610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model is a piece of software that maps input to output. This acts like a complicated calculator, taking input values and producing an output value. Machine learning “learns” this mapping from the supplied data without the need to explicitly define the rules/logic. Models can be seen as mathematical approximations of the real-world that try to capture the underlying behavior. A very famous quote is the following: “All models are wrong, but some are useful”. This shows that the real world is too complex to capture in a model, but a good approximation can still be very valuable.</a:t>
            </a:r>
          </a:p>
        </p:txBody>
      </p:sp>
      <p:sp>
        <p:nvSpPr>
          <p:cNvPr id="4" name="Slide Number Placeholder 3"/>
          <p:cNvSpPr>
            <a:spLocks noGrp="1"/>
          </p:cNvSpPr>
          <p:nvPr>
            <p:ph type="sldNum" sz="quarter" idx="5"/>
          </p:nvPr>
        </p:nvSpPr>
        <p:spPr/>
        <p:txBody>
          <a:bodyPr/>
          <a:lstStyle/>
          <a:p>
            <a:fld id="{B29A6767-E9CF-4EAA-A376-CD3042560A0D}" type="slidenum">
              <a:rPr lang="en-GB" smtClean="0"/>
              <a:t>35</a:t>
            </a:fld>
            <a:endParaRPr lang="en-GB"/>
          </a:p>
        </p:txBody>
      </p:sp>
    </p:spTree>
    <p:extLst>
      <p:ext uri="{BB962C8B-B14F-4D97-AF65-F5344CB8AC3E}">
        <p14:creationId xmlns:p14="http://schemas.microsoft.com/office/powerpoint/2010/main" val="5338402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Data is a collection of information on one or multiple observation(s). This information can take several formats, but in general we distinguish between structured and unstructured data. Structured data has a tabular format with rows and columns. Columns contain the different pieces of information, for example numbers, dates or strings, and rows represent individual observations. Unstructured data comes in any digital format, for example as text, images and audio fragments. It is believed that about 20% of enterprise data is structured while 80% of the available data is unstructured. Structured data can be</a:t>
            </a:r>
            <a:r>
              <a:rPr lang="en-BE" dirty="0"/>
              <a:t> stored efficiently in relational databases while unstructured data requires much more storage space.</a:t>
            </a:r>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36</a:t>
            </a:fld>
            <a:endParaRPr lang="en-GB"/>
          </a:p>
        </p:txBody>
      </p:sp>
    </p:spTree>
    <p:extLst>
      <p:ext uri="{BB962C8B-B14F-4D97-AF65-F5344CB8AC3E}">
        <p14:creationId xmlns:p14="http://schemas.microsoft.com/office/powerpoint/2010/main" val="28194529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right we show an example of a structured data table. The rows represent individual observations, for example Tom and Jon. The columns contain information on the observations, for example the age, education level and an employment indicator. Tom is 19 years old with a high school education and is not employed, while Jon is 45 years old with a Masters education and is employed. Regarding the information in the columns, we make a distinction between the target (employed) and several features (age and education).</a:t>
            </a:r>
          </a:p>
        </p:txBody>
      </p:sp>
      <p:sp>
        <p:nvSpPr>
          <p:cNvPr id="4" name="Slide Number Placeholder 3"/>
          <p:cNvSpPr>
            <a:spLocks noGrp="1"/>
          </p:cNvSpPr>
          <p:nvPr>
            <p:ph type="sldNum" sz="quarter" idx="5"/>
          </p:nvPr>
        </p:nvSpPr>
        <p:spPr/>
        <p:txBody>
          <a:bodyPr/>
          <a:lstStyle/>
          <a:p>
            <a:fld id="{B29A6767-E9CF-4EAA-A376-CD3042560A0D}" type="slidenum">
              <a:rPr lang="en-GB" smtClean="0"/>
              <a:t>37</a:t>
            </a:fld>
            <a:endParaRPr lang="en-GB"/>
          </a:p>
        </p:txBody>
      </p:sp>
    </p:spTree>
    <p:extLst>
      <p:ext uri="{BB962C8B-B14F-4D97-AF65-F5344CB8AC3E}">
        <p14:creationId xmlns:p14="http://schemas.microsoft.com/office/powerpoint/2010/main" val="34129906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Features are </a:t>
            </a:r>
            <a:r>
              <a:rPr lang="en-BE" dirty="0"/>
              <a:t>the pieces of information that you use to model/predict the target of interest. Quantitative features can take any value in a certain range, for example the age of a person. Qualitative features can only take a selected number of predefined options as value, for example the education level .</a:t>
            </a:r>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38</a:t>
            </a:fld>
            <a:endParaRPr lang="en-GB"/>
          </a:p>
        </p:txBody>
      </p:sp>
    </p:spTree>
    <p:extLst>
      <p:ext uri="{BB962C8B-B14F-4D97-AF65-F5344CB8AC3E}">
        <p14:creationId xmlns:p14="http://schemas.microsoft.com/office/powerpoint/2010/main" val="29484358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Quantitative and qualitative features can be further divided in sub-categories. A discrete quantitative feature represents a count value which can not take decimals, such as the number of children in a family. A continuous quantitative feature represents a real value which can contain decimals, such as the weight of a person. A nominal qualitative feature represents categories without any inherent order among them, such as the profession of a person. An ordinal qualitative feature represents categories which do contain an inherent order among them, such as the education level of a person.</a:t>
            </a:r>
          </a:p>
        </p:txBody>
      </p:sp>
      <p:sp>
        <p:nvSpPr>
          <p:cNvPr id="4" name="Slide Number Placeholder 3"/>
          <p:cNvSpPr>
            <a:spLocks noGrp="1"/>
          </p:cNvSpPr>
          <p:nvPr>
            <p:ph type="sldNum" sz="quarter" idx="5"/>
          </p:nvPr>
        </p:nvSpPr>
        <p:spPr/>
        <p:txBody>
          <a:bodyPr/>
          <a:lstStyle/>
          <a:p>
            <a:fld id="{B29A6767-E9CF-4EAA-A376-CD3042560A0D}" type="slidenum">
              <a:rPr lang="en-GB" smtClean="0"/>
              <a:t>39</a:t>
            </a:fld>
            <a:endParaRPr lang="en-GB"/>
          </a:p>
        </p:txBody>
      </p:sp>
    </p:spTree>
    <p:extLst>
      <p:ext uri="{BB962C8B-B14F-4D97-AF65-F5344CB8AC3E}">
        <p14:creationId xmlns:p14="http://schemas.microsoft.com/office/powerpoint/2010/main" val="70925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definition of AI.</a:t>
            </a:r>
          </a:p>
        </p:txBody>
      </p:sp>
      <p:sp>
        <p:nvSpPr>
          <p:cNvPr id="4" name="Slide Number Placeholder 3"/>
          <p:cNvSpPr>
            <a:spLocks noGrp="1"/>
          </p:cNvSpPr>
          <p:nvPr>
            <p:ph type="sldNum" sz="quarter" idx="5"/>
          </p:nvPr>
        </p:nvSpPr>
        <p:spPr/>
        <p:txBody>
          <a:bodyPr/>
          <a:lstStyle/>
          <a:p>
            <a:fld id="{B29A6767-E9CF-4EAA-A376-CD3042560A0D}" type="slidenum">
              <a:rPr lang="en-GB" smtClean="0"/>
              <a:t>4</a:t>
            </a:fld>
            <a:endParaRPr lang="en-GB"/>
          </a:p>
        </p:txBody>
      </p:sp>
    </p:spTree>
    <p:extLst>
      <p:ext uri="{BB962C8B-B14F-4D97-AF65-F5344CB8AC3E}">
        <p14:creationId xmlns:p14="http://schemas.microsoft.com/office/powerpoint/2010/main" val="71052806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target is the piece of </a:t>
            </a:r>
            <a:r>
              <a:rPr lang="en-BE" dirty="0"/>
              <a:t>information that you want to model/predict based on the available features. We are dealing with a regression problem when </a:t>
            </a:r>
            <a:r>
              <a:rPr lang="en-US" dirty="0"/>
              <a:t>the target takes a quantitative format, for example when trying to predict housing prices as amounts can take any value in a certain range.</a:t>
            </a:r>
            <a:r>
              <a:rPr lang="en-BE" dirty="0"/>
              <a:t> We are dealing with a classification problem when </a:t>
            </a:r>
            <a:r>
              <a:rPr lang="en-US" dirty="0"/>
              <a:t>the target takes a qualitative format, for example when trying to predict whether an e-mail is spam or not as the only options are yes/no. The prediction of the employment status is also a classification problem, as someone is employed or not (those are the only options). Predicting how long someone is unemployed can be seen as a regression problem as this target can take any value in a certain range.</a:t>
            </a:r>
          </a:p>
        </p:txBody>
      </p:sp>
      <p:sp>
        <p:nvSpPr>
          <p:cNvPr id="4" name="Slide Number Placeholder 3"/>
          <p:cNvSpPr>
            <a:spLocks noGrp="1"/>
          </p:cNvSpPr>
          <p:nvPr>
            <p:ph type="sldNum" sz="quarter" idx="5"/>
          </p:nvPr>
        </p:nvSpPr>
        <p:spPr/>
        <p:txBody>
          <a:bodyPr/>
          <a:lstStyle/>
          <a:p>
            <a:fld id="{B29A6767-E9CF-4EAA-A376-CD3042560A0D}" type="slidenum">
              <a:rPr lang="en-GB" smtClean="0"/>
              <a:t>40</a:t>
            </a:fld>
            <a:endParaRPr lang="en-GB"/>
          </a:p>
        </p:txBody>
      </p:sp>
    </p:spTree>
    <p:extLst>
      <p:ext uri="{BB962C8B-B14F-4D97-AF65-F5344CB8AC3E}">
        <p14:creationId xmlns:p14="http://schemas.microsoft.com/office/powerpoint/2010/main" val="148558775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Time for a short exercise. There are six problem definitions, which one is a regression task and which one is a classification problem? </a:t>
            </a:r>
            <a:r>
              <a:rPr lang="en-US"/>
              <a:t>Feel free to pause the video for a bit and think about this.</a:t>
            </a:r>
          </a:p>
        </p:txBody>
      </p:sp>
      <p:sp>
        <p:nvSpPr>
          <p:cNvPr id="4" name="Slide Number Placeholder 3"/>
          <p:cNvSpPr>
            <a:spLocks noGrp="1"/>
          </p:cNvSpPr>
          <p:nvPr>
            <p:ph type="sldNum" sz="quarter" idx="5"/>
          </p:nvPr>
        </p:nvSpPr>
        <p:spPr/>
        <p:txBody>
          <a:bodyPr/>
          <a:lstStyle/>
          <a:p>
            <a:fld id="{B29A6767-E9CF-4EAA-A376-CD3042560A0D}" type="slidenum">
              <a:rPr lang="en-GB" smtClean="0"/>
              <a:t>41</a:t>
            </a:fld>
            <a:endParaRPr lang="en-GB"/>
          </a:p>
        </p:txBody>
      </p:sp>
    </p:spTree>
    <p:extLst>
      <p:ext uri="{BB962C8B-B14F-4D97-AF65-F5344CB8AC3E}">
        <p14:creationId xmlns:p14="http://schemas.microsoft.com/office/powerpoint/2010/main" val="2429323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have noticed that there were three couples of problems with the same goal, but one was formulated as a regression task and the other as a classification task. The following are classification problems: cold or hot temperature, pass or fail exam, stock up or down. Each time there are only two options for the target. The following are regression problems: the temperature, percentage score and stock price. In these tasks the target can take any value within a certain range.</a:t>
            </a:r>
          </a:p>
        </p:txBody>
      </p:sp>
      <p:sp>
        <p:nvSpPr>
          <p:cNvPr id="4" name="Slide Number Placeholder 3"/>
          <p:cNvSpPr>
            <a:spLocks noGrp="1"/>
          </p:cNvSpPr>
          <p:nvPr>
            <p:ph type="sldNum" sz="quarter" idx="5"/>
          </p:nvPr>
        </p:nvSpPr>
        <p:spPr/>
        <p:txBody>
          <a:bodyPr/>
          <a:lstStyle/>
          <a:p>
            <a:fld id="{B29A6767-E9CF-4EAA-A376-CD3042560A0D}" type="slidenum">
              <a:rPr lang="en-GB" smtClean="0"/>
              <a:t>42</a:t>
            </a:fld>
            <a:endParaRPr lang="en-GB"/>
          </a:p>
        </p:txBody>
      </p:sp>
    </p:spTree>
    <p:extLst>
      <p:ext uri="{BB962C8B-B14F-4D97-AF65-F5344CB8AC3E}">
        <p14:creationId xmlns:p14="http://schemas.microsoft.com/office/powerpoint/2010/main" val="105825350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building AI models, we typically split our full dataset in two separate parts: train and test data. Train data is the part of the data used </a:t>
            </a:r>
            <a:r>
              <a:rPr lang="en-BE" dirty="0"/>
              <a:t>to </a:t>
            </a:r>
            <a:r>
              <a:rPr lang="en-BE" dirty="0">
                <a:solidFill>
                  <a:schemeClr val="accent6"/>
                </a:solidFill>
              </a:rPr>
              <a:t>learn</a:t>
            </a:r>
            <a:r>
              <a:rPr lang="en-BE" dirty="0"/>
              <a:t> the model/function that maps features to target. Test data is kept under lock during model development and should never be used during model training. Test data is used to evaluate the model after training is completed. Since this part of the data is never seen by the model during development, this allows to check how your model generalizes towards new data. On the right we show a four/two split in train/test data for our table of six rows. Notice that the train/test part are completely </a:t>
            </a:r>
            <a:r>
              <a:rPr lang="en-GB" dirty="0"/>
              <a:t>separate</a:t>
            </a:r>
            <a:r>
              <a:rPr lang="en-BE" dirty="0"/>
              <a:t> and fully disjoint sets.</a:t>
            </a:r>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43</a:t>
            </a:fld>
            <a:endParaRPr lang="en-GB"/>
          </a:p>
        </p:txBody>
      </p:sp>
    </p:spTree>
    <p:extLst>
      <p:ext uri="{BB962C8B-B14F-4D97-AF65-F5344CB8AC3E}">
        <p14:creationId xmlns:p14="http://schemas.microsoft.com/office/powerpoint/2010/main" val="122981670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 data is the part that is fed to the AI algorithm in order to train a model. The AI algorithm will look for patterns in the train data and the trained model captures the relation between the features and target. The model model can only find patterns/relations which are present in the train data and it is therefore important that this part represents a sufficient diverse collection of the data. On the right, we highlight four out of six rows in the table which are chosen to be part of the train data.</a:t>
            </a:r>
          </a:p>
        </p:txBody>
      </p:sp>
      <p:sp>
        <p:nvSpPr>
          <p:cNvPr id="4" name="Slide Number Placeholder 3"/>
          <p:cNvSpPr>
            <a:spLocks noGrp="1"/>
          </p:cNvSpPr>
          <p:nvPr>
            <p:ph type="sldNum" sz="quarter" idx="5"/>
          </p:nvPr>
        </p:nvSpPr>
        <p:spPr/>
        <p:txBody>
          <a:bodyPr/>
          <a:lstStyle/>
          <a:p>
            <a:fld id="{B29A6767-E9CF-4EAA-A376-CD3042560A0D}" type="slidenum">
              <a:rPr lang="en-GB" smtClean="0"/>
              <a:t>44</a:t>
            </a:fld>
            <a:endParaRPr lang="en-GB"/>
          </a:p>
        </p:txBody>
      </p:sp>
    </p:spTree>
    <p:extLst>
      <p:ext uri="{BB962C8B-B14F-4D97-AF65-F5344CB8AC3E}">
        <p14:creationId xmlns:p14="http://schemas.microsoft.com/office/powerpoint/2010/main" val="26165617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test data is never used during model training, this is extremely important. After the model is trained on the train data, the model can be used to make predictions on the unseen test data. We can evaluate how well the model generalizes to new observations by evaluating the original targets of the test data with the model’s predictions. Assume that you have trained 5 different models, evaluating them all on the same test set allows you to decide which model is performing the best. It is again important that this part represents a sufficient diverse collection of the data to make sure that the comparison is fair and reliable. On the right, we highlight two out of six rows in the table which are chosen to be part of the test data.</a:t>
            </a:r>
          </a:p>
        </p:txBody>
      </p:sp>
      <p:sp>
        <p:nvSpPr>
          <p:cNvPr id="4" name="Slide Number Placeholder 3"/>
          <p:cNvSpPr>
            <a:spLocks noGrp="1"/>
          </p:cNvSpPr>
          <p:nvPr>
            <p:ph type="sldNum" sz="quarter" idx="5"/>
          </p:nvPr>
        </p:nvSpPr>
        <p:spPr/>
        <p:txBody>
          <a:bodyPr/>
          <a:lstStyle/>
          <a:p>
            <a:fld id="{B29A6767-E9CF-4EAA-A376-CD3042560A0D}" type="slidenum">
              <a:rPr lang="en-GB" smtClean="0"/>
              <a:t>45</a:t>
            </a:fld>
            <a:endParaRPr lang="en-GB"/>
          </a:p>
        </p:txBody>
      </p:sp>
    </p:spTree>
    <p:extLst>
      <p:ext uri="{BB962C8B-B14F-4D97-AF65-F5344CB8AC3E}">
        <p14:creationId xmlns:p14="http://schemas.microsoft.com/office/powerpoint/2010/main" val="236573157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to train and test data there is typically also a validation dataset. Validation data can be seen as part of the training data that is used for internal model performance evaluation during the training process. Both validation and test data are used for evaluation purposes, so what is the difference? Validation data is used for evaluation </a:t>
            </a:r>
            <a:r>
              <a:rPr lang="en-US" dirty="0">
                <a:solidFill>
                  <a:schemeClr val="accent6"/>
                </a:solidFill>
              </a:rPr>
              <a:t>during</a:t>
            </a:r>
            <a:r>
              <a:rPr lang="en-US" dirty="0"/>
              <a:t> model development to choose the best model structure and parameter settings. Test data is used for evaluation </a:t>
            </a:r>
            <a:r>
              <a:rPr lang="en-US" dirty="0">
                <a:solidFill>
                  <a:schemeClr val="accent6"/>
                </a:solidFill>
              </a:rPr>
              <a:t>after</a:t>
            </a:r>
            <a:r>
              <a:rPr lang="en-US" dirty="0"/>
              <a:t> model development to act as new unseen data and check for generalization performance. The big difference is that validation data is used during training to iterate and find the best model, while test data is really kept under lock and only used after the model is fully trained.</a:t>
            </a:r>
          </a:p>
        </p:txBody>
      </p:sp>
      <p:sp>
        <p:nvSpPr>
          <p:cNvPr id="4" name="Slide Number Placeholder 3"/>
          <p:cNvSpPr>
            <a:spLocks noGrp="1"/>
          </p:cNvSpPr>
          <p:nvPr>
            <p:ph type="sldNum" sz="quarter" idx="5"/>
          </p:nvPr>
        </p:nvSpPr>
        <p:spPr/>
        <p:txBody>
          <a:bodyPr/>
          <a:lstStyle/>
          <a:p>
            <a:fld id="{B29A6767-E9CF-4EAA-A376-CD3042560A0D}" type="slidenum">
              <a:rPr lang="en-GB" smtClean="0"/>
              <a:t>46</a:t>
            </a:fld>
            <a:endParaRPr lang="en-GB"/>
          </a:p>
        </p:txBody>
      </p:sp>
    </p:spTree>
    <p:extLst>
      <p:ext uri="{BB962C8B-B14F-4D97-AF65-F5344CB8AC3E}">
        <p14:creationId xmlns:p14="http://schemas.microsoft.com/office/powerpoint/2010/main" val="12325943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graphic shows the model development process and the relation between the different data parts. The first three steps are to acquire, prepare and understand your data. We will go into more detail on this whole process in the second module of this course. Step four shows the data partitioning in training, validation and test data. The training data is used in step five to train the model with certain parameter settings. This results in a trained model and in step six this model is evaluated based on the validation data. These evaluation results allow to improve the model, change some parameter settings and train it again on the training data. This is an iterative process which is continued until the validation results are satisfactory. Once this is the case, the model is evaluated on the test data in step seven to assess how well the model is able to generalize towards new data. This is important because the final model is then put in production in step 8, where it constantly must deal with new observations to predict. Deployment and monitoring of models in production are the topics of modules four and five of this course.</a:t>
            </a:r>
          </a:p>
        </p:txBody>
      </p:sp>
      <p:sp>
        <p:nvSpPr>
          <p:cNvPr id="4" name="Slide Number Placeholder 3"/>
          <p:cNvSpPr>
            <a:spLocks noGrp="1"/>
          </p:cNvSpPr>
          <p:nvPr>
            <p:ph type="sldNum" sz="quarter" idx="5"/>
          </p:nvPr>
        </p:nvSpPr>
        <p:spPr/>
        <p:txBody>
          <a:bodyPr/>
          <a:lstStyle/>
          <a:p>
            <a:fld id="{B29A6767-E9CF-4EAA-A376-CD3042560A0D}" type="slidenum">
              <a:rPr lang="en-GB" smtClean="0"/>
              <a:t>47</a:t>
            </a:fld>
            <a:endParaRPr lang="en-GB"/>
          </a:p>
        </p:txBody>
      </p:sp>
    </p:spTree>
    <p:extLst>
      <p:ext uri="{BB962C8B-B14F-4D97-AF65-F5344CB8AC3E}">
        <p14:creationId xmlns:p14="http://schemas.microsoft.com/office/powerpoint/2010/main" val="227496520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typically consists out of a certain pattern with noise on top of it. The goal of any model is to capture the pattern and filter out the noise. Underfitting means that a model is too simple to be able to capture the underlying pattern. Overfitting means that the model is too complex and starts capturing the noise as well. The graphs on the right explain this a bit more. The black dots represent measurement values over time and our goal is to find a trend in these observations. The measurements first go down over time and start increasing again after a while. In the middle graph we observe that the model, as indicated by the dotted line, follows this general trend very well. This represents a good fit where the pattern is captured without following the noise. The left graph shows an underfitted model, as the straight line is too simple to capture the down/up patterns in the data. The right graph shows an overfitted model as the dotted line now starts to pick up on the noise and results in a very wiggly structure. Both an underfitted and overfitted model will perform badly on new observations and it is therefore important to obtain a good model fit.</a:t>
            </a:r>
          </a:p>
        </p:txBody>
      </p:sp>
      <p:sp>
        <p:nvSpPr>
          <p:cNvPr id="4" name="Slide Number Placeholder 3"/>
          <p:cNvSpPr>
            <a:spLocks noGrp="1"/>
          </p:cNvSpPr>
          <p:nvPr>
            <p:ph type="sldNum" sz="quarter" idx="5"/>
          </p:nvPr>
        </p:nvSpPr>
        <p:spPr/>
        <p:txBody>
          <a:bodyPr/>
          <a:lstStyle/>
          <a:p>
            <a:fld id="{B29A6767-E9CF-4EAA-A376-CD3042560A0D}" type="slidenum">
              <a:rPr lang="en-GB" smtClean="0"/>
              <a:t>48</a:t>
            </a:fld>
            <a:endParaRPr lang="en-GB"/>
          </a:p>
        </p:txBody>
      </p:sp>
    </p:spTree>
    <p:extLst>
      <p:ext uri="{BB962C8B-B14F-4D97-AF65-F5344CB8AC3E}">
        <p14:creationId xmlns:p14="http://schemas.microsoft.com/office/powerpoint/2010/main" val="413482811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comparison of models calls for some evaluation criteria that express a model’s performance in a certain number. This number can then be compared over different models and allows to choose the best one. Let’s start with a very basic example for both classification and regression problems. On the left we have a classification task with the original and predicted targets. Classifying a 1 as a 1 is correct but classifying a 1 as a 0 is incorrect. A very simple and intuitive way to compare a model’s classification performance is to calculate the accuracy as the number of correct classifications with respect to the total number of classifications. Three predictions are correct out of a total of five, resulting in a classification accuracy of 3/5 or 60%. In a regression problem, both the original and predicted target represent numerical values that can take any value in a certain range. An intuitive way to calculate the performance for each individual observation is to calculate the difference between the original and predicted value. To summarize the performance over all observations in one number, one can then take the squared version of these differences (in order to punish over/underestimations equally) and then average these values over all the observations. This number is called the mean squared error (MSE) and is a very popular metric in regression problems.</a:t>
            </a:r>
          </a:p>
        </p:txBody>
      </p:sp>
      <p:sp>
        <p:nvSpPr>
          <p:cNvPr id="4" name="Slide Number Placeholder 3"/>
          <p:cNvSpPr>
            <a:spLocks noGrp="1"/>
          </p:cNvSpPr>
          <p:nvPr>
            <p:ph type="sldNum" sz="quarter" idx="5"/>
          </p:nvPr>
        </p:nvSpPr>
        <p:spPr/>
        <p:txBody>
          <a:bodyPr/>
          <a:lstStyle/>
          <a:p>
            <a:fld id="{B29A6767-E9CF-4EAA-A376-CD3042560A0D}" type="slidenum">
              <a:rPr lang="en-GB" smtClean="0"/>
              <a:t>49</a:t>
            </a:fld>
            <a:endParaRPr lang="en-GB"/>
          </a:p>
        </p:txBody>
      </p:sp>
    </p:spTree>
    <p:extLst>
      <p:ext uri="{BB962C8B-B14F-4D97-AF65-F5344CB8AC3E}">
        <p14:creationId xmlns:p14="http://schemas.microsoft.com/office/powerpoint/2010/main" val="3651926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The European Commission provides a definition of AI to </a:t>
            </a:r>
            <a:r>
              <a:rPr lang="en-GB" sz="1200" b="0" i="0" u="none" strike="noStrike" kern="1200" dirty="0">
                <a:solidFill>
                  <a:schemeClr val="tx1"/>
                </a:solidFill>
                <a:effectLst/>
                <a:latin typeface="+mn-lt"/>
                <a:ea typeface="+mn-ea"/>
                <a:cs typeface="+mn-cs"/>
              </a:rPr>
              <a:t>avoid misunderstanding and to achieve a shared common knowledge that can be fruitfully used AI experts and non-experts. They define AI systems as “</a:t>
            </a:r>
            <a:r>
              <a:rPr lang="en-GB" dirty="0"/>
              <a:t>software (and possibly also hardware) systems designed by </a:t>
            </a:r>
            <a:r>
              <a:rPr lang="en-GB" dirty="0">
                <a:solidFill>
                  <a:schemeClr val="accent6"/>
                </a:solidFill>
              </a:rPr>
              <a:t>humans</a:t>
            </a:r>
            <a:r>
              <a:rPr lang="en-GB" dirty="0"/>
              <a:t> that, given a complex </a:t>
            </a:r>
            <a:r>
              <a:rPr lang="en-GB" dirty="0">
                <a:solidFill>
                  <a:schemeClr val="accent6"/>
                </a:solidFill>
              </a:rPr>
              <a:t>goal</a:t>
            </a:r>
            <a:r>
              <a:rPr lang="en-GB" dirty="0"/>
              <a:t>, act in the physical or digital dimension by perceiving their </a:t>
            </a:r>
            <a:r>
              <a:rPr lang="en-GB" dirty="0">
                <a:solidFill>
                  <a:schemeClr val="accent6"/>
                </a:solidFill>
              </a:rPr>
              <a:t>environment</a:t>
            </a:r>
            <a:r>
              <a:rPr lang="en-GB" dirty="0"/>
              <a:t> through data acquisition, interpreting the collected structured or unstructured </a:t>
            </a:r>
            <a:r>
              <a:rPr lang="en-GB" dirty="0">
                <a:solidFill>
                  <a:schemeClr val="accent6"/>
                </a:solidFill>
              </a:rPr>
              <a:t>data</a:t>
            </a:r>
            <a:r>
              <a:rPr lang="en-GB" dirty="0"/>
              <a:t>, reasoning on the </a:t>
            </a:r>
            <a:r>
              <a:rPr lang="en-GB" dirty="0">
                <a:solidFill>
                  <a:schemeClr val="accent6"/>
                </a:solidFill>
              </a:rPr>
              <a:t>knowledge</a:t>
            </a:r>
            <a:r>
              <a:rPr lang="en-GB" dirty="0"/>
              <a:t>, or processing the </a:t>
            </a:r>
            <a:r>
              <a:rPr lang="en-GB" dirty="0">
                <a:solidFill>
                  <a:schemeClr val="accent6"/>
                </a:solidFill>
              </a:rPr>
              <a:t>information</a:t>
            </a:r>
            <a:r>
              <a:rPr lang="en-GB" dirty="0"/>
              <a:t>, derived from this data and deciding the best </a:t>
            </a:r>
            <a:r>
              <a:rPr lang="en-GB" dirty="0">
                <a:solidFill>
                  <a:schemeClr val="accent6"/>
                </a:solidFill>
              </a:rPr>
              <a:t>action(s)</a:t>
            </a:r>
            <a:r>
              <a:rPr lang="en-GB" dirty="0"/>
              <a:t> to take to achieve the given goal.”</a:t>
            </a:r>
          </a:p>
          <a:p>
            <a:r>
              <a:rPr lang="en-GB" dirty="0"/>
              <a:t>Some elements can be highlighted from this definition:</a:t>
            </a:r>
          </a:p>
          <a:p>
            <a:pPr marL="171450" indent="-171450">
              <a:buFontTx/>
              <a:buChar char="-"/>
            </a:pPr>
            <a:r>
              <a:rPr lang="en-GB" dirty="0"/>
              <a:t>AI is designed by humans with a specific goal in mind</a:t>
            </a:r>
          </a:p>
          <a:p>
            <a:pPr marL="171450" indent="-171450">
              <a:buFontTx/>
              <a:buChar char="-"/>
            </a:pPr>
            <a:r>
              <a:rPr lang="en-GB" dirty="0"/>
              <a:t>The environment is captured as data</a:t>
            </a:r>
          </a:p>
          <a:p>
            <a:pPr marL="171450" indent="-171450">
              <a:buFontTx/>
              <a:buChar char="-"/>
            </a:pPr>
            <a:r>
              <a:rPr lang="en-GB" dirty="0"/>
              <a:t>Information and knowledge are extracted from data</a:t>
            </a:r>
          </a:p>
          <a:p>
            <a:pPr marL="171450" indent="-171450">
              <a:buFontTx/>
              <a:buChar char="-"/>
            </a:pPr>
            <a:r>
              <a:rPr lang="en-GB" dirty="0"/>
              <a:t>Actions are taken based on this information</a:t>
            </a:r>
          </a:p>
        </p:txBody>
      </p:sp>
      <p:sp>
        <p:nvSpPr>
          <p:cNvPr id="4" name="Slide Number Placeholder 3"/>
          <p:cNvSpPr>
            <a:spLocks noGrp="1"/>
          </p:cNvSpPr>
          <p:nvPr>
            <p:ph type="sldNum" sz="quarter" idx="5"/>
          </p:nvPr>
        </p:nvSpPr>
        <p:spPr/>
        <p:txBody>
          <a:bodyPr/>
          <a:lstStyle/>
          <a:p>
            <a:fld id="{B29A6767-E9CF-4EAA-A376-CD3042560A0D}" type="slidenum">
              <a:rPr lang="en-GB" smtClean="0"/>
              <a:t>5</a:t>
            </a:fld>
            <a:endParaRPr lang="en-GB"/>
          </a:p>
        </p:txBody>
      </p:sp>
    </p:spTree>
    <p:extLst>
      <p:ext uri="{BB962C8B-B14F-4D97-AF65-F5344CB8AC3E}">
        <p14:creationId xmlns:p14="http://schemas.microsoft.com/office/powerpoint/2010/main" val="36987717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Accuracy is very intuitive and easy to calculate, but it is not always the best measure to use for classification problems. This is especially the case when a dataset is unbalanced, i.e., when the proportion of zeros and ones in the target is not approximately 50/50. Imagine an image dataset with 20% pictures of dogs and 80% pictures of not-dogs. A model that always predicts not-dog has </a:t>
            </a:r>
            <a:r>
              <a:rPr lang="en-US" dirty="0">
                <a:solidFill>
                  <a:schemeClr val="accent6"/>
                </a:solidFill>
              </a:rPr>
              <a:t>accuracy of 80%, which s</a:t>
            </a:r>
            <a:r>
              <a:rPr lang="en-US" dirty="0"/>
              <a:t>eems pretty good right? However, the model is </a:t>
            </a:r>
            <a:r>
              <a:rPr lang="en-US" dirty="0">
                <a:solidFill>
                  <a:schemeClr val="accent6"/>
                </a:solidFill>
              </a:rPr>
              <a:t>useless</a:t>
            </a:r>
            <a:r>
              <a:rPr lang="en-US" dirty="0"/>
              <a:t> in practice since it did not learn any patterns from the data.  It simply always predicts not-dog and does not distinguish pictures at all.</a:t>
            </a:r>
          </a:p>
          <a:p>
            <a:endParaRPr lang="en-US"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50</a:t>
            </a:fld>
            <a:endParaRPr lang="en-GB"/>
          </a:p>
        </p:txBody>
      </p:sp>
    </p:spTree>
    <p:extLst>
      <p:ext uri="{BB962C8B-B14F-4D97-AF65-F5344CB8AC3E}">
        <p14:creationId xmlns:p14="http://schemas.microsoft.com/office/powerpoint/2010/main" val="3530412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other metrics exists for classification problems to overcome the issues of accuracy. A popular approach to summarize classification results is the confusion matrix. This is a two-dimensional table with four numbers. True positive (TP) counts the number of positive observations that are correctly classified as positive. True negative (TN) counts the number of negative observations that are correctly classified as negative. False positive (FP) counts the number of negative observations that are wrongfully classified as positive. False negative (FN) counts the number of positive observations that are wrongfully classified as negative. It is very interesting to look at such a confusion matrix because it shows it detail how different cases are correctly/wrongfully classified, but it is still not one number that can be compared over different models.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Many metrics exist to summarize the confusion matrix in one number, all with a different focus. Precision is defined as TP / (TP + FP), namely </a:t>
            </a:r>
            <a:r>
              <a:rPr lang="en-GB" dirty="0"/>
              <a:t>the proportion of correctly predicted positive instances among all instances predicted as positive. Recall is defined as TP / (TP + FN), namely the proportion of correctly predicted positive instances among all positive instances. The F-score combines both precision and recall in one number. Many other metrics exist which allows to use a proper metric for the problem at hand. Imagine that you want to predict whether someone has a terminal disease, in that case it is very important to minimize the amount of False Negatives because then a sick person will not receive treatments.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51</a:t>
            </a:fld>
            <a:endParaRPr lang="en-GB"/>
          </a:p>
        </p:txBody>
      </p:sp>
    </p:spTree>
    <p:extLst>
      <p:ext uri="{BB962C8B-B14F-4D97-AF65-F5344CB8AC3E}">
        <p14:creationId xmlns:p14="http://schemas.microsoft.com/office/powerpoint/2010/main" val="28275248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for regression many metrics exist to calculate the performance of a model. The basis for all these metrics is usually the difference between the observed value (y) and the predicted value (</a:t>
            </a:r>
            <a:r>
              <a:rPr lang="en-US" dirty="0" err="1"/>
              <a:t>y_hat</a:t>
            </a:r>
            <a:r>
              <a:rPr lang="en-US" dirty="0"/>
              <a:t>). The difference (blue) between the orange dot (y) and green line (</a:t>
            </a:r>
            <a:r>
              <a:rPr lang="en-US" dirty="0" err="1"/>
              <a:t>y_hat</a:t>
            </a:r>
            <a:r>
              <a:rPr lang="en-US" dirty="0"/>
              <a:t>) should be as small as possible preferably. These differences are aggregated over all the observations to result in a single number. The way of aggregating leads to different metrics. The MSE averages the squared differences, the MAE averages the absolute differences and the MAPE averages the relative absolute differences. The choice of metric often depends on the problem at hand where for example the MSE punishes large errors more heavily than the MAE.</a:t>
            </a:r>
          </a:p>
        </p:txBody>
      </p:sp>
      <p:sp>
        <p:nvSpPr>
          <p:cNvPr id="4" name="Slide Number Placeholder 3"/>
          <p:cNvSpPr>
            <a:spLocks noGrp="1"/>
          </p:cNvSpPr>
          <p:nvPr>
            <p:ph type="sldNum" sz="quarter" idx="5"/>
          </p:nvPr>
        </p:nvSpPr>
        <p:spPr/>
        <p:txBody>
          <a:bodyPr/>
          <a:lstStyle/>
          <a:p>
            <a:fld id="{B29A6767-E9CF-4EAA-A376-CD3042560A0D}" type="slidenum">
              <a:rPr lang="en-GB" smtClean="0"/>
              <a:t>52</a:t>
            </a:fld>
            <a:endParaRPr lang="en-GB"/>
          </a:p>
        </p:txBody>
      </p:sp>
    </p:spTree>
    <p:extLst>
      <p:ext uri="{BB962C8B-B14F-4D97-AF65-F5344CB8AC3E}">
        <p14:creationId xmlns:p14="http://schemas.microsoft.com/office/powerpoint/2010/main" val="225662262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end this part with a short exercise. In the three graphs we have data samples (blue dots), the true underlying function (orange line) and then a model fit (blue line). Which of these three represents a good fit, underfit and overfit? You can pause the video to think about this and we will discuss after you resume. </a:t>
            </a:r>
          </a:p>
          <a:p>
            <a:endParaRPr lang="en-US" dirty="0"/>
          </a:p>
          <a:p>
            <a:r>
              <a:rPr lang="en-US" dirty="0"/>
              <a:t>On the left we have an underfit, as the blue line can not capture the trend in the orange line. On the right we have an overfit as the blue line is much more complex compared to the orange line and is following the noise in the blue dots too much. In the middle we have an almost perfect fit so this would be the preferred model. </a:t>
            </a:r>
          </a:p>
        </p:txBody>
      </p:sp>
      <p:sp>
        <p:nvSpPr>
          <p:cNvPr id="4" name="Slide Number Placeholder 3"/>
          <p:cNvSpPr>
            <a:spLocks noGrp="1"/>
          </p:cNvSpPr>
          <p:nvPr>
            <p:ph type="sldNum" sz="quarter" idx="5"/>
          </p:nvPr>
        </p:nvSpPr>
        <p:spPr/>
        <p:txBody>
          <a:bodyPr/>
          <a:lstStyle/>
          <a:p>
            <a:fld id="{B29A6767-E9CF-4EAA-A376-CD3042560A0D}" type="slidenum">
              <a:rPr lang="en-GB" smtClean="0"/>
              <a:t>53</a:t>
            </a:fld>
            <a:endParaRPr lang="en-GB"/>
          </a:p>
        </p:txBody>
      </p:sp>
    </p:spTree>
    <p:extLst>
      <p:ext uri="{BB962C8B-B14F-4D97-AF65-F5344CB8AC3E}">
        <p14:creationId xmlns:p14="http://schemas.microsoft.com/office/powerpoint/2010/main" val="140774097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look at the different types of machine learning.</a:t>
            </a:r>
          </a:p>
        </p:txBody>
      </p:sp>
      <p:sp>
        <p:nvSpPr>
          <p:cNvPr id="4" name="Slide Number Placeholder 3"/>
          <p:cNvSpPr>
            <a:spLocks noGrp="1"/>
          </p:cNvSpPr>
          <p:nvPr>
            <p:ph type="sldNum" sz="quarter" idx="5"/>
          </p:nvPr>
        </p:nvSpPr>
        <p:spPr/>
        <p:txBody>
          <a:bodyPr/>
          <a:lstStyle/>
          <a:p>
            <a:fld id="{B29A6767-E9CF-4EAA-A376-CD3042560A0D}" type="slidenum">
              <a:rPr lang="en-GB" smtClean="0"/>
              <a:t>54</a:t>
            </a:fld>
            <a:endParaRPr lang="en-GB"/>
          </a:p>
        </p:txBody>
      </p:sp>
    </p:spTree>
    <p:extLst>
      <p:ext uri="{BB962C8B-B14F-4D97-AF65-F5344CB8AC3E}">
        <p14:creationId xmlns:p14="http://schemas.microsoft.com/office/powerpoint/2010/main" val="11347097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three main types of machine learning: supervised, unsupervised and reinforcement learning. In supervised learning the </a:t>
            </a:r>
            <a:r>
              <a:rPr lang="en-BE" dirty="0"/>
              <a:t>algorithm is trained by providing correct answers for the problem at hand. This involves learning with known targets and allows the model to discover the relation between the features and target. In unsupervised learning the algorithm needs to figure out the hidden patterns/structure in the data itself. This involves learning without targets where the model looks for similarities between the features. In reinforcement learning the algorithm is trained by receiving a reward/punishment for doing things right/wrong. This involves learning by experimentation with incentives to keep doing things that work and stop doing things that don’t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BE"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55</a:t>
            </a:fld>
            <a:endParaRPr lang="en-GB"/>
          </a:p>
        </p:txBody>
      </p:sp>
    </p:spTree>
    <p:extLst>
      <p:ext uri="{BB962C8B-B14F-4D97-AF65-F5344CB8AC3E}">
        <p14:creationId xmlns:p14="http://schemas.microsoft.com/office/powerpoint/2010/main" val="40234286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Supervised learning makes use of labeled training data, i.e., with known targets. The goals is to discover the relation between features and targets. This relationship can then be used to predict new unlabeled data. Regression and classification (as we have seen until now) are typical examples of supervised prediction problems. One tries to predict either a quantity (regression) or quality (classification) after observing some example train data. Supervised learning is typically task-driven, meaning that you have specific examples of a certain task and try to find a model that represents this task accurately. The table list some example application areas. Online advertising uses ad and user information to decide whether a person will click on that ad or not. Speech recognition takes an audio fragment and translates this into a text transcript. Visual inspection uses images to decide whether a component is defect or not. All these tasks need some example training data, such as component images with a corresponding defect indicator. The AI algorithm will then produce a model that can be used to predict a defect in new component images.</a:t>
            </a:r>
          </a:p>
        </p:txBody>
      </p:sp>
      <p:sp>
        <p:nvSpPr>
          <p:cNvPr id="4" name="Slide Number Placeholder 3"/>
          <p:cNvSpPr>
            <a:spLocks noGrp="1"/>
          </p:cNvSpPr>
          <p:nvPr>
            <p:ph type="sldNum" sz="quarter" idx="5"/>
          </p:nvPr>
        </p:nvSpPr>
        <p:spPr/>
        <p:txBody>
          <a:bodyPr/>
          <a:lstStyle/>
          <a:p>
            <a:fld id="{B29A6767-E9CF-4EAA-A376-CD3042560A0D}" type="slidenum">
              <a:rPr lang="en-GB" smtClean="0"/>
              <a:t>56</a:t>
            </a:fld>
            <a:endParaRPr lang="en-GB"/>
          </a:p>
        </p:txBody>
      </p:sp>
    </p:spTree>
    <p:extLst>
      <p:ext uri="{BB962C8B-B14F-4D97-AF65-F5344CB8AC3E}">
        <p14:creationId xmlns:p14="http://schemas.microsoft.com/office/powerpoint/2010/main" val="342904237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Unsupervised learning makes use of unlabeled training data, i.e., with unknown targets. The goals is to find the hidden structure in the data features, making unsupervised a data-driven problem without specifying example solutions. Unsupervised learning comprises three main classes of problems. Clustering deals with finding similarities in the data in order to group similar observations in clusters. One therefore goes from all the individual observations to a certain number of homogeneous groups. Anomaly detection tries to find outliers </a:t>
            </a:r>
            <a:r>
              <a:rPr lang="en-BE" dirty="0">
                <a:sym typeface="Wingdings" pitchFamily="2" charset="2"/>
              </a:rPr>
              <a:t>that seem out of place compared to the bulk of the data. One therefore goes from all individual observations to two groups: the “normal” cases and the outliers. Dimensionality reduction is used to summarize many features in a limited set, trying to retain most of the original information. One goes from many features per observation (1000’s for example) to a small set (10 for example). A loss of information is inevitable, but the goal is to capture as much information as possible in the small set of new features.</a:t>
            </a:r>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57</a:t>
            </a:fld>
            <a:endParaRPr lang="en-GB"/>
          </a:p>
        </p:txBody>
      </p:sp>
    </p:spTree>
    <p:extLst>
      <p:ext uri="{BB962C8B-B14F-4D97-AF65-F5344CB8AC3E}">
        <p14:creationId xmlns:p14="http://schemas.microsoft.com/office/powerpoint/2010/main" val="8563205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Reinforcement learning uses past experience in order to keep doing what works and stop doing what doesn’t. These techniques use a decision process in combination with a reward system. A reward is obtained when a good decision was taken, while a punishment is given when a bad decision was taken. This way the algorithm learns a series of actions to take given a certain internal state and external environment. </a:t>
            </a:r>
          </a:p>
        </p:txBody>
      </p:sp>
      <p:sp>
        <p:nvSpPr>
          <p:cNvPr id="4" name="Slide Number Placeholder 3"/>
          <p:cNvSpPr>
            <a:spLocks noGrp="1"/>
          </p:cNvSpPr>
          <p:nvPr>
            <p:ph type="sldNum" sz="quarter" idx="5"/>
          </p:nvPr>
        </p:nvSpPr>
        <p:spPr/>
        <p:txBody>
          <a:bodyPr/>
          <a:lstStyle/>
          <a:p>
            <a:fld id="{B29A6767-E9CF-4EAA-A376-CD3042560A0D}" type="slidenum">
              <a:rPr lang="en-GB" smtClean="0"/>
              <a:t>58</a:t>
            </a:fld>
            <a:endParaRPr lang="en-GB"/>
          </a:p>
        </p:txBody>
      </p:sp>
    </p:spTree>
    <p:extLst>
      <p:ext uri="{BB962C8B-B14F-4D97-AF65-F5344CB8AC3E}">
        <p14:creationId xmlns:p14="http://schemas.microsoft.com/office/powerpoint/2010/main" val="18121728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for a small exercise. On the left we list some problem definitions, up to you to decide which type of ML you would use to solve each problem. Try to be as specific as possible, for example clustering or anomaly detection instead of unsupervised learning.  Feel free to pause the video for a bit and afterwards we go over the solutions.</a:t>
            </a:r>
          </a:p>
        </p:txBody>
      </p:sp>
      <p:sp>
        <p:nvSpPr>
          <p:cNvPr id="4" name="Slide Number Placeholder 3"/>
          <p:cNvSpPr>
            <a:spLocks noGrp="1"/>
          </p:cNvSpPr>
          <p:nvPr>
            <p:ph type="sldNum" sz="quarter" idx="5"/>
          </p:nvPr>
        </p:nvSpPr>
        <p:spPr/>
        <p:txBody>
          <a:bodyPr/>
          <a:lstStyle/>
          <a:p>
            <a:fld id="{B29A6767-E9CF-4EAA-A376-CD3042560A0D}" type="slidenum">
              <a:rPr lang="en-GB" smtClean="0"/>
              <a:t>59</a:t>
            </a:fld>
            <a:endParaRPr lang="en-GB"/>
          </a:p>
        </p:txBody>
      </p:sp>
    </p:spTree>
    <p:extLst>
      <p:ext uri="{BB962C8B-B14F-4D97-AF65-F5344CB8AC3E}">
        <p14:creationId xmlns:p14="http://schemas.microsoft.com/office/powerpoint/2010/main" val="971853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E" dirty="0"/>
              <a:t>There are three levels of AI and it is important to distinguish between these to avoid misconceptions about the possibilities or expectations of AI. The lowest level is artificial narrow intelligence and represents the level of AI applications nowadays. These AI systems are very good at specific tasks, but only at those tasks. Examples include IBM Watson (for tv quiz) and Deep Blue (for chess), personal virtual assistants (Alexa or Siri) and smart chatbots. Artificial general intelligence equals human intelligence and needs to be able to pass the Turing Test (i.e., fool a human in thinking that the AI system is human as well). Artificial super intelligence is the highest level and even exceeds human intelligence. Notice that examples for general and super intelligence are (for now) limited to science fiction stories such as HAL 9000 (Space Odyssey) and V.I.K.I. (I, Robot). Let’s zoom in a little bit deeper on each level.</a:t>
            </a:r>
          </a:p>
        </p:txBody>
      </p:sp>
      <p:sp>
        <p:nvSpPr>
          <p:cNvPr id="4" name="Slide Number Placeholder 3"/>
          <p:cNvSpPr>
            <a:spLocks noGrp="1"/>
          </p:cNvSpPr>
          <p:nvPr>
            <p:ph type="sldNum" sz="quarter" idx="5"/>
          </p:nvPr>
        </p:nvSpPr>
        <p:spPr/>
        <p:txBody>
          <a:bodyPr/>
          <a:lstStyle/>
          <a:p>
            <a:fld id="{B29A6767-E9CF-4EAA-A376-CD3042560A0D}" type="slidenum">
              <a:rPr lang="en-GB" smtClean="0"/>
              <a:t>6</a:t>
            </a:fld>
            <a:endParaRPr lang="en-GB"/>
          </a:p>
        </p:txBody>
      </p:sp>
    </p:spTree>
    <p:extLst>
      <p:ext uri="{BB962C8B-B14F-4D97-AF65-F5344CB8AC3E}">
        <p14:creationId xmlns:p14="http://schemas.microsoft.com/office/powerpoint/2010/main" val="171158686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look at the solutions. Customer segmentation is typically an unsupervised clustering problem, with the goal of grouping similar customers together based on their personal information or buying behavior. Robot navigation is a reinforcement learning problem where the robot needs to figure out an optimal route from point A to point B by trial and error. Rainfall prediction is a supervised regression problem where historical weather data is used to predict the amount of rain for tomorrow. Genome processing is an unsupervised dimensionality reduction problem where the vast amount of genetic information is summarized in a lower dimension. Loan default prediction is a supervised classification problem to predict whether someone is able to repay a loan based on personal information and previous loan payments. Playing a videogame in reinforcement learning where the optimal strategy is learned along the way of the game. We list one type of ML for each of these problems, but sometimes the same problem can be tackled in multiple ways depending on the available data. Fraud detection without a fraud indicator in the training data can be solved as an unsupervised anomaly detection problem by looking which transactions seem fishy compared to all the other transactions for a certain customer. When a fraud indicator is available in historical train data, then it can also be solved via a supervised classification problem for example. This just to show that it is important to choose an appropriate strategy based on your goal and the available data.</a:t>
            </a:r>
          </a:p>
        </p:txBody>
      </p:sp>
      <p:sp>
        <p:nvSpPr>
          <p:cNvPr id="4" name="Slide Number Placeholder 3"/>
          <p:cNvSpPr>
            <a:spLocks noGrp="1"/>
          </p:cNvSpPr>
          <p:nvPr>
            <p:ph type="sldNum" sz="quarter" idx="5"/>
          </p:nvPr>
        </p:nvSpPr>
        <p:spPr/>
        <p:txBody>
          <a:bodyPr/>
          <a:lstStyle/>
          <a:p>
            <a:fld id="{B29A6767-E9CF-4EAA-A376-CD3042560A0D}" type="slidenum">
              <a:rPr lang="en-GB" smtClean="0"/>
              <a:t>60</a:t>
            </a:fld>
            <a:endParaRPr lang="en-GB"/>
          </a:p>
        </p:txBody>
      </p:sp>
    </p:spTree>
    <p:extLst>
      <p:ext uri="{BB962C8B-B14F-4D97-AF65-F5344CB8AC3E}">
        <p14:creationId xmlns:p14="http://schemas.microsoft.com/office/powerpoint/2010/main" val="388158727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look at some of the popular AI algorithms to develop models.</a:t>
            </a:r>
          </a:p>
        </p:txBody>
      </p:sp>
      <p:sp>
        <p:nvSpPr>
          <p:cNvPr id="4" name="Slide Number Placeholder 3"/>
          <p:cNvSpPr>
            <a:spLocks noGrp="1"/>
          </p:cNvSpPr>
          <p:nvPr>
            <p:ph type="sldNum" sz="quarter" idx="5"/>
          </p:nvPr>
        </p:nvSpPr>
        <p:spPr/>
        <p:txBody>
          <a:bodyPr/>
          <a:lstStyle/>
          <a:p>
            <a:fld id="{B29A6767-E9CF-4EAA-A376-CD3042560A0D}" type="slidenum">
              <a:rPr lang="en-GB" smtClean="0"/>
              <a:t>61</a:t>
            </a:fld>
            <a:endParaRPr lang="en-GB"/>
          </a:p>
        </p:txBody>
      </p:sp>
    </p:spTree>
    <p:extLst>
      <p:ext uri="{BB962C8B-B14F-4D97-AF65-F5344CB8AC3E}">
        <p14:creationId xmlns:p14="http://schemas.microsoft.com/office/powerpoint/2010/main" val="426461361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pictures in this section are taken from vas3k’s very interesting blog on machine learning algorithms. This is a recommended read for anyone who want to discover the basics of several algorithms and application areas in a fun way. The graph on the right shows an overview of many AI algorithms. The top group contains classical supervised and unsupervised algorithms and the group on the left lists reinforcement learning algorithms. The group on the right is called “ensemble” methods, which is a fancy way of saying that these models combine multiple models in some specific way. The bottom group shows several neural network and deep learning algorithms. There are simply too many algorithms to discuss, so in the following slides we will pick some of the very popular ones.</a:t>
            </a:r>
          </a:p>
        </p:txBody>
      </p:sp>
      <p:sp>
        <p:nvSpPr>
          <p:cNvPr id="4" name="Slide Number Placeholder 3"/>
          <p:cNvSpPr>
            <a:spLocks noGrp="1"/>
          </p:cNvSpPr>
          <p:nvPr>
            <p:ph type="sldNum" sz="quarter" idx="5"/>
          </p:nvPr>
        </p:nvSpPr>
        <p:spPr/>
        <p:txBody>
          <a:bodyPr/>
          <a:lstStyle/>
          <a:p>
            <a:fld id="{B29A6767-E9CF-4EAA-A376-CD3042560A0D}" type="slidenum">
              <a:rPr lang="en-GB" smtClean="0"/>
              <a:t>62</a:t>
            </a:fld>
            <a:endParaRPr lang="en-GB"/>
          </a:p>
        </p:txBody>
      </p:sp>
    </p:spTree>
    <p:extLst>
      <p:ext uri="{BB962C8B-B14F-4D97-AF65-F5344CB8AC3E}">
        <p14:creationId xmlns:p14="http://schemas.microsoft.com/office/powerpoint/2010/main" val="33391154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Linear or polynomial regression is a very simple supervised approach to predict numeric values. In the example here the goal is to find a model that predicts travel time based on the hour of the day. Data is collected and shown as blue dots and the resulting models are shown as a green line. The linear model is a simple straight increasing line, not able to capture the morning and evening peak moments. The polynomial model is more flexible and therefore able to capture these peak trends. The example here is shown in one dimension to keep it simple, but the same can be done in more dimensions. Imagine that we want to use both the current hour and precipitation to predict travel time. In that case the green lines become 2-dimensional planes with the hour in one direction and precipitation in the second. </a:t>
            </a:r>
          </a:p>
        </p:txBody>
      </p:sp>
      <p:sp>
        <p:nvSpPr>
          <p:cNvPr id="4" name="Slide Number Placeholder 3"/>
          <p:cNvSpPr>
            <a:spLocks noGrp="1"/>
          </p:cNvSpPr>
          <p:nvPr>
            <p:ph type="sldNum" sz="quarter" idx="5"/>
          </p:nvPr>
        </p:nvSpPr>
        <p:spPr/>
        <p:txBody>
          <a:bodyPr/>
          <a:lstStyle/>
          <a:p>
            <a:fld id="{B29A6767-E9CF-4EAA-A376-CD3042560A0D}" type="slidenum">
              <a:rPr lang="en-GB" smtClean="0"/>
              <a:t>63</a:t>
            </a:fld>
            <a:endParaRPr lang="en-GB"/>
          </a:p>
        </p:txBody>
      </p:sp>
    </p:spTree>
    <p:extLst>
      <p:ext uri="{BB962C8B-B14F-4D97-AF65-F5344CB8AC3E}">
        <p14:creationId xmlns:p14="http://schemas.microsoft.com/office/powerpoint/2010/main" val="289541741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Decision trees are intuitive models with an if-then reasoning that is easy to grasp and display. Trees can be used for both supervised regression and classification problems. Here we have the example of a classification problem to decide whether someone should receive a loan or not. We start at the top of the tree and check the credit history of that person. If it is good we go to the right node, if it is bad we go to the left. Imagine the person has a good credit history, we then check whether there is an outstanding debt larger than 1000 dollars. If that is not the case we decide to grant the loan, otherwise we reject the loan application. The same process can be followed for someone with a bad credit history. Loans are for example rejected for someone with a bad history without a pledge. Decision trees result in this very simple structure with yes/no questions, making them very attractive from a transparency point of view.</a:t>
            </a:r>
          </a:p>
        </p:txBody>
      </p:sp>
      <p:sp>
        <p:nvSpPr>
          <p:cNvPr id="4" name="Slide Number Placeholder 3"/>
          <p:cNvSpPr>
            <a:spLocks noGrp="1"/>
          </p:cNvSpPr>
          <p:nvPr>
            <p:ph type="sldNum" sz="quarter" idx="5"/>
          </p:nvPr>
        </p:nvSpPr>
        <p:spPr/>
        <p:txBody>
          <a:bodyPr/>
          <a:lstStyle/>
          <a:p>
            <a:fld id="{B29A6767-E9CF-4EAA-A376-CD3042560A0D}" type="slidenum">
              <a:rPr lang="en-GB" smtClean="0"/>
              <a:t>64</a:t>
            </a:fld>
            <a:endParaRPr lang="en-GB"/>
          </a:p>
        </p:txBody>
      </p:sp>
    </p:spTree>
    <p:extLst>
      <p:ext uri="{BB962C8B-B14F-4D97-AF65-F5344CB8AC3E}">
        <p14:creationId xmlns:p14="http://schemas.microsoft.com/office/powerpoint/2010/main" val="396544173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Support vector machines (SVMs) are a more advanced way to perform supervised classification problems. In this example the goal is to separate beer and wine based on some characteristics, namely the degree and ability to dance. SVMs try to reach an optimal separation by maximizing the distance of observations to the decision boundary. Below the boundary we predict beer and above the boundary we predict wine. The green line represents the best separation possible, whereas the red lines are also able to separate beers and wines, but in a less than optimal way.</a:t>
            </a:r>
          </a:p>
        </p:txBody>
      </p:sp>
      <p:sp>
        <p:nvSpPr>
          <p:cNvPr id="4" name="Slide Number Placeholder 3"/>
          <p:cNvSpPr>
            <a:spLocks noGrp="1"/>
          </p:cNvSpPr>
          <p:nvPr>
            <p:ph type="sldNum" sz="quarter" idx="5"/>
          </p:nvPr>
        </p:nvSpPr>
        <p:spPr/>
        <p:txBody>
          <a:bodyPr/>
          <a:lstStyle/>
          <a:p>
            <a:fld id="{B29A6767-E9CF-4EAA-A376-CD3042560A0D}" type="slidenum">
              <a:rPr lang="en-GB" smtClean="0"/>
              <a:t>65</a:t>
            </a:fld>
            <a:endParaRPr lang="en-GB"/>
          </a:p>
        </p:txBody>
      </p:sp>
    </p:spTree>
    <p:extLst>
      <p:ext uri="{BB962C8B-B14F-4D97-AF65-F5344CB8AC3E}">
        <p14:creationId xmlns:p14="http://schemas.microsoft.com/office/powerpoint/2010/main" val="350162969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popular way to perform clustering problems is the K-means algorithm. The example illustrates the K-means approach by putting kebab kiosks in an optimal spot. Assume the black dots are prospective kebab buyers and we want to group all buyers in three groups based on where they live. We start with three random locations for the kiosks, these are the starting points for the K-means algorithm. We then assign each buyer to the nearest kiosk and relocate the kiosks such that they are at the center of all their assigned customers. For the new kiosk locations, we again assign all buyers to the nearest kiosk and relocate the kiosks to the center of all their new buyers. These steps are then repeated until the kiosks don’t move anymore. When this is ready you have three groups of customers and the kiosks are at the center of their respective buyer group. In more general terms this allows to group observations in a certain number of groups based on their respective distance to each other.</a:t>
            </a:r>
          </a:p>
        </p:txBody>
      </p:sp>
      <p:sp>
        <p:nvSpPr>
          <p:cNvPr id="4" name="Slide Number Placeholder 3"/>
          <p:cNvSpPr>
            <a:spLocks noGrp="1"/>
          </p:cNvSpPr>
          <p:nvPr>
            <p:ph type="sldNum" sz="quarter" idx="5"/>
          </p:nvPr>
        </p:nvSpPr>
        <p:spPr/>
        <p:txBody>
          <a:bodyPr/>
          <a:lstStyle/>
          <a:p>
            <a:fld id="{B29A6767-E9CF-4EAA-A376-CD3042560A0D}" type="slidenum">
              <a:rPr lang="en-GB" smtClean="0"/>
              <a:t>66</a:t>
            </a:fld>
            <a:endParaRPr lang="en-GB"/>
          </a:p>
        </p:txBody>
      </p:sp>
    </p:spTree>
    <p:extLst>
      <p:ext uri="{BB962C8B-B14F-4D97-AF65-F5344CB8AC3E}">
        <p14:creationId xmlns:p14="http://schemas.microsoft.com/office/powerpoint/2010/main" val="258745551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Bagging is a general ensemble technique to combine multiple models together. Several models are trained on different version of your data and afterwards the results of the separate models are combined. These separate models can be any type of model, for example decision trees, but they should all be of the same class. For regression one can average all the individual results and for classification one can take a majority vote. In the example the goal is to predict the type of fruit/vegetable based on three decision trees in the ensemble. One tree votes for ”apple” and two trees vote for “grapes”, so the final answer is “grapes” by majority voting. In reality the number of individual models will be much higher of course. Random forests are a popular technique nowadays and are basically bagged decision trees with some extra fancy detailed tricks.</a:t>
            </a:r>
          </a:p>
        </p:txBody>
      </p:sp>
      <p:sp>
        <p:nvSpPr>
          <p:cNvPr id="4" name="Slide Number Placeholder 3"/>
          <p:cNvSpPr>
            <a:spLocks noGrp="1"/>
          </p:cNvSpPr>
          <p:nvPr>
            <p:ph type="sldNum" sz="quarter" idx="5"/>
          </p:nvPr>
        </p:nvSpPr>
        <p:spPr/>
        <p:txBody>
          <a:bodyPr/>
          <a:lstStyle/>
          <a:p>
            <a:fld id="{B29A6767-E9CF-4EAA-A376-CD3042560A0D}" type="slidenum">
              <a:rPr lang="en-GB" smtClean="0"/>
              <a:t>67</a:t>
            </a:fld>
            <a:endParaRPr lang="en-GB"/>
          </a:p>
        </p:txBody>
      </p:sp>
    </p:spTree>
    <p:extLst>
      <p:ext uri="{BB962C8B-B14F-4D97-AF65-F5344CB8AC3E}">
        <p14:creationId xmlns:p14="http://schemas.microsoft.com/office/powerpoint/2010/main" val="244733443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Boosting is also a general ensemble technique to combine multiple models together. Bagging was a parallel approach, where each model was trained independently. Boosting is an iterative approach where we start from the initial data and train a model on this data. In the next step we then assess in which areas the model can improve most and we prioritize those areas to fit another model. These steps are repeated, each time improving the total model, until a good model fit is obtained. The performance is boosted in each iteration until it feels good. Both bagging and boosting are ensemble techniques often used with decision trees. The advantage is usually improved predictive performance, but this comes at the cost of less transparency. An ensemble of 100 trees is much harder to interpret than a single decision tree. </a:t>
            </a:r>
          </a:p>
        </p:txBody>
      </p:sp>
      <p:sp>
        <p:nvSpPr>
          <p:cNvPr id="4" name="Slide Number Placeholder 3"/>
          <p:cNvSpPr>
            <a:spLocks noGrp="1"/>
          </p:cNvSpPr>
          <p:nvPr>
            <p:ph type="sldNum" sz="quarter" idx="5"/>
          </p:nvPr>
        </p:nvSpPr>
        <p:spPr/>
        <p:txBody>
          <a:bodyPr/>
          <a:lstStyle/>
          <a:p>
            <a:fld id="{B29A6767-E9CF-4EAA-A376-CD3042560A0D}" type="slidenum">
              <a:rPr lang="en-GB" smtClean="0"/>
              <a:t>68</a:t>
            </a:fld>
            <a:endParaRPr lang="en-GB"/>
          </a:p>
        </p:txBody>
      </p:sp>
    </p:spTree>
    <p:extLst>
      <p:ext uri="{BB962C8B-B14F-4D97-AF65-F5344CB8AC3E}">
        <p14:creationId xmlns:p14="http://schemas.microsoft.com/office/powerpoint/2010/main" val="187155552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single neuron or perceptron can be seen as a function which takes several inputs and produces one output. The exact function that it evaluates depends on design choices made by the modeler, many options exist here. In the above example, inputs (green) are multiplied by weights (red) and then summed together. If this sum exceeds the value of 10, then the neuron outputs a one (otherwise a zero). Very simple, right?! On it’s own, a neuron or perceptron is not really used. The power lies in combining many of these neurons together in layers.</a:t>
            </a:r>
          </a:p>
        </p:txBody>
      </p:sp>
      <p:sp>
        <p:nvSpPr>
          <p:cNvPr id="4" name="Slide Number Placeholder 3"/>
          <p:cNvSpPr>
            <a:spLocks noGrp="1"/>
          </p:cNvSpPr>
          <p:nvPr>
            <p:ph type="sldNum" sz="quarter" idx="5"/>
          </p:nvPr>
        </p:nvSpPr>
        <p:spPr/>
        <p:txBody>
          <a:bodyPr/>
          <a:lstStyle/>
          <a:p>
            <a:fld id="{B29A6767-E9CF-4EAA-A376-CD3042560A0D}" type="slidenum">
              <a:rPr lang="en-GB" smtClean="0"/>
              <a:t>69</a:t>
            </a:fld>
            <a:endParaRPr lang="en-GB"/>
          </a:p>
        </p:txBody>
      </p:sp>
    </p:spTree>
    <p:extLst>
      <p:ext uri="{BB962C8B-B14F-4D97-AF65-F5344CB8AC3E}">
        <p14:creationId xmlns:p14="http://schemas.microsoft.com/office/powerpoint/2010/main" val="108554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Narrow AI systems are able to perform one or a few very specific tasks. They operate under a narrow set of constraints and limitations and simulate human behavior based on parameters and context. All progress in AI nowadays is in narrow AI, so we are basically only talking about narrow AI whenever we use the term AI. Narrow AI puts focus on a specific task but can perform this task very accurately. So even though these systems are one trick ponies, they can still be extremely valuable.</a:t>
            </a:r>
          </a:p>
        </p:txBody>
      </p:sp>
      <p:sp>
        <p:nvSpPr>
          <p:cNvPr id="4" name="Slide Number Placeholder 3"/>
          <p:cNvSpPr>
            <a:spLocks noGrp="1"/>
          </p:cNvSpPr>
          <p:nvPr>
            <p:ph type="sldNum" sz="quarter" idx="5"/>
          </p:nvPr>
        </p:nvSpPr>
        <p:spPr/>
        <p:txBody>
          <a:bodyPr/>
          <a:lstStyle/>
          <a:p>
            <a:fld id="{B29A6767-E9CF-4EAA-A376-CD3042560A0D}" type="slidenum">
              <a:rPr lang="en-GB" smtClean="0"/>
              <a:t>7</a:t>
            </a:fld>
            <a:endParaRPr lang="en-GB"/>
          </a:p>
        </p:txBody>
      </p:sp>
    </p:spTree>
    <p:extLst>
      <p:ext uri="{BB962C8B-B14F-4D97-AF65-F5344CB8AC3E}">
        <p14:creationId xmlns:p14="http://schemas.microsoft.com/office/powerpoint/2010/main" val="137926888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neural network (NN) is the combination of many such neurons in different layers. There is always an input and an output layer, with one or more hidden layers in between. A NN with one hidden layer is called a shallow network, while more than one hidden layer gives rise to the so called deep NNs from deep learning. Each neuron is such a network performs a simple operation like we just saw, but combining these together has resulted in many of the groundbreaking AI results we have seen in the last decade. Deep NNs are very good in applications such as speech recognition, image classification and text translation. The above example shows how raw pixel values from an image are used to predict that we are looking at a handwritten 4 digit. Adding extra hidden layers allows a deep NN to massage the input into useful features for the prediction problem at hand. This automatic feature engineering is also know as representation learning and is one of the strong points of deep learning models.</a:t>
            </a:r>
          </a:p>
        </p:txBody>
      </p:sp>
      <p:sp>
        <p:nvSpPr>
          <p:cNvPr id="4" name="Slide Number Placeholder 3"/>
          <p:cNvSpPr>
            <a:spLocks noGrp="1"/>
          </p:cNvSpPr>
          <p:nvPr>
            <p:ph type="sldNum" sz="quarter" idx="5"/>
          </p:nvPr>
        </p:nvSpPr>
        <p:spPr/>
        <p:txBody>
          <a:bodyPr/>
          <a:lstStyle/>
          <a:p>
            <a:fld id="{B29A6767-E9CF-4EAA-A376-CD3042560A0D}" type="slidenum">
              <a:rPr lang="en-GB" smtClean="0"/>
              <a:t>70</a:t>
            </a:fld>
            <a:endParaRPr lang="en-GB"/>
          </a:p>
        </p:txBody>
      </p:sp>
    </p:spTree>
    <p:extLst>
      <p:ext uri="{BB962C8B-B14F-4D97-AF65-F5344CB8AC3E}">
        <p14:creationId xmlns:p14="http://schemas.microsoft.com/office/powerpoint/2010/main" val="145510140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briefly discuss trust and ethics when it comes to AI applications.</a:t>
            </a:r>
          </a:p>
        </p:txBody>
      </p:sp>
      <p:sp>
        <p:nvSpPr>
          <p:cNvPr id="4" name="Slide Number Placeholder 3"/>
          <p:cNvSpPr>
            <a:spLocks noGrp="1"/>
          </p:cNvSpPr>
          <p:nvPr>
            <p:ph type="sldNum" sz="quarter" idx="5"/>
          </p:nvPr>
        </p:nvSpPr>
        <p:spPr/>
        <p:txBody>
          <a:bodyPr/>
          <a:lstStyle/>
          <a:p>
            <a:fld id="{B29A6767-E9CF-4EAA-A376-CD3042560A0D}" type="slidenum">
              <a:rPr lang="en-GB" smtClean="0"/>
              <a:t>71</a:t>
            </a:fld>
            <a:endParaRPr lang="en-GB"/>
          </a:p>
        </p:txBody>
      </p:sp>
    </p:spTree>
    <p:extLst>
      <p:ext uri="{BB962C8B-B14F-4D97-AF65-F5344CB8AC3E}">
        <p14:creationId xmlns:p14="http://schemas.microsoft.com/office/powerpoint/2010/main" val="388951499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very important to trust any practical AI system that is put in production. These systems need to be fair without any bias or discrimination against certain groups of individuals. These systems need to be robust without being able to be manipulated from the outside. These systems need to be explainable such that one can understand the internal decision process. All of these aspects ask for proper AI governance and responsible AI processes. Technical solutions to all these issues exist, but typically come at some costs (e.g., slower execution). These aspects are however so important that the cost is usually justified.</a:t>
            </a:r>
          </a:p>
        </p:txBody>
      </p:sp>
      <p:sp>
        <p:nvSpPr>
          <p:cNvPr id="4" name="Slide Number Placeholder 3"/>
          <p:cNvSpPr>
            <a:spLocks noGrp="1"/>
          </p:cNvSpPr>
          <p:nvPr>
            <p:ph type="sldNum" sz="quarter" idx="5"/>
          </p:nvPr>
        </p:nvSpPr>
        <p:spPr/>
        <p:txBody>
          <a:bodyPr/>
          <a:lstStyle/>
          <a:p>
            <a:fld id="{B29A6767-E9CF-4EAA-A376-CD3042560A0D}" type="slidenum">
              <a:rPr lang="en-GB" smtClean="0"/>
              <a:t>72</a:t>
            </a:fld>
            <a:endParaRPr lang="en-GB"/>
          </a:p>
        </p:txBody>
      </p:sp>
    </p:spTree>
    <p:extLst>
      <p:ext uri="{BB962C8B-B14F-4D97-AF65-F5344CB8AC3E}">
        <p14:creationId xmlns:p14="http://schemas.microsoft.com/office/powerpoint/2010/main" val="212167937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Fairness implies that everyone is treated equally, without discrimination against minorities or bias in decisions. The problem is that bias is often present in train data and that way gets transferred into AI models. This has the toxic effect of reinforcing existing unhealthy stereotypes. Some recent examples showed this risk for discrimination or bias very clearly. Facial recognition models were found to work much better for light-skinned males compared to black males or females, simply because the train data contained more light-skinned males. Word embeddings from analyzing old texts resulted in the statement “man is to computer programmer as women is to homemaker”, clearly pinpointing implicit sexism in those texts. Amazon’s automatic hiring tool discriminated against women because the tech sector is predominantly occupied by males. In all these cases it is not the AI technology that is causing discrimination, but the problem lies in the data used to train these AI systems. It is therefore very important that train data is bias-free in order to avoid that the eventual AI decisions are discriminatory.</a:t>
            </a:r>
          </a:p>
        </p:txBody>
      </p:sp>
      <p:sp>
        <p:nvSpPr>
          <p:cNvPr id="4" name="Slide Number Placeholder 3"/>
          <p:cNvSpPr>
            <a:spLocks noGrp="1"/>
          </p:cNvSpPr>
          <p:nvPr>
            <p:ph type="sldNum" sz="quarter" idx="5"/>
          </p:nvPr>
        </p:nvSpPr>
        <p:spPr/>
        <p:txBody>
          <a:bodyPr/>
          <a:lstStyle/>
          <a:p>
            <a:fld id="{B29A6767-E9CF-4EAA-A376-CD3042560A0D}" type="slidenum">
              <a:rPr lang="en-GB" smtClean="0"/>
              <a:t>73</a:t>
            </a:fld>
            <a:endParaRPr lang="en-GB"/>
          </a:p>
        </p:txBody>
      </p:sp>
    </p:spTree>
    <p:extLst>
      <p:ext uri="{BB962C8B-B14F-4D97-AF65-F5344CB8AC3E}">
        <p14:creationId xmlns:p14="http://schemas.microsoft.com/office/powerpoint/2010/main" val="234412331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Robustness implies that an AI system should not be able to be manipulated by a third party via adversarial attacks. Intruders sometimes try to fool the AI and </a:t>
            </a:r>
            <a:r>
              <a:rPr lang="en-US" dirty="0"/>
              <a:t>deliberately force it to make a wrong prediction. There are some recent examples where people were successful in making the system do something else than it was intended to. By placing stickers on a stop sign they were able to confuse the AI system such that it was not able to recognize the sign. This can have detrimental consequences for autonomous cars which heavily rely on such image recognition to guarantee driver safety. Researchers developed a patch that tricks AI systems into thinking a banana is a toaster when that patch was close to the banana. Other researchers developed glasses that make a facial recognition AI think that everyone is actress Milla Jovovich. All these examples have in common that the AI systems works good under normal circumstances, but there are some hidden flaws that can be triggered such that the predictions are completely wrong.  AI technology can also be used for adversarial attacks, with the Obama Deep Fake video as most prominent example. Jordan Peele transferred his own facial movements to Obama’s facial characteristics using deep fake technology. Such false images or videos seem deceptively real, making it very hard to judge what is real and what not. Any technology has the risk of being used for adversarial applications and AI is no different in that sense.</a:t>
            </a:r>
            <a:endParaRPr lang="en-GB" dirty="0"/>
          </a:p>
        </p:txBody>
      </p:sp>
      <p:sp>
        <p:nvSpPr>
          <p:cNvPr id="4" name="Slide Number Placeholder 3"/>
          <p:cNvSpPr>
            <a:spLocks noGrp="1"/>
          </p:cNvSpPr>
          <p:nvPr>
            <p:ph type="sldNum" sz="quarter" idx="5"/>
          </p:nvPr>
        </p:nvSpPr>
        <p:spPr/>
        <p:txBody>
          <a:bodyPr/>
          <a:lstStyle/>
          <a:p>
            <a:fld id="{B29A6767-E9CF-4EAA-A376-CD3042560A0D}" type="slidenum">
              <a:rPr lang="en-GB" smtClean="0"/>
              <a:t>74</a:t>
            </a:fld>
            <a:endParaRPr lang="en-GB"/>
          </a:p>
        </p:txBody>
      </p:sp>
    </p:spTree>
    <p:extLst>
      <p:ext uri="{BB962C8B-B14F-4D97-AF65-F5344CB8AC3E}">
        <p14:creationId xmlns:p14="http://schemas.microsoft.com/office/powerpoint/2010/main" val="144425228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Explainability entails that it is important to understand why an AI system makes a certain decision. With new regulations like the GDPR, the user has the right to an explanation. This means that every AI decision should be supported by a transparent decision process. This is especially important for high-stakes decisions with a big impact on people’s lives. Imagine applications such as loan grants, education admissions, insurance coverage or recruitment processes. All those decisions can determine the course of someone’s life so an explanation of the AI’s decision is extremely important. Researchers showed how an AI system was successful in correctly classifying images of wolves and huskies. However, when they looked at model explanations they noticed that the AI looked whether there was snow in the background or not and based its decision on that. Even though the classification works, this is not the underlying decision process that one wants.  There are two ways to guarantee model Explainability. The first approach is to use transparent models, for example a decision tree or linear regression. There are easily understandable but have the typical downside of low predictive performance. The other approach is to use more complex black box models with better performance and then use ex-post interpretation techniques to explain the decisions. Many techniques exist for this, going from global explanations of the full model to local explanations of individual predictions.</a:t>
            </a:r>
          </a:p>
        </p:txBody>
      </p:sp>
      <p:sp>
        <p:nvSpPr>
          <p:cNvPr id="4" name="Slide Number Placeholder 3"/>
          <p:cNvSpPr>
            <a:spLocks noGrp="1"/>
          </p:cNvSpPr>
          <p:nvPr>
            <p:ph type="sldNum" sz="quarter" idx="5"/>
          </p:nvPr>
        </p:nvSpPr>
        <p:spPr/>
        <p:txBody>
          <a:bodyPr/>
          <a:lstStyle/>
          <a:p>
            <a:fld id="{B29A6767-E9CF-4EAA-A376-CD3042560A0D}" type="slidenum">
              <a:rPr lang="en-GB" smtClean="0"/>
              <a:t>75</a:t>
            </a:fld>
            <a:endParaRPr lang="en-GB"/>
          </a:p>
        </p:txBody>
      </p:sp>
    </p:spTree>
    <p:extLst>
      <p:ext uri="{BB962C8B-B14F-4D97-AF65-F5344CB8AC3E}">
        <p14:creationId xmlns:p14="http://schemas.microsoft.com/office/powerpoint/2010/main" val="20847135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how to pick AI use cases with some typical application examples.</a:t>
            </a:r>
          </a:p>
        </p:txBody>
      </p:sp>
      <p:sp>
        <p:nvSpPr>
          <p:cNvPr id="4" name="Slide Number Placeholder 3"/>
          <p:cNvSpPr>
            <a:spLocks noGrp="1"/>
          </p:cNvSpPr>
          <p:nvPr>
            <p:ph type="sldNum" sz="quarter" idx="5"/>
          </p:nvPr>
        </p:nvSpPr>
        <p:spPr/>
        <p:txBody>
          <a:bodyPr/>
          <a:lstStyle/>
          <a:p>
            <a:fld id="{B29A6767-E9CF-4EAA-A376-CD3042560A0D}" type="slidenum">
              <a:rPr lang="en-GB" smtClean="0"/>
              <a:t>76</a:t>
            </a:fld>
            <a:endParaRPr lang="en-GB"/>
          </a:p>
        </p:txBody>
      </p:sp>
    </p:spTree>
    <p:extLst>
      <p:ext uri="{BB962C8B-B14F-4D97-AF65-F5344CB8AC3E}">
        <p14:creationId xmlns:p14="http://schemas.microsoft.com/office/powerpoint/2010/main" val="399757451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picking any use case, you might ask yourself the general question “Why should I invest in AI?”. In very simple terms, profit equals revenue minus costs. AI makes it possible to analyze and leverage data in an organization at large scales, which can result in increased revenue. AI also allows a company to act on data faster and automatically, thereby decreasing operating costs. AI therefore has a potential double positive effect on the profit via both increased revenue and decreased costs.</a:t>
            </a:r>
          </a:p>
        </p:txBody>
      </p:sp>
      <p:sp>
        <p:nvSpPr>
          <p:cNvPr id="4" name="Slide Number Placeholder 3"/>
          <p:cNvSpPr>
            <a:spLocks noGrp="1"/>
          </p:cNvSpPr>
          <p:nvPr>
            <p:ph type="sldNum" sz="quarter" idx="5"/>
          </p:nvPr>
        </p:nvSpPr>
        <p:spPr/>
        <p:txBody>
          <a:bodyPr/>
          <a:lstStyle/>
          <a:p>
            <a:fld id="{B29A6767-E9CF-4EAA-A376-CD3042560A0D}" type="slidenum">
              <a:rPr lang="en-GB" smtClean="0"/>
              <a:t>77</a:t>
            </a:fld>
            <a:endParaRPr lang="en-GB"/>
          </a:p>
        </p:txBody>
      </p:sp>
    </p:spTree>
    <p:extLst>
      <p:ext uri="{BB962C8B-B14F-4D97-AF65-F5344CB8AC3E}">
        <p14:creationId xmlns:p14="http://schemas.microsoft.com/office/powerpoint/2010/main" val="174341229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a company decides to invest in AI, it is important to start picking AI use cases to develop. The use case life cycle typically consists out of four steps. Step one is the identification of relevant use cases consistent with the company’s AI strategy. Step two is the assessment of each use case by comparing the expected value with the implementation complexity. Step three is the prioritization of use cases by ranking them based on high value and low complexity. Step four involves the execution of use cases, starting with the most valuable cases first.</a:t>
            </a:r>
          </a:p>
        </p:txBody>
      </p:sp>
      <p:sp>
        <p:nvSpPr>
          <p:cNvPr id="4" name="Slide Number Placeholder 3"/>
          <p:cNvSpPr>
            <a:spLocks noGrp="1"/>
          </p:cNvSpPr>
          <p:nvPr>
            <p:ph type="sldNum" sz="quarter" idx="5"/>
          </p:nvPr>
        </p:nvSpPr>
        <p:spPr/>
        <p:txBody>
          <a:bodyPr/>
          <a:lstStyle/>
          <a:p>
            <a:fld id="{B29A6767-E9CF-4EAA-A376-CD3042560A0D}" type="slidenum">
              <a:rPr lang="en-GB" smtClean="0"/>
              <a:t>78</a:t>
            </a:fld>
            <a:endParaRPr lang="en-GB"/>
          </a:p>
        </p:txBody>
      </p:sp>
    </p:spTree>
    <p:extLst>
      <p:ext uri="{BB962C8B-B14F-4D97-AF65-F5344CB8AC3E}">
        <p14:creationId xmlns:p14="http://schemas.microsoft.com/office/powerpoint/2010/main" val="288961913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and usually hardest, step is the identification of use cases. Many companies starting their AI journey find it very difficult to identify relevant use cases that bring value. It is therefore very important to talk to the right people and bring together domain experts, business stakeholders and AI experts. Everyone brings their own view and expertise to the table which is important to align business goals and technical possibilities. Make sure that the initiatives address broad organizational priorities and tackle relevant business problems. Doing AI just for AI’s sake can be fun but brings little value to the business, although some experimentation in the very beginning can be a good playground to learn. When AI is very new in the organization, one can increase adoption chances by involving the end users in the application design. This also helps to bring knowledge from these users on what works and what doesn’t into the AI application.</a:t>
            </a:r>
          </a:p>
          <a:p>
            <a:r>
              <a:rPr lang="en-US" dirty="0"/>
              <a:t>Once a group of people is formed, brainstorm sessions can be very useful to keep communication lines open and produce useful ideas. In this stage it is important to defer judgement and welcome wild ideas. It might sounds crazy in the beginning, but it might work? Build on each other ideas, but stay on target and don’t lose focus of the higher business goals. Always go for quantity at this point, more is better and the filtering can happen later. </a:t>
            </a:r>
          </a:p>
          <a:p>
            <a:r>
              <a:rPr lang="en-US" dirty="0"/>
              <a:t>If the company is not AI-ready at the moment and lacks the people to perform these steps, it might be a good idea to bring in external expertise. This way the AI journey can already start while the in-house AI team and expertise is gradually developed over 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trying to identify useful business cases, there are some questions that one can ask in the brainstorm sessions.</a:t>
            </a:r>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79</a:t>
            </a:fld>
            <a:endParaRPr lang="en-GB"/>
          </a:p>
        </p:txBody>
      </p:sp>
    </p:spTree>
    <p:extLst>
      <p:ext uri="{BB962C8B-B14F-4D97-AF65-F5344CB8AC3E}">
        <p14:creationId xmlns:p14="http://schemas.microsoft.com/office/powerpoint/2010/main" val="3365958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 AI systems are able to perform most human activities and can learn to solve any kind of problem. These are machines that mimic human intelligence and/or behaviors. Researchers have not yet achieved general AI, so for now this is still science-fiction. It will take some technological breakthroughs to get to the level of general AI, but it might be possible in the future.</a:t>
            </a:r>
          </a:p>
        </p:txBody>
      </p:sp>
      <p:sp>
        <p:nvSpPr>
          <p:cNvPr id="4" name="Slide Number Placeholder 3"/>
          <p:cNvSpPr>
            <a:spLocks noGrp="1"/>
          </p:cNvSpPr>
          <p:nvPr>
            <p:ph type="sldNum" sz="quarter" idx="5"/>
          </p:nvPr>
        </p:nvSpPr>
        <p:spPr/>
        <p:txBody>
          <a:bodyPr/>
          <a:lstStyle/>
          <a:p>
            <a:fld id="{B29A6767-E9CF-4EAA-A376-CD3042560A0D}" type="slidenum">
              <a:rPr lang="en-GB" smtClean="0"/>
              <a:t>8</a:t>
            </a:fld>
            <a:endParaRPr lang="en-GB"/>
          </a:p>
        </p:txBody>
      </p:sp>
    </p:spTree>
    <p:extLst>
      <p:ext uri="{BB962C8B-B14F-4D97-AF65-F5344CB8AC3E}">
        <p14:creationId xmlns:p14="http://schemas.microsoft.com/office/powerpoint/2010/main" val="353699299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strategy questions are the following ones. </a:t>
            </a:r>
            <a:r>
              <a:rPr lang="en-GB" dirty="0"/>
              <a:t>What </a:t>
            </a:r>
            <a:r>
              <a:rPr lang="en-GB" dirty="0">
                <a:solidFill>
                  <a:schemeClr val="accent6"/>
                </a:solidFill>
              </a:rPr>
              <a:t>goals</a:t>
            </a:r>
            <a:r>
              <a:rPr lang="en-GB" dirty="0"/>
              <a:t> are driving the company right now? Maybe better customer service to increase retention or increase percentage of sales made with new products. Which </a:t>
            </a:r>
            <a:r>
              <a:rPr lang="en-GB" dirty="0">
                <a:solidFill>
                  <a:schemeClr val="accent6"/>
                </a:solidFill>
              </a:rPr>
              <a:t>challenges</a:t>
            </a:r>
            <a:r>
              <a:rPr lang="en-GB" dirty="0"/>
              <a:t> keep you up at night? How to make our ads more successful? Or how to keep customers from leaving? What is driving current </a:t>
            </a:r>
            <a:r>
              <a:rPr lang="en-GB" dirty="0">
                <a:solidFill>
                  <a:schemeClr val="accent6"/>
                </a:solidFill>
              </a:rPr>
              <a:t>bottlenecks</a:t>
            </a:r>
            <a:r>
              <a:rPr lang="en-GB" dirty="0"/>
              <a:t> or preventing progress? Maybe high production costs, storage costs or employee rotations.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 </a:t>
            </a:r>
            <a:endParaRPr lang="en-GB" sz="3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80</a:t>
            </a:fld>
            <a:endParaRPr lang="en-GB"/>
          </a:p>
        </p:txBody>
      </p:sp>
    </p:spTree>
    <p:extLst>
      <p:ext uri="{BB962C8B-B14F-4D97-AF65-F5344CB8AC3E}">
        <p14:creationId xmlns:p14="http://schemas.microsoft.com/office/powerpoint/2010/main" val="45322421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questions on processes are the following ones. </a:t>
            </a:r>
            <a:r>
              <a:rPr lang="en-GB" dirty="0"/>
              <a:t>Where would you benefit from knowing the </a:t>
            </a:r>
            <a:r>
              <a:rPr lang="en-GB" dirty="0">
                <a:solidFill>
                  <a:schemeClr val="accent6"/>
                </a:solidFill>
              </a:rPr>
              <a:t>future</a:t>
            </a:r>
            <a:r>
              <a:rPr lang="en-GB" dirty="0"/>
              <a:t>? Maybe future demand or supplier prices or when to maintain the machinery. </a:t>
            </a:r>
            <a:r>
              <a:rPr lang="en-GB" sz="3600" dirty="0"/>
              <a:t>Where are things done </a:t>
            </a:r>
            <a:r>
              <a:rPr lang="en-GB" sz="3600" dirty="0">
                <a:solidFill>
                  <a:schemeClr val="accent6"/>
                </a:solidFill>
              </a:rPr>
              <a:t>over and over again</a:t>
            </a:r>
            <a:r>
              <a:rPr lang="en-GB" sz="3600" dirty="0"/>
              <a:t>? For example repetitive processes in data entry: invoices, sales, payroll, and so on. Which tasks involve complex </a:t>
            </a:r>
            <a:r>
              <a:rPr lang="en-GB" sz="3600" dirty="0">
                <a:solidFill>
                  <a:schemeClr val="accent6"/>
                </a:solidFill>
              </a:rPr>
              <a:t>planning</a:t>
            </a:r>
            <a:r>
              <a:rPr lang="en-GB" sz="3600" dirty="0"/>
              <a:t>? In manufacturing these might be supply orders and maintenance, while in scheduling &amp; logistics these might be deliveries and workers shifts.</a:t>
            </a:r>
            <a:endParaRPr lang="en-US" sz="3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3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3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3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3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36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81</a:t>
            </a:fld>
            <a:endParaRPr lang="en-GB"/>
          </a:p>
        </p:txBody>
      </p:sp>
    </p:spTree>
    <p:extLst>
      <p:ext uri="{BB962C8B-B14F-4D97-AF65-F5344CB8AC3E}">
        <p14:creationId xmlns:p14="http://schemas.microsoft.com/office/powerpoint/2010/main" val="383151596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questions you can ask regarding your customers are as follows. </a:t>
            </a:r>
            <a:r>
              <a:rPr lang="en-GB" dirty="0"/>
              <a:t>What’s hard and </a:t>
            </a:r>
            <a:r>
              <a:rPr lang="en-GB" dirty="0">
                <a:solidFill>
                  <a:schemeClr val="accent6"/>
                </a:solidFill>
              </a:rPr>
              <a:t>annoying</a:t>
            </a:r>
            <a:r>
              <a:rPr lang="en-GB" dirty="0"/>
              <a:t> for customers? Returns and refunds are never fun, so maybe we can</a:t>
            </a:r>
            <a:r>
              <a:rPr lang="en-GB" dirty="0">
                <a:sym typeface="Wingdings" pitchFamily="2" charset="2"/>
              </a:rPr>
              <a:t> streamline/automate the process. Poor customer service drives away customers so maybe chatbots can be used to answer faster. </a:t>
            </a:r>
            <a:r>
              <a:rPr lang="en-GB" dirty="0"/>
              <a:t>What would you like to </a:t>
            </a:r>
            <a:r>
              <a:rPr lang="en-GB" dirty="0">
                <a:solidFill>
                  <a:schemeClr val="accent6"/>
                </a:solidFill>
              </a:rPr>
              <a:t>know</a:t>
            </a:r>
            <a:r>
              <a:rPr lang="en-GB" dirty="0"/>
              <a:t>? Maybe why customers leave or what they will buy in the future. Are there </a:t>
            </a:r>
            <a:r>
              <a:rPr lang="en-GB" dirty="0">
                <a:solidFill>
                  <a:schemeClr val="accent6"/>
                </a:solidFill>
              </a:rPr>
              <a:t>friction points </a:t>
            </a:r>
            <a:r>
              <a:rPr lang="en-GB" dirty="0"/>
              <a:t>in the customer journey? For brand awareness &amp; leads one can think about the automatic creation of social media posts or a newsletter, while targeted promotions and advertising might help with sales &amp; loyalty.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sym typeface="Wingdings"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82</a:t>
            </a:fld>
            <a:endParaRPr lang="en-GB"/>
          </a:p>
        </p:txBody>
      </p:sp>
    </p:spTree>
    <p:extLst>
      <p:ext uri="{BB962C8B-B14F-4D97-AF65-F5344CB8AC3E}">
        <p14:creationId xmlns:p14="http://schemas.microsoft.com/office/powerpoint/2010/main" val="8215020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questions regarding data are the following. </a:t>
            </a:r>
            <a:r>
              <a:rPr lang="en-GB" dirty="0"/>
              <a:t>What things are input </a:t>
            </a:r>
            <a:r>
              <a:rPr lang="en-GB" dirty="0">
                <a:solidFill>
                  <a:schemeClr val="accent6"/>
                </a:solidFill>
              </a:rPr>
              <a:t>manually</a:t>
            </a:r>
            <a:r>
              <a:rPr lang="en-GB" dirty="0"/>
              <a:t>? For example e-mails, receipts, reimbursements, and so on. Where do you have a lot of </a:t>
            </a:r>
            <a:r>
              <a:rPr lang="en-GB" dirty="0">
                <a:solidFill>
                  <a:schemeClr val="accent6"/>
                </a:solidFill>
              </a:rPr>
              <a:t>relevant</a:t>
            </a:r>
            <a:r>
              <a:rPr lang="en-GB" dirty="0"/>
              <a:t> data? In marketing this can be the reach of campaigns and the ROI from different channels. In retail this can be personal customer data and order details. Where do you already use some data to drive </a:t>
            </a:r>
            <a:r>
              <a:rPr lang="en-GB" dirty="0">
                <a:solidFill>
                  <a:schemeClr val="accent6"/>
                </a:solidFill>
              </a:rPr>
              <a:t>decision-making</a:t>
            </a:r>
            <a:r>
              <a:rPr lang="en-GB" dirty="0"/>
              <a:t>? Maybe dashboards for ad campaigns or some parts of a production process are semi-automated (e.g., quality control). These can then be taken a notch further and be fully automated or data-driven.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83</a:t>
            </a:fld>
            <a:endParaRPr lang="en-GB"/>
          </a:p>
        </p:txBody>
      </p:sp>
    </p:spTree>
    <p:extLst>
      <p:ext uri="{BB962C8B-B14F-4D97-AF65-F5344CB8AC3E}">
        <p14:creationId xmlns:p14="http://schemas.microsoft.com/office/powerpoint/2010/main" val="167145393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identifying several relevant use cases, it is time to assess them on both the expected value and the implementation complexity. Here there are again a couple of useful questions to ask regarding both the value and complexity.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terms of value the following questions need to be answered. </a:t>
            </a:r>
            <a:r>
              <a:rPr lang="en-GB" dirty="0"/>
              <a:t>What is the desired output of a given AI application? What business value does use case bring? What strategic advantages does it bring? Over what time period will be the value derived? Is this a game changer or business extender?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terms of complexity the following questions are important. What data is needed to train a given AI solution? Is data available in our organization? Is the infrastructure ready or do we need to build one? What AI capability is required and do we have this? What are the greatest obstacles to solve this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It is good to be as specific as possible when answering these questions, that also forces you to really think about these questions.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84</a:t>
            </a:fld>
            <a:endParaRPr lang="en-GB"/>
          </a:p>
        </p:txBody>
      </p:sp>
    </p:spTree>
    <p:extLst>
      <p:ext uri="{BB962C8B-B14F-4D97-AF65-F5344CB8AC3E}">
        <p14:creationId xmlns:p14="http://schemas.microsoft.com/office/powerpoint/2010/main" val="339435625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assessing the value and complexity it is time to score the use cases. For value we assign one score to each use case, ranging from 1 (no value) to 5 (lot of value). We are clearly mostly interested in use cases with a high value score. For complexity we average three separate components. </a:t>
            </a:r>
            <a:r>
              <a:rPr lang="en-GB" dirty="0">
                <a:solidFill>
                  <a:schemeClr val="accent6"/>
                </a:solidFill>
              </a:rPr>
              <a:t>The data component receives a </a:t>
            </a:r>
            <a:r>
              <a:rPr lang="en-GB" dirty="0"/>
              <a:t>score from</a:t>
            </a:r>
            <a:r>
              <a:rPr lang="en-GB" b="1" dirty="0"/>
              <a:t> </a:t>
            </a:r>
            <a:r>
              <a:rPr lang="en-GB" dirty="0"/>
              <a:t>1 (we have all data) to 5 (need to collect a lot of data which is possibly hard to get). The AI skills component receives a score from 1 (easy to implement) to 5 (requires research and experimentation from the team or even external experts). The </a:t>
            </a:r>
            <a:r>
              <a:rPr lang="en-GB" dirty="0">
                <a:solidFill>
                  <a:schemeClr val="accent6"/>
                </a:solidFill>
              </a:rPr>
              <a:t>infrastructure</a:t>
            </a:r>
            <a:r>
              <a:rPr lang="en-GB" dirty="0"/>
              <a:t> component receives a score from 1 (infrastructure is ready) to 5 (infrastructure needs to be built with lots of processing power and storage space). We are clearly happier with a use case that has low scores on all these complexity components.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85</a:t>
            </a:fld>
            <a:endParaRPr lang="en-GB"/>
          </a:p>
        </p:txBody>
      </p:sp>
    </p:spTree>
    <p:extLst>
      <p:ext uri="{BB962C8B-B14F-4D97-AF65-F5344CB8AC3E}">
        <p14:creationId xmlns:p14="http://schemas.microsoft.com/office/powerpoint/2010/main" val="34577741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it comes to prioritizing use cases it is important to rank use cases according to their value and complexity scores. One can plot the value and complexity score of each use case in a 2-dimensional graph. Optionally one can cluster use cases that are close in terms of complexity and value and prioritize clusters by value added and number of use cases. If there are any quick wins with high value and easy implementation, one should start with these. Low value and difficult implementation are use cases that we rather not pursue. The other use cases require a trade-off between value and complexity to decide which ones to tackle first. Let’s now have a look at some popular AI use cases, this might give you inspiration for your own use cases.</a:t>
            </a:r>
          </a:p>
        </p:txBody>
      </p:sp>
      <p:sp>
        <p:nvSpPr>
          <p:cNvPr id="4" name="Slide Number Placeholder 3"/>
          <p:cNvSpPr>
            <a:spLocks noGrp="1"/>
          </p:cNvSpPr>
          <p:nvPr>
            <p:ph type="sldNum" sz="quarter" idx="5"/>
          </p:nvPr>
        </p:nvSpPr>
        <p:spPr/>
        <p:txBody>
          <a:bodyPr/>
          <a:lstStyle/>
          <a:p>
            <a:fld id="{B29A6767-E9CF-4EAA-A376-CD3042560A0D}" type="slidenum">
              <a:rPr lang="en-GB" smtClean="0"/>
              <a:t>86</a:t>
            </a:fld>
            <a:endParaRPr lang="en-GB"/>
          </a:p>
        </p:txBody>
      </p:sp>
    </p:spTree>
    <p:extLst>
      <p:ext uri="{BB962C8B-B14F-4D97-AF65-F5344CB8AC3E}">
        <p14:creationId xmlns:p14="http://schemas.microsoft.com/office/powerpoint/2010/main" val="73074795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Churn modeling is the process of predicting which customers are likely to cancel their service and leave your company as a client. This is a very important problem as </a:t>
            </a:r>
            <a:r>
              <a:rPr lang="en-GB" dirty="0"/>
              <a:t>losing clients affects company revenue numbers and profits. Customer retention benefits business results by increasing revenue (more customers) and decreasing costs (cheaper to keep customers than to find new ones).</a:t>
            </a:r>
            <a:r>
              <a:rPr lang="en-US" dirty="0"/>
              <a:t> A proper understanding of churn behavior leads to more effective retention </a:t>
            </a:r>
            <a:r>
              <a:rPr lang="en-US" dirty="0" err="1"/>
              <a:t>strategies.Typical</a:t>
            </a:r>
            <a:r>
              <a:rPr lang="en-US" dirty="0"/>
              <a:t> data needed for these kind of problems are customer behavior, transactions, demographics and product usage/patterns.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87</a:t>
            </a:fld>
            <a:endParaRPr lang="en-GB"/>
          </a:p>
        </p:txBody>
      </p:sp>
    </p:spTree>
    <p:extLst>
      <p:ext uri="{BB962C8B-B14F-4D97-AF65-F5344CB8AC3E}">
        <p14:creationId xmlns:p14="http://schemas.microsoft.com/office/powerpoint/2010/main" val="347025370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Recommender systems try to predict what someone will like. This is very important to increase </a:t>
            </a:r>
            <a:r>
              <a:rPr lang="en-GB" dirty="0"/>
              <a:t>sales via personalized offers and an enhanced customer experience, think about online shopping suggestions. This benefits the business by </a:t>
            </a:r>
            <a:r>
              <a:rPr lang="en-US" dirty="0"/>
              <a:t>accurately guiding prospective buyers to your products which in turn increases revenue. It also allows to set-up of cross-selling possibilities by offering additional products to existing customers. Typical data entails customer data, user ratings and system interaction data (e.g., clicks, searches, visits, purchases and favorites).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88</a:t>
            </a:fld>
            <a:endParaRPr lang="en-GB"/>
          </a:p>
        </p:txBody>
      </p:sp>
    </p:spTree>
    <p:extLst>
      <p:ext uri="{BB962C8B-B14F-4D97-AF65-F5344CB8AC3E}">
        <p14:creationId xmlns:p14="http://schemas.microsoft.com/office/powerpoint/2010/main" val="345249197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Demand forecasting deals with anticipating future demand for products. Accurate demand forecasts are important as these are used in </a:t>
            </a:r>
            <a:r>
              <a:rPr lang="en-GB" dirty="0"/>
              <a:t>strategic business plans (e.g., budgeting, financial planning, sales and marketing plans, capacity planning, risk assessment and mitigation plans). Demand forecasting benefits the business in several ways. </a:t>
            </a:r>
            <a:r>
              <a:rPr lang="en-US" dirty="0"/>
              <a:t>Improved inventory availability can increase revenue and reducing storage waste can decrease costs. Typical data used for demand forecasting are sales data, product demand, market conditions, and e-commerce.</a:t>
            </a:r>
          </a:p>
        </p:txBody>
      </p:sp>
      <p:sp>
        <p:nvSpPr>
          <p:cNvPr id="4" name="Slide Number Placeholder 3"/>
          <p:cNvSpPr>
            <a:spLocks noGrp="1"/>
          </p:cNvSpPr>
          <p:nvPr>
            <p:ph type="sldNum" sz="quarter" idx="5"/>
          </p:nvPr>
        </p:nvSpPr>
        <p:spPr/>
        <p:txBody>
          <a:bodyPr/>
          <a:lstStyle/>
          <a:p>
            <a:fld id="{B29A6767-E9CF-4EAA-A376-CD3042560A0D}" type="slidenum">
              <a:rPr lang="en-GB" smtClean="0"/>
              <a:t>89</a:t>
            </a:fld>
            <a:endParaRPr lang="en-GB"/>
          </a:p>
        </p:txBody>
      </p:sp>
    </p:spTree>
    <p:extLst>
      <p:ext uri="{BB962C8B-B14F-4D97-AF65-F5344CB8AC3E}">
        <p14:creationId xmlns:p14="http://schemas.microsoft.com/office/powerpoint/2010/main" val="1433965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Super AI systems evoke </a:t>
            </a:r>
            <a:r>
              <a:rPr lang="en-GB" dirty="0"/>
              <a:t>emotions, needs, beliefs and desires </a:t>
            </a:r>
            <a:r>
              <a:rPr lang="en-GB" dirty="0">
                <a:solidFill>
                  <a:schemeClr val="accent6"/>
                </a:solidFill>
              </a:rPr>
              <a:t>of its own. These machines become self-aware and will surpass the capacity of human intelligence. The decision-making and problem-solving capabilities of these systems will be far superior to those of human beings. It is however pure speculation if this level of AI will ever be possible. Another point of speculation is whether this level of AI is wanted, because the consequences are hard to imagine at this point.</a:t>
            </a:r>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9</a:t>
            </a:fld>
            <a:endParaRPr lang="en-GB"/>
          </a:p>
        </p:txBody>
      </p:sp>
    </p:spTree>
    <p:extLst>
      <p:ext uri="{BB962C8B-B14F-4D97-AF65-F5344CB8AC3E}">
        <p14:creationId xmlns:p14="http://schemas.microsoft.com/office/powerpoint/2010/main" val="2655101153"/>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Fraud detection is the process of predicting which transactions are fraudulent. This is very important as fraud increases costs and thereby leads to profit loss, think about fraudulent insurance claims which are paid out. Fraud prevention benefits business results by decreasing costs as identifying fraudsters leads to prevention of unnecessary payments. Typical data used in these kind of problems are customer behavior and transaction data.</a:t>
            </a:r>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90</a:t>
            </a:fld>
            <a:endParaRPr lang="en-GB"/>
          </a:p>
        </p:txBody>
      </p:sp>
    </p:spTree>
    <p:extLst>
      <p:ext uri="{BB962C8B-B14F-4D97-AF65-F5344CB8AC3E}">
        <p14:creationId xmlns:p14="http://schemas.microsoft.com/office/powerpoint/2010/main" val="162921235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Targeted advertising is a way of advertising a product to a specific audience with certain traits. This is a </a:t>
            </a:r>
            <a:r>
              <a:rPr lang="en-GB" dirty="0"/>
              <a:t>cost-effective approach as it minimizes wasted advertising. </a:t>
            </a:r>
            <a:r>
              <a:rPr lang="en-US" dirty="0"/>
              <a:t>The business benefits as sales go up and customer satisfaction increases (less annoyed by all those random ads). Targeting successfully therefore leads to increased revenue and decreased costs. Typical data used in these kind of problems are purchase history, client personality, attitude, opinions, lifestyle and interests.</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dirty="0"/>
          </a:p>
          <a:p>
            <a:pPr lvl="1"/>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29A6767-E9CF-4EAA-A376-CD3042560A0D}" type="slidenum">
              <a:rPr lang="en-GB" smtClean="0"/>
              <a:t>91</a:t>
            </a:fld>
            <a:endParaRPr lang="en-GB"/>
          </a:p>
        </p:txBody>
      </p:sp>
    </p:spTree>
    <p:extLst>
      <p:ext uri="{BB962C8B-B14F-4D97-AF65-F5344CB8AC3E}">
        <p14:creationId xmlns:p14="http://schemas.microsoft.com/office/powerpoint/2010/main" val="371792410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all problems need AI of course, some problems might be solved in other ways. This tree diagram shows a flow to decide whether AI is the answer to your problem. If you can express a recipe for doing the task, then we are dealing with software engineering problems. If this is not the case you should ask yourself “Do I have the data?”. If this is not the case you should find a way to get the data. If this is the case then the final question is whether the goal is descriptive or not. If the goal is simply to describe/visualize historical data and trends, then business intelligence is the solution. If on the other hand the goal is to predict the future (predictive) or form decisions (prescriptive), then AI is the way to go!</a:t>
            </a:r>
          </a:p>
        </p:txBody>
      </p:sp>
      <p:sp>
        <p:nvSpPr>
          <p:cNvPr id="4" name="Slide Number Placeholder 3"/>
          <p:cNvSpPr>
            <a:spLocks noGrp="1"/>
          </p:cNvSpPr>
          <p:nvPr>
            <p:ph type="sldNum" sz="quarter" idx="5"/>
          </p:nvPr>
        </p:nvSpPr>
        <p:spPr/>
        <p:txBody>
          <a:bodyPr/>
          <a:lstStyle/>
          <a:p>
            <a:fld id="{B29A6767-E9CF-4EAA-A376-CD3042560A0D}" type="slidenum">
              <a:rPr lang="en-GB" smtClean="0"/>
              <a:t>92</a:t>
            </a:fld>
            <a:endParaRPr lang="en-GB"/>
          </a:p>
        </p:txBody>
      </p:sp>
    </p:spTree>
    <p:extLst>
      <p:ext uri="{BB962C8B-B14F-4D97-AF65-F5344CB8AC3E}">
        <p14:creationId xmlns:p14="http://schemas.microsoft.com/office/powerpoint/2010/main" val="150979802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end of the first module. I hope you now have a clear understanding of the AI basics and what AI actually means and can do. I hope to see you again in the </a:t>
            </a:r>
            <a:r>
              <a:rPr lang="en-US"/>
              <a:t>next module, bye.</a:t>
            </a:r>
          </a:p>
        </p:txBody>
      </p:sp>
      <p:sp>
        <p:nvSpPr>
          <p:cNvPr id="4" name="Slide Number Placeholder 3"/>
          <p:cNvSpPr>
            <a:spLocks noGrp="1"/>
          </p:cNvSpPr>
          <p:nvPr>
            <p:ph type="sldNum" sz="quarter" idx="5"/>
          </p:nvPr>
        </p:nvSpPr>
        <p:spPr/>
        <p:txBody>
          <a:bodyPr/>
          <a:lstStyle/>
          <a:p>
            <a:fld id="{B29A6767-E9CF-4EAA-A376-CD3042560A0D}" type="slidenum">
              <a:rPr lang="en-GB" smtClean="0"/>
              <a:t>93</a:t>
            </a:fld>
            <a:endParaRPr lang="en-GB"/>
          </a:p>
        </p:txBody>
      </p:sp>
    </p:spTree>
    <p:extLst>
      <p:ext uri="{BB962C8B-B14F-4D97-AF65-F5344CB8AC3E}">
        <p14:creationId xmlns:p14="http://schemas.microsoft.com/office/powerpoint/2010/main" val="33511635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2"/>
      </p:bgRef>
    </p:bg>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A8ADA088-A0E4-4352-935C-1A1EE0929617}"/>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432000" y="1098000"/>
            <a:ext cx="5760000" cy="5760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0099F3D-CBCF-4CAD-9608-FBB71B957C6B}"/>
              </a:ext>
            </a:extLst>
          </p:cNvPr>
          <p:cNvSpPr>
            <a:spLocks noGrp="1"/>
          </p:cNvSpPr>
          <p:nvPr>
            <p:ph type="ctrTitle"/>
          </p:nvPr>
        </p:nvSpPr>
        <p:spPr>
          <a:xfrm>
            <a:off x="852198" y="1906134"/>
            <a:ext cx="9144000" cy="2387600"/>
          </a:xfrm>
        </p:spPr>
        <p:txBody>
          <a:bodyPr anchor="b"/>
          <a:lstStyle>
            <a:lvl1pPr algn="l">
              <a:defRPr sz="6000" spc="3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F6D543E6-D2D1-4432-81C8-F659F9687C3B}"/>
              </a:ext>
            </a:extLst>
          </p:cNvPr>
          <p:cNvSpPr>
            <a:spLocks noGrp="1"/>
          </p:cNvSpPr>
          <p:nvPr>
            <p:ph type="subTitle" idx="1"/>
          </p:nvPr>
        </p:nvSpPr>
        <p:spPr>
          <a:xfrm>
            <a:off x="852198" y="4385809"/>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C7B0FB85-B874-4077-AE7C-4E80EEDEBF4A}"/>
              </a:ext>
            </a:extLst>
          </p:cNvPr>
          <p:cNvSpPr>
            <a:spLocks noGrp="1"/>
          </p:cNvSpPr>
          <p:nvPr>
            <p:ph type="dt" sz="half" idx="10"/>
          </p:nvPr>
        </p:nvSpPr>
        <p:spPr/>
        <p:txBody>
          <a:bodyPr/>
          <a:lstStyle/>
          <a:p>
            <a:fld id="{5C792376-123D-4094-8CFB-F31141438F2C}" type="datetime1">
              <a:rPr lang="en-GB" smtClean="0"/>
              <a:t>17/08/2021</a:t>
            </a:fld>
            <a:endParaRPr lang="en-GB"/>
          </a:p>
        </p:txBody>
      </p:sp>
      <p:sp>
        <p:nvSpPr>
          <p:cNvPr id="5" name="Footer Placeholder 4">
            <a:extLst>
              <a:ext uri="{FF2B5EF4-FFF2-40B4-BE49-F238E27FC236}">
                <a16:creationId xmlns:a16="http://schemas.microsoft.com/office/drawing/2014/main" id="{28D5E865-5F7F-4E37-BB92-3F4D09BD29D3}"/>
              </a:ext>
            </a:extLst>
          </p:cNvPr>
          <p:cNvSpPr>
            <a:spLocks noGrp="1"/>
          </p:cNvSpPr>
          <p:nvPr>
            <p:ph type="ftr" sz="quarter" idx="11"/>
          </p:nvPr>
        </p:nvSpPr>
        <p:spPr/>
        <p:txBody>
          <a:bodyPr/>
          <a:lstStyle/>
          <a:p>
            <a:endParaRPr lang="en-GB"/>
          </a:p>
        </p:txBody>
      </p:sp>
      <p:pic>
        <p:nvPicPr>
          <p:cNvPr id="1026" name="Picture 2">
            <a:extLst>
              <a:ext uri="{FF2B5EF4-FFF2-40B4-BE49-F238E27FC236}">
                <a16:creationId xmlns:a16="http://schemas.microsoft.com/office/drawing/2014/main" id="{B0445298-CAB7-4B9E-BB59-B43FD9F442F4}"/>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7756" y="-60053"/>
            <a:ext cx="3373871" cy="2109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453617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015C1-7C2F-4FD8-BF8C-E42A21E58D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F107172-BFFA-4223-AADC-275EB3B6F2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47B39EB-729A-473C-BB79-8FC3B846B2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618E25-7D86-4396-AAEB-E9318E3E578C}"/>
              </a:ext>
            </a:extLst>
          </p:cNvPr>
          <p:cNvSpPr>
            <a:spLocks noGrp="1"/>
          </p:cNvSpPr>
          <p:nvPr>
            <p:ph type="dt" sz="half" idx="10"/>
          </p:nvPr>
        </p:nvSpPr>
        <p:spPr/>
        <p:txBody>
          <a:bodyPr/>
          <a:lstStyle/>
          <a:p>
            <a:fld id="{7C972A61-68BB-4F15-AB4D-0CEB742453BF}" type="datetime1">
              <a:rPr lang="en-GB" smtClean="0"/>
              <a:t>17/08/2021</a:t>
            </a:fld>
            <a:endParaRPr lang="en-GB"/>
          </a:p>
        </p:txBody>
      </p:sp>
      <p:sp>
        <p:nvSpPr>
          <p:cNvPr id="6" name="Footer Placeholder 5">
            <a:extLst>
              <a:ext uri="{FF2B5EF4-FFF2-40B4-BE49-F238E27FC236}">
                <a16:creationId xmlns:a16="http://schemas.microsoft.com/office/drawing/2014/main" id="{6B4B34E3-2C9E-4772-8A74-0AA5C69A6DC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D856AEC-152D-4887-8D67-23AE26B1E7C7}"/>
              </a:ext>
            </a:extLst>
          </p:cNvPr>
          <p:cNvSpPr>
            <a:spLocks noGrp="1"/>
          </p:cNvSpPr>
          <p:nvPr>
            <p:ph type="sldNum" sz="quarter" idx="12"/>
          </p:nvPr>
        </p:nvSpPr>
        <p:spPr/>
        <p:txBody>
          <a:bodyPr/>
          <a:lstStyle/>
          <a:p>
            <a:fld id="{CB40DCDA-36E0-43CF-9ABA-CD86176B7A24}" type="slidenum">
              <a:rPr lang="en-GB" smtClean="0"/>
              <a:t>‹#›</a:t>
            </a:fld>
            <a:endParaRPr lang="en-GB"/>
          </a:p>
        </p:txBody>
      </p:sp>
    </p:spTree>
    <p:extLst>
      <p:ext uri="{BB962C8B-B14F-4D97-AF65-F5344CB8AC3E}">
        <p14:creationId xmlns:p14="http://schemas.microsoft.com/office/powerpoint/2010/main" val="2556290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DDB04-7D02-4E4C-B78E-04EA7E57710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9E72958-CE08-4450-8F3F-C705CFC6D63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FF0C2BD-C6D3-4694-9D53-A9310E52CE01}"/>
              </a:ext>
            </a:extLst>
          </p:cNvPr>
          <p:cNvSpPr>
            <a:spLocks noGrp="1"/>
          </p:cNvSpPr>
          <p:nvPr>
            <p:ph type="dt" sz="half" idx="10"/>
          </p:nvPr>
        </p:nvSpPr>
        <p:spPr/>
        <p:txBody>
          <a:bodyPr/>
          <a:lstStyle/>
          <a:p>
            <a:fld id="{5C038206-0AD1-466E-B84D-075FCFF9B3CC}" type="datetime1">
              <a:rPr lang="en-GB" smtClean="0"/>
              <a:t>17/08/2021</a:t>
            </a:fld>
            <a:endParaRPr lang="en-GB"/>
          </a:p>
        </p:txBody>
      </p:sp>
      <p:sp>
        <p:nvSpPr>
          <p:cNvPr id="5" name="Footer Placeholder 4">
            <a:extLst>
              <a:ext uri="{FF2B5EF4-FFF2-40B4-BE49-F238E27FC236}">
                <a16:creationId xmlns:a16="http://schemas.microsoft.com/office/drawing/2014/main" id="{DE46B1E2-0DEA-404D-B463-624198C5EB4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03BA135-21DA-46BE-B8DE-AD911D97C807}"/>
              </a:ext>
            </a:extLst>
          </p:cNvPr>
          <p:cNvSpPr>
            <a:spLocks noGrp="1"/>
          </p:cNvSpPr>
          <p:nvPr>
            <p:ph type="sldNum" sz="quarter" idx="12"/>
          </p:nvPr>
        </p:nvSpPr>
        <p:spPr/>
        <p:txBody>
          <a:bodyPr/>
          <a:lstStyle/>
          <a:p>
            <a:fld id="{CB40DCDA-36E0-43CF-9ABA-CD86176B7A24}" type="slidenum">
              <a:rPr lang="en-GB" smtClean="0"/>
              <a:t>‹#›</a:t>
            </a:fld>
            <a:endParaRPr lang="en-GB"/>
          </a:p>
        </p:txBody>
      </p:sp>
    </p:spTree>
    <p:extLst>
      <p:ext uri="{BB962C8B-B14F-4D97-AF65-F5344CB8AC3E}">
        <p14:creationId xmlns:p14="http://schemas.microsoft.com/office/powerpoint/2010/main" val="1313608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E2B318-4A07-4830-8302-DC85D0ED05A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A189D5D-6DEF-43BC-84A3-BCE746410C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5051D65-16BC-40AF-A602-5493721191D8}"/>
              </a:ext>
            </a:extLst>
          </p:cNvPr>
          <p:cNvSpPr>
            <a:spLocks noGrp="1"/>
          </p:cNvSpPr>
          <p:nvPr>
            <p:ph type="dt" sz="half" idx="10"/>
          </p:nvPr>
        </p:nvSpPr>
        <p:spPr/>
        <p:txBody>
          <a:bodyPr/>
          <a:lstStyle/>
          <a:p>
            <a:fld id="{8B466170-05CD-4EA3-8EEB-32011AFB47D3}" type="datetime1">
              <a:rPr lang="en-GB" smtClean="0"/>
              <a:t>17/08/2021</a:t>
            </a:fld>
            <a:endParaRPr lang="en-GB"/>
          </a:p>
        </p:txBody>
      </p:sp>
      <p:sp>
        <p:nvSpPr>
          <p:cNvPr id="5" name="Footer Placeholder 4">
            <a:extLst>
              <a:ext uri="{FF2B5EF4-FFF2-40B4-BE49-F238E27FC236}">
                <a16:creationId xmlns:a16="http://schemas.microsoft.com/office/drawing/2014/main" id="{01DE066D-127D-4921-A5BB-0EF3A9AC5F4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7DCB8E6-6C81-47EE-9936-D9D41BC29271}"/>
              </a:ext>
            </a:extLst>
          </p:cNvPr>
          <p:cNvSpPr>
            <a:spLocks noGrp="1"/>
          </p:cNvSpPr>
          <p:nvPr>
            <p:ph type="sldNum" sz="quarter" idx="12"/>
          </p:nvPr>
        </p:nvSpPr>
        <p:spPr/>
        <p:txBody>
          <a:bodyPr/>
          <a:lstStyle/>
          <a:p>
            <a:fld id="{CB40DCDA-36E0-43CF-9ABA-CD86176B7A24}" type="slidenum">
              <a:rPr lang="en-GB" smtClean="0"/>
              <a:t>‹#›</a:t>
            </a:fld>
            <a:endParaRPr lang="en-GB"/>
          </a:p>
        </p:txBody>
      </p:sp>
    </p:spTree>
    <p:extLst>
      <p:ext uri="{BB962C8B-B14F-4D97-AF65-F5344CB8AC3E}">
        <p14:creationId xmlns:p14="http://schemas.microsoft.com/office/powerpoint/2010/main" val="351123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8B9011C-5000-4EA4-9315-7127DA20777B}"/>
              </a:ext>
            </a:extLst>
          </p:cNvPr>
          <p:cNvSpPr>
            <a:spLocks noGrp="1"/>
          </p:cNvSpPr>
          <p:nvPr>
            <p:ph type="dt" sz="half" idx="10"/>
          </p:nvPr>
        </p:nvSpPr>
        <p:spPr/>
        <p:txBody>
          <a:bodyPr/>
          <a:lstStyle/>
          <a:p>
            <a:fld id="{8CF93AE4-C31B-4F0D-B515-4D7F0A3D6BAB}" type="datetime1">
              <a:rPr lang="en-GB" smtClean="0"/>
              <a:t>17/08/2021</a:t>
            </a:fld>
            <a:endParaRPr lang="en-GB"/>
          </a:p>
        </p:txBody>
      </p:sp>
      <p:sp>
        <p:nvSpPr>
          <p:cNvPr id="5" name="Footer Placeholder 4">
            <a:extLst>
              <a:ext uri="{FF2B5EF4-FFF2-40B4-BE49-F238E27FC236}">
                <a16:creationId xmlns:a16="http://schemas.microsoft.com/office/drawing/2014/main" id="{5A94D0DF-D509-4595-810E-B3EC6C6A2AEB}"/>
              </a:ext>
            </a:extLst>
          </p:cNvPr>
          <p:cNvSpPr>
            <a:spLocks noGrp="1"/>
          </p:cNvSpPr>
          <p:nvPr>
            <p:ph type="ftr" sz="quarter" idx="11"/>
          </p:nvPr>
        </p:nvSpPr>
        <p:spPr>
          <a:xfrm>
            <a:off x="4038600" y="6327934"/>
            <a:ext cx="4114800" cy="365125"/>
          </a:xfrm>
        </p:spPr>
        <p:txBody>
          <a:bodyPr/>
          <a:lstStyle/>
          <a:p>
            <a:endParaRPr lang="en-GB"/>
          </a:p>
        </p:txBody>
      </p:sp>
      <p:sp>
        <p:nvSpPr>
          <p:cNvPr id="6" name="Slide Number Placeholder 5">
            <a:extLst>
              <a:ext uri="{FF2B5EF4-FFF2-40B4-BE49-F238E27FC236}">
                <a16:creationId xmlns:a16="http://schemas.microsoft.com/office/drawing/2014/main" id="{98AB7282-0F6B-4929-947A-660933385404}"/>
              </a:ext>
            </a:extLst>
          </p:cNvPr>
          <p:cNvSpPr>
            <a:spLocks noGrp="1"/>
          </p:cNvSpPr>
          <p:nvPr>
            <p:ph type="sldNum" sz="quarter" idx="12"/>
          </p:nvPr>
        </p:nvSpPr>
        <p:spPr/>
        <p:txBody>
          <a:bodyPr/>
          <a:lstStyle>
            <a:lvl1pPr>
              <a:defRPr>
                <a:solidFill>
                  <a:schemeClr val="accent6"/>
                </a:solidFill>
              </a:defRPr>
            </a:lvl1pPr>
          </a:lstStyle>
          <a:p>
            <a:fld id="{CB40DCDA-36E0-43CF-9ABA-CD86176B7A24}" type="slidenum">
              <a:rPr lang="en-GB" smtClean="0"/>
              <a:pPr/>
              <a:t>‹#›</a:t>
            </a:fld>
            <a:endParaRPr lang="en-GB" dirty="0"/>
          </a:p>
        </p:txBody>
      </p:sp>
      <p:sp>
        <p:nvSpPr>
          <p:cNvPr id="22" name="Title 1">
            <a:extLst>
              <a:ext uri="{FF2B5EF4-FFF2-40B4-BE49-F238E27FC236}">
                <a16:creationId xmlns:a16="http://schemas.microsoft.com/office/drawing/2014/main" id="{5FCD91AC-F0D3-47E4-966F-3624E6C625E3}"/>
              </a:ext>
            </a:extLst>
          </p:cNvPr>
          <p:cNvSpPr>
            <a:spLocks noGrp="1"/>
          </p:cNvSpPr>
          <p:nvPr>
            <p:ph type="title"/>
          </p:nvPr>
        </p:nvSpPr>
        <p:spPr>
          <a:xfrm>
            <a:off x="838200" y="761020"/>
            <a:ext cx="8108053" cy="701731"/>
          </a:xfrm>
          <a:solidFill>
            <a:schemeClr val="accent1"/>
          </a:solidFill>
        </p:spPr>
        <p:txBody>
          <a:bodyPr wrap="none">
            <a:spAutoFit/>
          </a:bodyPr>
          <a:lstStyle>
            <a:lvl1pPr>
              <a:defRPr>
                <a:solidFill>
                  <a:schemeClr val="bg1"/>
                </a:solidFill>
              </a:defRPr>
            </a:lvl1pPr>
          </a:lstStyle>
          <a:p>
            <a:r>
              <a:rPr lang="en-US" dirty="0"/>
              <a:t>Click to edit Master title style</a:t>
            </a:r>
            <a:endParaRPr lang="en-GB" dirty="0"/>
          </a:p>
        </p:txBody>
      </p:sp>
      <p:sp>
        <p:nvSpPr>
          <p:cNvPr id="23" name="Content Placeholder 2">
            <a:extLst>
              <a:ext uri="{FF2B5EF4-FFF2-40B4-BE49-F238E27FC236}">
                <a16:creationId xmlns:a16="http://schemas.microsoft.com/office/drawing/2014/main" id="{D150CF13-F1CD-4C39-B89A-27D04001FE53}"/>
              </a:ext>
            </a:extLst>
          </p:cNvPr>
          <p:cNvSpPr>
            <a:spLocks noGrp="1"/>
          </p:cNvSpPr>
          <p:nvPr>
            <p:ph idx="1"/>
          </p:nvPr>
        </p:nvSpPr>
        <p:spPr>
          <a:xfrm>
            <a:off x="838200" y="1825625"/>
            <a:ext cx="10515600" cy="4351338"/>
          </a:xfrm>
        </p:spPr>
        <p:txBody>
          <a:bodyPr/>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24" name="Picture 2">
            <a:extLst>
              <a:ext uri="{FF2B5EF4-FFF2-40B4-BE49-F238E27FC236}">
                <a16:creationId xmlns:a16="http://schemas.microsoft.com/office/drawing/2014/main" id="{993B9BA5-9CFA-40EA-857D-28567C159CB0}"/>
              </a:ext>
            </a:extLst>
          </p:cNvPr>
          <p:cNvPicPr>
            <a:picLocks noChangeAspect="1" noChangeArrowheads="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905406" y="272536"/>
            <a:ext cx="616348" cy="558875"/>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Straight Connector 24">
            <a:extLst>
              <a:ext uri="{FF2B5EF4-FFF2-40B4-BE49-F238E27FC236}">
                <a16:creationId xmlns:a16="http://schemas.microsoft.com/office/drawing/2014/main" id="{3CF515EC-1E42-46F9-9FC7-7D4C3FB7A4C3}"/>
              </a:ext>
            </a:extLst>
          </p:cNvPr>
          <p:cNvCxnSpPr>
            <a:cxnSpLocks/>
          </p:cNvCxnSpPr>
          <p:nvPr userDrawn="1"/>
        </p:nvCxnSpPr>
        <p:spPr>
          <a:xfrm>
            <a:off x="838200" y="550386"/>
            <a:ext cx="9929327" cy="0"/>
          </a:xfrm>
          <a:prstGeom prst="line">
            <a:avLst/>
          </a:prstGeom>
        </p:spPr>
        <p:style>
          <a:lnRef idx="3">
            <a:schemeClr val="accent1"/>
          </a:lnRef>
          <a:fillRef idx="0">
            <a:schemeClr val="accent1"/>
          </a:fillRef>
          <a:effectRef idx="2">
            <a:schemeClr val="accent1"/>
          </a:effectRef>
          <a:fontRef idx="minor">
            <a:schemeClr val="tx1"/>
          </a:fontRef>
        </p:style>
      </p:cxnSp>
      <p:pic>
        <p:nvPicPr>
          <p:cNvPr id="27" name="Picture 3">
            <a:extLst>
              <a:ext uri="{FF2B5EF4-FFF2-40B4-BE49-F238E27FC236}">
                <a16:creationId xmlns:a16="http://schemas.microsoft.com/office/drawing/2014/main" id="{9130AF4C-8EC4-4210-B17D-7C7EE3619775}"/>
              </a:ext>
            </a:extLst>
          </p:cNvPr>
          <p:cNvPicPr>
            <a:picLocks noChangeAspect="1" noChangeArrowheads="1"/>
          </p:cNvPicPr>
          <p:nvPr userDrawn="1"/>
        </p:nvPicPr>
        <p:blipFill>
          <a:blip r:embed="rId3">
            <a:alphaModFix amt="5000"/>
            <a:extLst>
              <a:ext uri="{28A0092B-C50C-407E-A947-70E740481C1C}">
                <a14:useLocalDpi xmlns:a14="http://schemas.microsoft.com/office/drawing/2010/main" val="0"/>
              </a:ext>
            </a:extLst>
          </a:blip>
          <a:srcRect/>
          <a:stretch>
            <a:fillRect/>
          </a:stretch>
        </p:blipFill>
        <p:spPr bwMode="auto">
          <a:xfrm>
            <a:off x="6432000" y="1122123"/>
            <a:ext cx="5760000" cy="57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3276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8B9011C-5000-4EA4-9315-7127DA20777B}"/>
              </a:ext>
            </a:extLst>
          </p:cNvPr>
          <p:cNvSpPr>
            <a:spLocks noGrp="1"/>
          </p:cNvSpPr>
          <p:nvPr>
            <p:ph type="dt" sz="half" idx="10"/>
          </p:nvPr>
        </p:nvSpPr>
        <p:spPr/>
        <p:txBody>
          <a:bodyPr/>
          <a:lstStyle/>
          <a:p>
            <a:fld id="{8CF93AE4-C31B-4F0D-B515-4D7F0A3D6BAB}" type="datetime1">
              <a:rPr lang="en-GB" smtClean="0"/>
              <a:t>17/08/2021</a:t>
            </a:fld>
            <a:endParaRPr lang="en-GB"/>
          </a:p>
        </p:txBody>
      </p:sp>
      <p:sp>
        <p:nvSpPr>
          <p:cNvPr id="5" name="Footer Placeholder 4">
            <a:extLst>
              <a:ext uri="{FF2B5EF4-FFF2-40B4-BE49-F238E27FC236}">
                <a16:creationId xmlns:a16="http://schemas.microsoft.com/office/drawing/2014/main" id="{5A94D0DF-D509-4595-810E-B3EC6C6A2AE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8AB7282-0F6B-4929-947A-660933385404}"/>
              </a:ext>
            </a:extLst>
          </p:cNvPr>
          <p:cNvSpPr>
            <a:spLocks noGrp="1"/>
          </p:cNvSpPr>
          <p:nvPr>
            <p:ph type="sldNum" sz="quarter" idx="12"/>
          </p:nvPr>
        </p:nvSpPr>
        <p:spPr/>
        <p:txBody>
          <a:bodyPr/>
          <a:lstStyle>
            <a:lvl1pPr>
              <a:defRPr>
                <a:solidFill>
                  <a:schemeClr val="accent6"/>
                </a:solidFill>
              </a:defRPr>
            </a:lvl1pPr>
          </a:lstStyle>
          <a:p>
            <a:fld id="{CB40DCDA-36E0-43CF-9ABA-CD86176B7A24}" type="slidenum">
              <a:rPr lang="en-GB" smtClean="0"/>
              <a:pPr/>
              <a:t>‹#›</a:t>
            </a:fld>
            <a:endParaRPr lang="en-GB" dirty="0"/>
          </a:p>
        </p:txBody>
      </p:sp>
      <p:sp>
        <p:nvSpPr>
          <p:cNvPr id="22" name="Title 1">
            <a:extLst>
              <a:ext uri="{FF2B5EF4-FFF2-40B4-BE49-F238E27FC236}">
                <a16:creationId xmlns:a16="http://schemas.microsoft.com/office/drawing/2014/main" id="{5FCD91AC-F0D3-47E4-966F-3624E6C625E3}"/>
              </a:ext>
            </a:extLst>
          </p:cNvPr>
          <p:cNvSpPr>
            <a:spLocks noGrp="1"/>
          </p:cNvSpPr>
          <p:nvPr>
            <p:ph type="title"/>
          </p:nvPr>
        </p:nvSpPr>
        <p:spPr>
          <a:xfrm>
            <a:off x="838200" y="761020"/>
            <a:ext cx="8108053" cy="701731"/>
          </a:xfrm>
          <a:solidFill>
            <a:schemeClr val="accent1"/>
          </a:solidFill>
        </p:spPr>
        <p:txBody>
          <a:bodyPr wrap="none">
            <a:spAutoFit/>
          </a:bodyPr>
          <a:lstStyle>
            <a:lvl1pPr>
              <a:defRPr>
                <a:solidFill>
                  <a:schemeClr val="bg1"/>
                </a:solidFill>
              </a:defRPr>
            </a:lvl1pPr>
          </a:lstStyle>
          <a:p>
            <a:r>
              <a:rPr lang="en-US" dirty="0"/>
              <a:t>Click to edit Master title style</a:t>
            </a:r>
            <a:endParaRPr lang="en-GB" dirty="0"/>
          </a:p>
        </p:txBody>
      </p:sp>
      <p:pic>
        <p:nvPicPr>
          <p:cNvPr id="24" name="Picture 2">
            <a:extLst>
              <a:ext uri="{FF2B5EF4-FFF2-40B4-BE49-F238E27FC236}">
                <a16:creationId xmlns:a16="http://schemas.microsoft.com/office/drawing/2014/main" id="{993B9BA5-9CFA-40EA-857D-28567C159CB0}"/>
              </a:ext>
            </a:extLst>
          </p:cNvPr>
          <p:cNvPicPr>
            <a:picLocks noChangeAspect="1" noChangeArrowheads="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905406" y="272536"/>
            <a:ext cx="616348" cy="558875"/>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Straight Connector 24">
            <a:extLst>
              <a:ext uri="{FF2B5EF4-FFF2-40B4-BE49-F238E27FC236}">
                <a16:creationId xmlns:a16="http://schemas.microsoft.com/office/drawing/2014/main" id="{3CF515EC-1E42-46F9-9FC7-7D4C3FB7A4C3}"/>
              </a:ext>
            </a:extLst>
          </p:cNvPr>
          <p:cNvCxnSpPr>
            <a:cxnSpLocks/>
          </p:cNvCxnSpPr>
          <p:nvPr userDrawn="1"/>
        </p:nvCxnSpPr>
        <p:spPr>
          <a:xfrm>
            <a:off x="838200" y="550386"/>
            <a:ext cx="9929327"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99676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FD187-54D2-430E-B066-AEDE09D2F0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CC0DB50-09BF-45B2-B71D-B06A35FF00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11E755-ED5C-4561-BAF5-532480279895}"/>
              </a:ext>
            </a:extLst>
          </p:cNvPr>
          <p:cNvSpPr>
            <a:spLocks noGrp="1"/>
          </p:cNvSpPr>
          <p:nvPr>
            <p:ph type="dt" sz="half" idx="10"/>
          </p:nvPr>
        </p:nvSpPr>
        <p:spPr/>
        <p:txBody>
          <a:bodyPr/>
          <a:lstStyle/>
          <a:p>
            <a:fld id="{1AD16E89-0653-431D-AED2-6ADAF703C3B1}" type="datetime1">
              <a:rPr lang="en-GB" smtClean="0"/>
              <a:t>17/08/2021</a:t>
            </a:fld>
            <a:endParaRPr lang="en-GB"/>
          </a:p>
        </p:txBody>
      </p:sp>
      <p:sp>
        <p:nvSpPr>
          <p:cNvPr id="5" name="Footer Placeholder 4">
            <a:extLst>
              <a:ext uri="{FF2B5EF4-FFF2-40B4-BE49-F238E27FC236}">
                <a16:creationId xmlns:a16="http://schemas.microsoft.com/office/drawing/2014/main" id="{426F0209-5C74-4C7A-96D0-97C59703B39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0863FBC-3982-475E-8BC1-E7CFBC8FD869}"/>
              </a:ext>
            </a:extLst>
          </p:cNvPr>
          <p:cNvSpPr>
            <a:spLocks noGrp="1"/>
          </p:cNvSpPr>
          <p:nvPr>
            <p:ph type="sldNum" sz="quarter" idx="12"/>
          </p:nvPr>
        </p:nvSpPr>
        <p:spPr/>
        <p:txBody>
          <a:bodyPr/>
          <a:lstStyle>
            <a:lvl1pPr>
              <a:defRPr>
                <a:solidFill>
                  <a:schemeClr val="accent6"/>
                </a:solidFill>
              </a:defRPr>
            </a:lvl1pPr>
          </a:lstStyle>
          <a:p>
            <a:fld id="{CB40DCDA-36E0-43CF-9ABA-CD86176B7A24}" type="slidenum">
              <a:rPr lang="en-GB" smtClean="0"/>
              <a:pPr/>
              <a:t>‹#›</a:t>
            </a:fld>
            <a:endParaRPr lang="en-GB"/>
          </a:p>
        </p:txBody>
      </p:sp>
    </p:spTree>
    <p:extLst>
      <p:ext uri="{BB962C8B-B14F-4D97-AF65-F5344CB8AC3E}">
        <p14:creationId xmlns:p14="http://schemas.microsoft.com/office/powerpoint/2010/main" val="2578668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2E7D05-EF43-41FE-AFF1-2A34E381C3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FCBF9ED-97E9-4CF7-8EB1-5AE77AAAC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D518EE1-C920-419D-BCA7-82697BE18A88}"/>
              </a:ext>
            </a:extLst>
          </p:cNvPr>
          <p:cNvSpPr>
            <a:spLocks noGrp="1"/>
          </p:cNvSpPr>
          <p:nvPr>
            <p:ph type="dt" sz="half" idx="10"/>
          </p:nvPr>
        </p:nvSpPr>
        <p:spPr/>
        <p:txBody>
          <a:bodyPr/>
          <a:lstStyle/>
          <a:p>
            <a:fld id="{17FF2802-7E2F-4EF5-816B-1EF902DBC44E}" type="datetime1">
              <a:rPr lang="en-GB" smtClean="0"/>
              <a:t>17/08/2021</a:t>
            </a:fld>
            <a:endParaRPr lang="en-GB"/>
          </a:p>
        </p:txBody>
      </p:sp>
      <p:sp>
        <p:nvSpPr>
          <p:cNvPr id="6" name="Footer Placeholder 5">
            <a:extLst>
              <a:ext uri="{FF2B5EF4-FFF2-40B4-BE49-F238E27FC236}">
                <a16:creationId xmlns:a16="http://schemas.microsoft.com/office/drawing/2014/main" id="{0551973D-8CE7-46B5-8C73-4DC6E509B25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012F84D-5272-4CDD-935F-10D0AE74E93D}"/>
              </a:ext>
            </a:extLst>
          </p:cNvPr>
          <p:cNvSpPr>
            <a:spLocks noGrp="1"/>
          </p:cNvSpPr>
          <p:nvPr>
            <p:ph type="sldNum" sz="quarter" idx="12"/>
          </p:nvPr>
        </p:nvSpPr>
        <p:spPr/>
        <p:txBody>
          <a:bodyPr/>
          <a:lstStyle/>
          <a:p>
            <a:fld id="{CB40DCDA-36E0-43CF-9ABA-CD86176B7A24}" type="slidenum">
              <a:rPr lang="en-GB" smtClean="0"/>
              <a:t>‹#›</a:t>
            </a:fld>
            <a:endParaRPr lang="en-GB"/>
          </a:p>
        </p:txBody>
      </p:sp>
      <p:pic>
        <p:nvPicPr>
          <p:cNvPr id="8" name="Picture 2">
            <a:extLst>
              <a:ext uri="{FF2B5EF4-FFF2-40B4-BE49-F238E27FC236}">
                <a16:creationId xmlns:a16="http://schemas.microsoft.com/office/drawing/2014/main" id="{5E1531E5-AAFF-403E-BEFA-065A685A0333}"/>
              </a:ext>
            </a:extLst>
          </p:cNvPr>
          <p:cNvPicPr>
            <a:picLocks noChangeAspect="1" noChangeArrowheads="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905406" y="272536"/>
            <a:ext cx="616348" cy="558875"/>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31ACC065-A0D0-436A-9F87-6EE2FBD72FDC}"/>
              </a:ext>
            </a:extLst>
          </p:cNvPr>
          <p:cNvCxnSpPr>
            <a:cxnSpLocks/>
          </p:cNvCxnSpPr>
          <p:nvPr userDrawn="1"/>
        </p:nvCxnSpPr>
        <p:spPr>
          <a:xfrm>
            <a:off x="838200" y="550386"/>
            <a:ext cx="9929327" cy="0"/>
          </a:xfrm>
          <a:prstGeom prst="line">
            <a:avLst/>
          </a:prstGeom>
        </p:spPr>
        <p:style>
          <a:lnRef idx="3">
            <a:schemeClr val="accent1"/>
          </a:lnRef>
          <a:fillRef idx="0">
            <a:schemeClr val="accent1"/>
          </a:fillRef>
          <a:effectRef idx="2">
            <a:schemeClr val="accent1"/>
          </a:effectRef>
          <a:fontRef idx="minor">
            <a:schemeClr val="tx1"/>
          </a:fontRef>
        </p:style>
      </p:cxnSp>
      <p:pic>
        <p:nvPicPr>
          <p:cNvPr id="10" name="Picture 3">
            <a:extLst>
              <a:ext uri="{FF2B5EF4-FFF2-40B4-BE49-F238E27FC236}">
                <a16:creationId xmlns:a16="http://schemas.microsoft.com/office/drawing/2014/main" id="{98F9EA00-6FF4-489B-BA4D-55BA574795F8}"/>
              </a:ext>
            </a:extLst>
          </p:cNvPr>
          <p:cNvPicPr>
            <a:picLocks noChangeAspect="1" noChangeArrowheads="1"/>
          </p:cNvPicPr>
          <p:nvPr userDrawn="1"/>
        </p:nvPicPr>
        <p:blipFill>
          <a:blip r:embed="rId3">
            <a:alphaModFix amt="5000"/>
            <a:extLst>
              <a:ext uri="{28A0092B-C50C-407E-A947-70E740481C1C}">
                <a14:useLocalDpi xmlns:a14="http://schemas.microsoft.com/office/drawing/2010/main" val="0"/>
              </a:ext>
            </a:extLst>
          </a:blip>
          <a:srcRect/>
          <a:stretch>
            <a:fillRect/>
          </a:stretch>
        </p:blipFill>
        <p:spPr bwMode="auto">
          <a:xfrm>
            <a:off x="6432000" y="1122123"/>
            <a:ext cx="5760000" cy="5760000"/>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50D4D120-E1E8-4354-A382-A42C0D9D1BD7}"/>
              </a:ext>
            </a:extLst>
          </p:cNvPr>
          <p:cNvSpPr>
            <a:spLocks noGrp="1"/>
          </p:cNvSpPr>
          <p:nvPr>
            <p:ph type="title"/>
          </p:nvPr>
        </p:nvSpPr>
        <p:spPr>
          <a:xfrm>
            <a:off x="838200" y="761020"/>
            <a:ext cx="8108053" cy="701731"/>
          </a:xfrm>
          <a:solidFill>
            <a:schemeClr val="accent1"/>
          </a:solidFill>
        </p:spPr>
        <p:txBody>
          <a:bodyPr/>
          <a:lstStyle>
            <a:lvl1pPr>
              <a:defRPr>
                <a:solidFill>
                  <a:schemeClr val="bg1"/>
                </a:solidFill>
              </a:defRPr>
            </a:lvl1pPr>
          </a:lstStyle>
          <a:p>
            <a:r>
              <a:rPr lang="en-US" dirty="0"/>
              <a:t>Click to edit Master title style</a:t>
            </a:r>
            <a:endParaRPr lang="en-GB" dirty="0"/>
          </a:p>
        </p:txBody>
      </p:sp>
    </p:spTree>
    <p:extLst>
      <p:ext uri="{BB962C8B-B14F-4D97-AF65-F5344CB8AC3E}">
        <p14:creationId xmlns:p14="http://schemas.microsoft.com/office/powerpoint/2010/main" val="1093893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5E55367-9AA0-43E9-B8EC-F110B62FB6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D43563-9B5D-40DA-BF71-926BD758DA6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88B378A-AAEE-4240-BC65-3176206AC3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AB6C85-CE23-4F66-A274-F1F368C4D5E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1FFA6F0E-BEE0-4964-9921-AACF2A530D68}"/>
              </a:ext>
            </a:extLst>
          </p:cNvPr>
          <p:cNvSpPr>
            <a:spLocks noGrp="1"/>
          </p:cNvSpPr>
          <p:nvPr>
            <p:ph type="dt" sz="half" idx="10"/>
          </p:nvPr>
        </p:nvSpPr>
        <p:spPr/>
        <p:txBody>
          <a:bodyPr/>
          <a:lstStyle/>
          <a:p>
            <a:fld id="{D179A838-95E9-423C-A0CF-E20462186801}" type="datetime1">
              <a:rPr lang="en-GB" smtClean="0"/>
              <a:t>17/08/2021</a:t>
            </a:fld>
            <a:endParaRPr lang="en-GB"/>
          </a:p>
        </p:txBody>
      </p:sp>
      <p:sp>
        <p:nvSpPr>
          <p:cNvPr id="8" name="Footer Placeholder 7">
            <a:extLst>
              <a:ext uri="{FF2B5EF4-FFF2-40B4-BE49-F238E27FC236}">
                <a16:creationId xmlns:a16="http://schemas.microsoft.com/office/drawing/2014/main" id="{D266F8C1-45CC-4893-A51C-6FA6A7916EAD}"/>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C971AC2-FC2C-4B4E-90FD-32B8BEDF8AE1}"/>
              </a:ext>
            </a:extLst>
          </p:cNvPr>
          <p:cNvSpPr>
            <a:spLocks noGrp="1"/>
          </p:cNvSpPr>
          <p:nvPr>
            <p:ph type="sldNum" sz="quarter" idx="12"/>
          </p:nvPr>
        </p:nvSpPr>
        <p:spPr/>
        <p:txBody>
          <a:bodyPr/>
          <a:lstStyle/>
          <a:p>
            <a:fld id="{CB40DCDA-36E0-43CF-9ABA-CD86176B7A24}" type="slidenum">
              <a:rPr lang="en-GB" smtClean="0"/>
              <a:t>‹#›</a:t>
            </a:fld>
            <a:endParaRPr lang="en-GB"/>
          </a:p>
        </p:txBody>
      </p:sp>
      <p:pic>
        <p:nvPicPr>
          <p:cNvPr id="10" name="Picture 2">
            <a:extLst>
              <a:ext uri="{FF2B5EF4-FFF2-40B4-BE49-F238E27FC236}">
                <a16:creationId xmlns:a16="http://schemas.microsoft.com/office/drawing/2014/main" id="{4460281F-5F87-47E2-8015-12C465EF1309}"/>
              </a:ext>
            </a:extLst>
          </p:cNvPr>
          <p:cNvPicPr>
            <a:picLocks noChangeAspect="1" noChangeArrowheads="1"/>
          </p:cNvPicPr>
          <p:nvPr userDrawn="1"/>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905406" y="272536"/>
            <a:ext cx="616348" cy="558875"/>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Connector 10">
            <a:extLst>
              <a:ext uri="{FF2B5EF4-FFF2-40B4-BE49-F238E27FC236}">
                <a16:creationId xmlns:a16="http://schemas.microsoft.com/office/drawing/2014/main" id="{E5DF0625-2BBA-41C9-A6C2-8B0D47006EAB}"/>
              </a:ext>
            </a:extLst>
          </p:cNvPr>
          <p:cNvCxnSpPr>
            <a:cxnSpLocks/>
          </p:cNvCxnSpPr>
          <p:nvPr userDrawn="1"/>
        </p:nvCxnSpPr>
        <p:spPr>
          <a:xfrm>
            <a:off x="838200" y="550386"/>
            <a:ext cx="9929327" cy="0"/>
          </a:xfrm>
          <a:prstGeom prst="line">
            <a:avLst/>
          </a:prstGeom>
        </p:spPr>
        <p:style>
          <a:lnRef idx="3">
            <a:schemeClr val="accent1"/>
          </a:lnRef>
          <a:fillRef idx="0">
            <a:schemeClr val="accent1"/>
          </a:fillRef>
          <a:effectRef idx="2">
            <a:schemeClr val="accent1"/>
          </a:effectRef>
          <a:fontRef idx="minor">
            <a:schemeClr val="tx1"/>
          </a:fontRef>
        </p:style>
      </p:cxnSp>
      <p:pic>
        <p:nvPicPr>
          <p:cNvPr id="12" name="Picture 3">
            <a:extLst>
              <a:ext uri="{FF2B5EF4-FFF2-40B4-BE49-F238E27FC236}">
                <a16:creationId xmlns:a16="http://schemas.microsoft.com/office/drawing/2014/main" id="{AA344CD7-828F-4822-A67B-01AAAAD4128C}"/>
              </a:ext>
            </a:extLst>
          </p:cNvPr>
          <p:cNvPicPr>
            <a:picLocks noChangeAspect="1" noChangeArrowheads="1"/>
          </p:cNvPicPr>
          <p:nvPr userDrawn="1"/>
        </p:nvPicPr>
        <p:blipFill>
          <a:blip r:embed="rId3">
            <a:alphaModFix amt="5000"/>
            <a:extLst>
              <a:ext uri="{28A0092B-C50C-407E-A947-70E740481C1C}">
                <a14:useLocalDpi xmlns:a14="http://schemas.microsoft.com/office/drawing/2010/main" val="0"/>
              </a:ext>
            </a:extLst>
          </a:blip>
          <a:srcRect/>
          <a:stretch>
            <a:fillRect/>
          </a:stretch>
        </p:blipFill>
        <p:spPr bwMode="auto">
          <a:xfrm>
            <a:off x="6432000" y="1122123"/>
            <a:ext cx="5760000" cy="5760000"/>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
            <a:extLst>
              <a:ext uri="{FF2B5EF4-FFF2-40B4-BE49-F238E27FC236}">
                <a16:creationId xmlns:a16="http://schemas.microsoft.com/office/drawing/2014/main" id="{9A329724-5125-482B-B742-C0B4D723A61C}"/>
              </a:ext>
            </a:extLst>
          </p:cNvPr>
          <p:cNvSpPr>
            <a:spLocks noGrp="1"/>
          </p:cNvSpPr>
          <p:nvPr>
            <p:ph type="title"/>
          </p:nvPr>
        </p:nvSpPr>
        <p:spPr>
          <a:xfrm>
            <a:off x="838200" y="761020"/>
            <a:ext cx="8108053" cy="701731"/>
          </a:xfrm>
          <a:solidFill>
            <a:schemeClr val="accent1"/>
          </a:solidFill>
        </p:spPr>
        <p:txBody>
          <a:bodyPr/>
          <a:lstStyle>
            <a:lvl1pPr>
              <a:defRPr>
                <a:solidFill>
                  <a:schemeClr val="bg1"/>
                </a:solidFill>
              </a:defRPr>
            </a:lvl1pPr>
          </a:lstStyle>
          <a:p>
            <a:r>
              <a:rPr lang="en-US" dirty="0"/>
              <a:t>Click to edit Master title style</a:t>
            </a:r>
            <a:endParaRPr lang="en-GB" dirty="0"/>
          </a:p>
        </p:txBody>
      </p:sp>
    </p:spTree>
    <p:extLst>
      <p:ext uri="{BB962C8B-B14F-4D97-AF65-F5344CB8AC3E}">
        <p14:creationId xmlns:p14="http://schemas.microsoft.com/office/powerpoint/2010/main" val="35956483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BCA92-10FE-4FFC-B8F2-1EBE4AA4811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9249958-096E-4046-9C2E-35878DA02068}"/>
              </a:ext>
            </a:extLst>
          </p:cNvPr>
          <p:cNvSpPr>
            <a:spLocks noGrp="1"/>
          </p:cNvSpPr>
          <p:nvPr>
            <p:ph type="dt" sz="half" idx="10"/>
          </p:nvPr>
        </p:nvSpPr>
        <p:spPr/>
        <p:txBody>
          <a:bodyPr/>
          <a:lstStyle/>
          <a:p>
            <a:fld id="{BC51E42B-3070-4426-84E1-56624EFA258B}" type="datetime1">
              <a:rPr lang="en-GB" smtClean="0"/>
              <a:t>17/08/2021</a:t>
            </a:fld>
            <a:endParaRPr lang="en-GB"/>
          </a:p>
        </p:txBody>
      </p:sp>
      <p:sp>
        <p:nvSpPr>
          <p:cNvPr id="4" name="Footer Placeholder 3">
            <a:extLst>
              <a:ext uri="{FF2B5EF4-FFF2-40B4-BE49-F238E27FC236}">
                <a16:creationId xmlns:a16="http://schemas.microsoft.com/office/drawing/2014/main" id="{D4F85259-74B8-4235-8191-BCAACEB54A9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F177914-B693-46AF-9639-4A81F81710A2}"/>
              </a:ext>
            </a:extLst>
          </p:cNvPr>
          <p:cNvSpPr>
            <a:spLocks noGrp="1"/>
          </p:cNvSpPr>
          <p:nvPr>
            <p:ph type="sldNum" sz="quarter" idx="12"/>
          </p:nvPr>
        </p:nvSpPr>
        <p:spPr/>
        <p:txBody>
          <a:bodyPr/>
          <a:lstStyle/>
          <a:p>
            <a:fld id="{CB40DCDA-36E0-43CF-9ABA-CD86176B7A24}" type="slidenum">
              <a:rPr lang="en-GB" smtClean="0"/>
              <a:t>‹#›</a:t>
            </a:fld>
            <a:endParaRPr lang="en-GB"/>
          </a:p>
        </p:txBody>
      </p:sp>
    </p:spTree>
    <p:extLst>
      <p:ext uri="{BB962C8B-B14F-4D97-AF65-F5344CB8AC3E}">
        <p14:creationId xmlns:p14="http://schemas.microsoft.com/office/powerpoint/2010/main" val="1564905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FA63AE-F52F-4595-8980-A8186EE79D0A}"/>
              </a:ext>
            </a:extLst>
          </p:cNvPr>
          <p:cNvSpPr>
            <a:spLocks noGrp="1"/>
          </p:cNvSpPr>
          <p:nvPr>
            <p:ph type="dt" sz="half" idx="10"/>
          </p:nvPr>
        </p:nvSpPr>
        <p:spPr/>
        <p:txBody>
          <a:bodyPr/>
          <a:lstStyle/>
          <a:p>
            <a:fld id="{7276CE71-4F15-425F-990B-A86FF6A20839}" type="datetime1">
              <a:rPr lang="en-GB" smtClean="0"/>
              <a:t>17/08/2021</a:t>
            </a:fld>
            <a:endParaRPr lang="en-GB"/>
          </a:p>
        </p:txBody>
      </p:sp>
      <p:sp>
        <p:nvSpPr>
          <p:cNvPr id="3" name="Footer Placeholder 2">
            <a:extLst>
              <a:ext uri="{FF2B5EF4-FFF2-40B4-BE49-F238E27FC236}">
                <a16:creationId xmlns:a16="http://schemas.microsoft.com/office/drawing/2014/main" id="{5BB6603E-0393-40C6-9808-A5C063FBE78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8E10A54-7692-44E9-A420-6F0C9CAB4711}"/>
              </a:ext>
            </a:extLst>
          </p:cNvPr>
          <p:cNvSpPr>
            <a:spLocks noGrp="1"/>
          </p:cNvSpPr>
          <p:nvPr>
            <p:ph type="sldNum" sz="quarter" idx="12"/>
          </p:nvPr>
        </p:nvSpPr>
        <p:spPr/>
        <p:txBody>
          <a:bodyPr/>
          <a:lstStyle/>
          <a:p>
            <a:fld id="{CB40DCDA-36E0-43CF-9ABA-CD86176B7A24}" type="slidenum">
              <a:rPr lang="en-GB" smtClean="0"/>
              <a:t>‹#›</a:t>
            </a:fld>
            <a:endParaRPr lang="en-GB"/>
          </a:p>
        </p:txBody>
      </p:sp>
    </p:spTree>
    <p:extLst>
      <p:ext uri="{BB962C8B-B14F-4D97-AF65-F5344CB8AC3E}">
        <p14:creationId xmlns:p14="http://schemas.microsoft.com/office/powerpoint/2010/main" val="1639813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814A7-2241-4D78-ACD0-458F76160D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4BE80CC-9342-45A7-9F5B-34B4C6BDAF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FD6EA00-0A24-490D-BE7B-DD485E8D68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BD4FB8-CF4E-4D11-B09D-9E9A027C87C1}"/>
              </a:ext>
            </a:extLst>
          </p:cNvPr>
          <p:cNvSpPr>
            <a:spLocks noGrp="1"/>
          </p:cNvSpPr>
          <p:nvPr>
            <p:ph type="dt" sz="half" idx="10"/>
          </p:nvPr>
        </p:nvSpPr>
        <p:spPr/>
        <p:txBody>
          <a:bodyPr/>
          <a:lstStyle/>
          <a:p>
            <a:fld id="{AFCFFB42-041A-4EC8-BF76-7ED1CCFB2E98}" type="datetime1">
              <a:rPr lang="en-GB" smtClean="0"/>
              <a:t>17/08/2021</a:t>
            </a:fld>
            <a:endParaRPr lang="en-GB"/>
          </a:p>
        </p:txBody>
      </p:sp>
      <p:sp>
        <p:nvSpPr>
          <p:cNvPr id="6" name="Footer Placeholder 5">
            <a:extLst>
              <a:ext uri="{FF2B5EF4-FFF2-40B4-BE49-F238E27FC236}">
                <a16:creationId xmlns:a16="http://schemas.microsoft.com/office/drawing/2014/main" id="{A7563199-08FE-4B25-AAEA-232B0C13E35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EA1E327-CD3A-4CAD-B46E-09EA52983D67}"/>
              </a:ext>
            </a:extLst>
          </p:cNvPr>
          <p:cNvSpPr>
            <a:spLocks noGrp="1"/>
          </p:cNvSpPr>
          <p:nvPr>
            <p:ph type="sldNum" sz="quarter" idx="12"/>
          </p:nvPr>
        </p:nvSpPr>
        <p:spPr/>
        <p:txBody>
          <a:bodyPr/>
          <a:lstStyle/>
          <a:p>
            <a:fld id="{CB40DCDA-36E0-43CF-9ABA-CD86176B7A24}" type="slidenum">
              <a:rPr lang="en-GB" smtClean="0"/>
              <a:t>‹#›</a:t>
            </a:fld>
            <a:endParaRPr lang="en-GB"/>
          </a:p>
        </p:txBody>
      </p:sp>
    </p:spTree>
    <p:extLst>
      <p:ext uri="{BB962C8B-B14F-4D97-AF65-F5344CB8AC3E}">
        <p14:creationId xmlns:p14="http://schemas.microsoft.com/office/powerpoint/2010/main" val="3818970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AF541B-6A15-4966-855D-87E3BA04746D}"/>
              </a:ext>
            </a:extLst>
          </p:cNvPr>
          <p:cNvSpPr>
            <a:spLocks noGrp="1"/>
          </p:cNvSpPr>
          <p:nvPr>
            <p:ph type="title"/>
          </p:nvPr>
        </p:nvSpPr>
        <p:spPr>
          <a:xfrm>
            <a:off x="838200" y="761020"/>
            <a:ext cx="8108053" cy="701731"/>
          </a:xfrm>
          <a:prstGeom prst="rect">
            <a:avLst/>
          </a:prstGeom>
        </p:spPr>
        <p:txBody>
          <a:bodyPr vert="horz" wrap="none" lIns="91440" tIns="45720" rIns="91440" bIns="45720" rtlCol="0" anchor="ctr">
            <a:sp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7EDE0DD-5AB0-4DBC-8DB3-9342BB3EF7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BA43BF8F-EE86-460B-817D-E2F9C71342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894D6E-E9EC-42D4-860B-EDB005A35F65}" type="datetime1">
              <a:rPr lang="en-GB" smtClean="0"/>
              <a:t>17/08/2021</a:t>
            </a:fld>
            <a:endParaRPr lang="en-GB"/>
          </a:p>
        </p:txBody>
      </p:sp>
      <p:sp>
        <p:nvSpPr>
          <p:cNvPr id="5" name="Footer Placeholder 4">
            <a:extLst>
              <a:ext uri="{FF2B5EF4-FFF2-40B4-BE49-F238E27FC236}">
                <a16:creationId xmlns:a16="http://schemas.microsoft.com/office/drawing/2014/main" id="{E7D78479-DFFB-4890-9917-60B3BC885A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5B929C9-A53B-478A-AC18-CBAD96A756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accent6"/>
                </a:solidFill>
              </a:defRPr>
            </a:lvl1pPr>
          </a:lstStyle>
          <a:p>
            <a:fld id="{CB40DCDA-36E0-43CF-9ABA-CD86176B7A24}" type="slidenum">
              <a:rPr lang="en-GB" smtClean="0"/>
              <a:pPr/>
              <a:t>‹#›</a:t>
            </a:fld>
            <a:endParaRPr lang="en-GB" dirty="0"/>
          </a:p>
        </p:txBody>
      </p:sp>
    </p:spTree>
    <p:extLst>
      <p:ext uri="{BB962C8B-B14F-4D97-AF65-F5344CB8AC3E}">
        <p14:creationId xmlns:p14="http://schemas.microsoft.com/office/powerpoint/2010/main" val="20176643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l" defTabSz="914400" rtl="0" eaLnBrk="1" latinLnBrk="0" hangingPunct="1">
        <a:lnSpc>
          <a:spcPct val="90000"/>
        </a:lnSpc>
        <a:spcBef>
          <a:spcPct val="0"/>
        </a:spcBef>
        <a:buNone/>
        <a:defRPr sz="4400" kern="1200" spc="3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6"/>
        </a:buClr>
        <a:buFont typeface="Arial" panose="020B0604020202020204" pitchFamily="34" charset="0"/>
        <a:buChar char="•"/>
        <a:defRPr sz="2800" kern="1200">
          <a:solidFill>
            <a:schemeClr val="tx1">
              <a:lumMod val="50000"/>
              <a:lumOff val="50000"/>
            </a:schemeClr>
          </a:solidFill>
          <a:latin typeface="+mn-lt"/>
          <a:ea typeface="+mn-ea"/>
          <a:cs typeface="+mn-cs"/>
        </a:defRPr>
      </a:lvl1pPr>
      <a:lvl2pPr marL="685800" indent="-2286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tx1">
              <a:lumMod val="50000"/>
              <a:lumOff val="50000"/>
            </a:schemeClr>
          </a:solidFill>
          <a:latin typeface="+mn-lt"/>
          <a:ea typeface="+mn-ea"/>
          <a:cs typeface="+mn-cs"/>
        </a:defRPr>
      </a:lvl2pPr>
      <a:lvl3pPr marL="1143000" indent="-2286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www3.weforum.org/docs/WEF_Future_of_Jobs_2020.pdf"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hyperlink" Target="https://twitter.com/tiffani_bova/status/1063095320794591232" TargetMode="External"/><Relationship Id="rId5" Type="http://schemas.openxmlformats.org/officeDocument/2006/relationships/image" Target="../media/image11.jpeg"/><Relationship Id="rId4" Type="http://schemas.openxmlformats.org/officeDocument/2006/relationships/hyperlink" Target="https://www.gartner.com/en/newsroom/press-releases/2017-12-13-gartner-says-by-2020-artificial-intelligence-will-create-more-jobs-than-it-eliminates"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www.gartner.com/en/documents/2018/8/3887767-understanding-gartner-s-hype-cycles01"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www.gartner.com/en/documents/2018/8/3887767-understanding-gartner-s-hype-cycles01"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hyperlink" Target="https://hai.stanford.edu/sites/default/files/ai_index_2019_report.pdf" TargetMode="Externa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35.xml"/><Relationship Id="rId1" Type="http://schemas.openxmlformats.org/officeDocument/2006/relationships/slideLayout" Target="../slideLayouts/slideLayout5.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5.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4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5.xml"/><Relationship Id="rId1" Type="http://schemas.openxmlformats.org/officeDocument/2006/relationships/slideLayout" Target="../slideLayouts/slideLayout5.xml"/><Relationship Id="rId4" Type="http://schemas.openxmlformats.org/officeDocument/2006/relationships/image" Target="../media/image19.sv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8.xml"/><Relationship Id="rId1" Type="http://schemas.openxmlformats.org/officeDocument/2006/relationships/slideLayout" Target="../slideLayouts/slideLayout5.xml"/><Relationship Id="rId4" Type="http://schemas.openxmlformats.org/officeDocument/2006/relationships/hyperlink" Target="https://medium.com/greyatom/what-is-underfitting-and-overfitting-in-machine-learning-and-how-to-deal-with-it-6803a989c76" TargetMode="Externa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digital-strategy.ec.europa.eu/en/library/definition-artificial-intelligence-main-capabilities-and-scientific-discipline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svg"/><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image" Target="../media/image25.sv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2.xml"/><Relationship Id="rId1" Type="http://schemas.openxmlformats.org/officeDocument/2006/relationships/slideLayout" Target="../slideLayouts/slideLayout5.xml"/><Relationship Id="rId5" Type="http://schemas.openxmlformats.org/officeDocument/2006/relationships/image" Target="../media/image36.png"/><Relationship Id="rId4" Type="http://schemas.openxmlformats.org/officeDocument/2006/relationships/image" Target="../media/image33.png"/></Relationships>
</file>

<file path=ppt/slides/_rels/slide5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hyperlink" Target="https://scikit-learn.org/stable/auto_examples/model_selection/plot_underfitting_overfitting.html" TargetMode="External"/></Relationships>
</file>

<file path=ppt/slides/_rels/slide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www.steve-wheeler.co.uk/2019/05/our-digital-future-5-artificial.html" TargetMode="Externa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3" Type="http://schemas.openxmlformats.org/officeDocument/2006/relationships/hyperlink" Target="https://vas3k.com/blog/machine_learning/" TargetMode="External"/><Relationship Id="rId2" Type="http://schemas.openxmlformats.org/officeDocument/2006/relationships/notesSlide" Target="../notesSlides/notesSlide62.xml"/><Relationship Id="rId1" Type="http://schemas.openxmlformats.org/officeDocument/2006/relationships/slideLayout" Target="../slideLayouts/slideLayout5.xml"/><Relationship Id="rId4" Type="http://schemas.openxmlformats.org/officeDocument/2006/relationships/image" Target="../media/image35.jpeg"/></Relationships>
</file>

<file path=ppt/slides/_rels/slide63.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hyperlink" Target="https://www.nytimes.com/2018/02/09/technology/facial-recognition-race-artificial-intelligence.html" TargetMode="External"/><Relationship Id="rId2" Type="http://schemas.openxmlformats.org/officeDocument/2006/relationships/notesSlide" Target="../notesSlides/notesSlide73.xml"/><Relationship Id="rId1" Type="http://schemas.openxmlformats.org/officeDocument/2006/relationships/slideLayout" Target="../slideLayouts/slideLayout2.xml"/><Relationship Id="rId5" Type="http://schemas.openxmlformats.org/officeDocument/2006/relationships/hyperlink" Target="https://www.reuters.com/article/us-amazon-com-jobs-automation-insight-idUSKCN1MK08G" TargetMode="External"/><Relationship Id="rId4" Type="http://schemas.openxmlformats.org/officeDocument/2006/relationships/hyperlink" Target="https://arxiv.org/abs/1607.06520" TargetMode="External"/></Relationships>
</file>

<file path=ppt/slides/_rels/slide74.xml.rels><?xml version="1.0" encoding="UTF-8" standalone="yes"?>
<Relationships xmlns="http://schemas.openxmlformats.org/package/2006/relationships"><Relationship Id="rId3" Type="http://schemas.openxmlformats.org/officeDocument/2006/relationships/hyperlink" Target="https://spectrum.ieee.org/cars-that-think/transportation/sensors/slight-street-sign-modifications-can-fool-machine-learning-algorithms" TargetMode="External"/><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hyperlink" Target="https://ars.electronica.art/center/en/obama-deep-fake/" TargetMode="External"/><Relationship Id="rId5" Type="http://schemas.openxmlformats.org/officeDocument/2006/relationships/hyperlink" Target="https://www.newscientist.com/article/2111041-glasses-make-face-recognition-tech-think-youre-milla-jovovich/" TargetMode="External"/><Relationship Id="rId4" Type="http://schemas.openxmlformats.org/officeDocument/2006/relationships/hyperlink" Target="https://arxiv.org/pdf/1712.09665.pdf" TargetMode="External"/></Relationships>
</file>

<file path=ppt/slides/_rels/slide75.xml.rels><?xml version="1.0" encoding="UTF-8" standalone="yes"?>
<Relationships xmlns="http://schemas.openxmlformats.org/package/2006/relationships"><Relationship Id="rId3" Type="http://schemas.openxmlformats.org/officeDocument/2006/relationships/hyperlink" Target="https://arxiv.org/pdf/1602.04938.pdf" TargetMode="External"/><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77.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78.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78.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6.xml"/><Relationship Id="rId1" Type="http://schemas.openxmlformats.org/officeDocument/2006/relationships/slideLayout" Target="../slideLayouts/slideLayout5.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92.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9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8.png"/><Relationship Id="rId2" Type="http://schemas.openxmlformats.org/officeDocument/2006/relationships/notesSlide" Target="../notesSlides/notesSlide93.xml"/><Relationship Id="rId1" Type="http://schemas.openxmlformats.org/officeDocument/2006/relationships/slideLayout" Target="../slideLayouts/slideLayout4.xml"/><Relationship Id="rId6" Type="http://schemas.openxmlformats.org/officeDocument/2006/relationships/image" Target="../media/image47.png"/><Relationship Id="rId5" Type="http://schemas.openxmlformats.org/officeDocument/2006/relationships/image" Target="../media/image46.png"/><Relationship Id="rId4" Type="http://schemas.openxmlformats.org/officeDocument/2006/relationships/image" Target="../media/image4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DDC53-454D-4700-BEA0-DF1C81F76421}"/>
              </a:ext>
            </a:extLst>
          </p:cNvPr>
          <p:cNvSpPr>
            <a:spLocks noGrp="1"/>
          </p:cNvSpPr>
          <p:nvPr>
            <p:ph type="ctrTitle"/>
          </p:nvPr>
        </p:nvSpPr>
        <p:spPr>
          <a:xfrm>
            <a:off x="852198" y="2539408"/>
            <a:ext cx="6409383" cy="1754326"/>
          </a:xfrm>
        </p:spPr>
        <p:txBody>
          <a:bodyPr/>
          <a:lstStyle/>
          <a:p>
            <a:r>
              <a:rPr lang="en-GB" dirty="0"/>
              <a:t>AI</a:t>
            </a:r>
            <a:r>
              <a:rPr lang="en-GB" dirty="0">
                <a:solidFill>
                  <a:schemeClr val="accent6"/>
                </a:solidFill>
              </a:rPr>
              <a:t>4</a:t>
            </a:r>
            <a:r>
              <a:rPr lang="en-GB" dirty="0"/>
              <a:t>Business</a:t>
            </a:r>
            <a:br>
              <a:rPr lang="en-GB" dirty="0"/>
            </a:br>
            <a:r>
              <a:rPr lang="en-GB" dirty="0"/>
              <a:t>Introduction to AI</a:t>
            </a:r>
          </a:p>
        </p:txBody>
      </p:sp>
      <p:sp>
        <p:nvSpPr>
          <p:cNvPr id="3" name="Subtitle 2">
            <a:extLst>
              <a:ext uri="{FF2B5EF4-FFF2-40B4-BE49-F238E27FC236}">
                <a16:creationId xmlns:a16="http://schemas.microsoft.com/office/drawing/2014/main" id="{D54B5B25-086E-48BF-A34F-63407AB94AFB}"/>
              </a:ext>
            </a:extLst>
          </p:cNvPr>
          <p:cNvSpPr>
            <a:spLocks noGrp="1"/>
          </p:cNvSpPr>
          <p:nvPr>
            <p:ph type="subTitle" idx="1"/>
          </p:nvPr>
        </p:nvSpPr>
        <p:spPr/>
        <p:txBody>
          <a:bodyPr/>
          <a:lstStyle/>
          <a:p>
            <a:endParaRPr lang="en-GB" i="1" dirty="0"/>
          </a:p>
        </p:txBody>
      </p:sp>
      <p:sp>
        <p:nvSpPr>
          <p:cNvPr id="4" name="Slide Number Placeholder 3">
            <a:extLst>
              <a:ext uri="{FF2B5EF4-FFF2-40B4-BE49-F238E27FC236}">
                <a16:creationId xmlns:a16="http://schemas.microsoft.com/office/drawing/2014/main" id="{2B260110-FE72-4AFC-951D-6CB130508EF2}"/>
              </a:ext>
            </a:extLst>
          </p:cNvPr>
          <p:cNvSpPr>
            <a:spLocks noGrp="1"/>
          </p:cNvSpPr>
          <p:nvPr>
            <p:ph type="sldNum" sz="quarter" idx="4294967295"/>
          </p:nvPr>
        </p:nvSpPr>
        <p:spPr>
          <a:xfrm>
            <a:off x="8610600" y="6356350"/>
            <a:ext cx="2743200" cy="365125"/>
          </a:xfrm>
        </p:spPr>
        <p:txBody>
          <a:bodyPr/>
          <a:lstStyle/>
          <a:p>
            <a:fld id="{CB40DCDA-36E0-43CF-9ABA-CD86176B7A24}" type="slidenum">
              <a:rPr lang="en-GB" smtClean="0"/>
              <a:t>1</a:t>
            </a:fld>
            <a:endParaRPr lang="en-GB"/>
          </a:p>
        </p:txBody>
      </p:sp>
    </p:spTree>
    <p:extLst>
      <p:ext uri="{BB962C8B-B14F-4D97-AF65-F5344CB8AC3E}">
        <p14:creationId xmlns:p14="http://schemas.microsoft.com/office/powerpoint/2010/main" val="2441539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80CDF6-1B86-0049-A73B-1B660C891511}"/>
              </a:ext>
            </a:extLst>
          </p:cNvPr>
          <p:cNvSpPr>
            <a:spLocks noGrp="1"/>
          </p:cNvSpPr>
          <p:nvPr>
            <p:ph type="sldNum" sz="quarter" idx="12"/>
          </p:nvPr>
        </p:nvSpPr>
        <p:spPr/>
        <p:txBody>
          <a:bodyPr/>
          <a:lstStyle/>
          <a:p>
            <a:fld id="{CB40DCDA-36E0-43CF-9ABA-CD86176B7A24}" type="slidenum">
              <a:rPr lang="en-GB" smtClean="0"/>
              <a:pPr/>
              <a:t>10</a:t>
            </a:fld>
            <a:endParaRPr lang="en-GB" dirty="0"/>
          </a:p>
        </p:txBody>
      </p:sp>
      <p:sp>
        <p:nvSpPr>
          <p:cNvPr id="3" name="Title 2">
            <a:extLst>
              <a:ext uri="{FF2B5EF4-FFF2-40B4-BE49-F238E27FC236}">
                <a16:creationId xmlns:a16="http://schemas.microsoft.com/office/drawing/2014/main" id="{3BAF38C0-D032-FA4B-94FB-818A41592DAC}"/>
              </a:ext>
            </a:extLst>
          </p:cNvPr>
          <p:cNvSpPr>
            <a:spLocks noGrp="1"/>
          </p:cNvSpPr>
          <p:nvPr>
            <p:ph type="title"/>
          </p:nvPr>
        </p:nvSpPr>
        <p:spPr>
          <a:xfrm>
            <a:off x="838200" y="761020"/>
            <a:ext cx="5349734" cy="701731"/>
          </a:xfrm>
        </p:spPr>
        <p:txBody>
          <a:bodyPr/>
          <a:lstStyle/>
          <a:p>
            <a:r>
              <a:rPr lang="en-BE" dirty="0"/>
              <a:t>Realistic view on AI</a:t>
            </a:r>
          </a:p>
        </p:txBody>
      </p:sp>
      <p:sp>
        <p:nvSpPr>
          <p:cNvPr id="4" name="Content Placeholder 3">
            <a:extLst>
              <a:ext uri="{FF2B5EF4-FFF2-40B4-BE49-F238E27FC236}">
                <a16:creationId xmlns:a16="http://schemas.microsoft.com/office/drawing/2014/main" id="{FFAD7483-4386-9848-9F9F-05993C8F7BF2}"/>
              </a:ext>
            </a:extLst>
          </p:cNvPr>
          <p:cNvSpPr>
            <a:spLocks noGrp="1"/>
          </p:cNvSpPr>
          <p:nvPr>
            <p:ph idx="1"/>
          </p:nvPr>
        </p:nvSpPr>
        <p:spPr/>
        <p:txBody>
          <a:bodyPr>
            <a:normAutofit fontScale="92500" lnSpcReduction="10000"/>
          </a:bodyPr>
          <a:lstStyle/>
          <a:p>
            <a:r>
              <a:rPr lang="en-US" dirty="0">
                <a:solidFill>
                  <a:schemeClr val="accent6"/>
                </a:solidFill>
              </a:rPr>
              <a:t>Too optimistic</a:t>
            </a:r>
            <a:r>
              <a:rPr lang="en-US" dirty="0"/>
              <a:t>: </a:t>
            </a:r>
          </a:p>
          <a:p>
            <a:pPr lvl="1"/>
            <a:r>
              <a:rPr lang="en-US" dirty="0"/>
              <a:t>sentient super-intelligent killer robots coming soon</a:t>
            </a:r>
          </a:p>
          <a:p>
            <a:pPr marL="457200" lvl="1" indent="0">
              <a:buNone/>
            </a:pPr>
            <a:endParaRPr lang="en-BE" dirty="0"/>
          </a:p>
          <a:p>
            <a:r>
              <a:rPr lang="en-US" dirty="0">
                <a:solidFill>
                  <a:schemeClr val="accent6"/>
                </a:solidFill>
              </a:rPr>
              <a:t>Too pessimistic</a:t>
            </a:r>
            <a:r>
              <a:rPr lang="en-US" dirty="0"/>
              <a:t>: </a:t>
            </a:r>
          </a:p>
          <a:p>
            <a:pPr lvl="1"/>
            <a:r>
              <a:rPr lang="en-US" dirty="0"/>
              <a:t>AI can’t do everything, so let’s give up completely</a:t>
            </a:r>
          </a:p>
          <a:p>
            <a:pPr marL="457200" lvl="1" indent="0">
              <a:buNone/>
            </a:pPr>
            <a:endParaRPr lang="en-BE" dirty="0"/>
          </a:p>
          <a:p>
            <a:r>
              <a:rPr lang="en-US" dirty="0">
                <a:solidFill>
                  <a:schemeClr val="accent6"/>
                </a:solidFill>
              </a:rPr>
              <a:t>Just right: </a:t>
            </a:r>
          </a:p>
          <a:p>
            <a:pPr lvl="1"/>
            <a:r>
              <a:rPr lang="en-US" dirty="0">
                <a:solidFill>
                  <a:schemeClr val="bg1">
                    <a:lumMod val="50000"/>
                  </a:schemeClr>
                </a:solidFill>
              </a:rPr>
              <a:t>AI</a:t>
            </a:r>
            <a:r>
              <a:rPr lang="en-US" dirty="0">
                <a:solidFill>
                  <a:schemeClr val="accent6"/>
                </a:solidFill>
              </a:rPr>
              <a:t> </a:t>
            </a:r>
            <a:r>
              <a:rPr lang="en-US" dirty="0"/>
              <a:t>can’t do everything …</a:t>
            </a:r>
          </a:p>
          <a:p>
            <a:pPr lvl="1"/>
            <a:r>
              <a:rPr lang="en-US" dirty="0"/>
              <a:t>… but enough valuable applications to transform industries</a:t>
            </a:r>
          </a:p>
          <a:p>
            <a:endParaRPr lang="en-US" dirty="0"/>
          </a:p>
          <a:p>
            <a:r>
              <a:rPr lang="en-US" dirty="0"/>
              <a:t>Important to </a:t>
            </a:r>
            <a:r>
              <a:rPr lang="en-US" dirty="0">
                <a:solidFill>
                  <a:schemeClr val="accent6"/>
                </a:solidFill>
              </a:rPr>
              <a:t>understand what AI can and can’t do </a:t>
            </a:r>
            <a:r>
              <a:rPr lang="en-US" dirty="0"/>
              <a:t>for you</a:t>
            </a:r>
            <a:endParaRPr lang="en-BE" dirty="0"/>
          </a:p>
          <a:p>
            <a:endParaRPr lang="en-US" dirty="0"/>
          </a:p>
          <a:p>
            <a:pPr lvl="1"/>
            <a:endParaRPr lang="en-BE" dirty="0"/>
          </a:p>
          <a:p>
            <a:endParaRPr lang="en-BE" dirty="0"/>
          </a:p>
        </p:txBody>
      </p:sp>
    </p:spTree>
    <p:extLst>
      <p:ext uri="{BB962C8B-B14F-4D97-AF65-F5344CB8AC3E}">
        <p14:creationId xmlns:p14="http://schemas.microsoft.com/office/powerpoint/2010/main" val="3133300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FCE6A2D-C24B-46E3-8582-67CF54525C52}"/>
              </a:ext>
            </a:extLst>
          </p:cNvPr>
          <p:cNvSpPr>
            <a:spLocks noGrp="1"/>
          </p:cNvSpPr>
          <p:nvPr>
            <p:ph type="sldNum" sz="quarter" idx="12"/>
          </p:nvPr>
        </p:nvSpPr>
        <p:spPr/>
        <p:txBody>
          <a:bodyPr/>
          <a:lstStyle/>
          <a:p>
            <a:fld id="{CB40DCDA-36E0-43CF-9ABA-CD86176B7A24}" type="slidenum">
              <a:rPr lang="en-GB" smtClean="0"/>
              <a:t>11</a:t>
            </a:fld>
            <a:endParaRPr lang="en-GB"/>
          </a:p>
        </p:txBody>
      </p:sp>
      <p:sp>
        <p:nvSpPr>
          <p:cNvPr id="5" name="Title 4">
            <a:extLst>
              <a:ext uri="{FF2B5EF4-FFF2-40B4-BE49-F238E27FC236}">
                <a16:creationId xmlns:a16="http://schemas.microsoft.com/office/drawing/2014/main" id="{169CF59F-7607-45FC-8172-4314B4AFD1CE}"/>
              </a:ext>
            </a:extLst>
          </p:cNvPr>
          <p:cNvSpPr>
            <a:spLocks noGrp="1"/>
          </p:cNvSpPr>
          <p:nvPr>
            <p:ph type="title"/>
          </p:nvPr>
        </p:nvSpPr>
        <p:spPr>
          <a:xfrm>
            <a:off x="838200" y="761020"/>
            <a:ext cx="4232634" cy="701731"/>
          </a:xfrm>
        </p:spPr>
        <p:txBody>
          <a:bodyPr>
            <a:spAutoFit/>
          </a:bodyPr>
          <a:lstStyle/>
          <a:p>
            <a:r>
              <a:rPr lang="en-GB" dirty="0"/>
              <a:t>Taxonomy of AI</a:t>
            </a:r>
          </a:p>
        </p:txBody>
      </p:sp>
      <p:pic>
        <p:nvPicPr>
          <p:cNvPr id="2050" name="Picture 2" descr="Image result for ai machine learning deep learning">
            <a:extLst>
              <a:ext uri="{FF2B5EF4-FFF2-40B4-BE49-F238E27FC236}">
                <a16:creationId xmlns:a16="http://schemas.microsoft.com/office/drawing/2014/main" id="{BE56C462-287D-41DF-9AAB-AF13633085CB}"/>
              </a:ext>
            </a:extLst>
          </p:cNvPr>
          <p:cNvPicPr>
            <a:picLocks noChangeAspect="1" noChangeArrowheads="1"/>
          </p:cNvPicPr>
          <p:nvPr/>
        </p:nvPicPr>
        <p:blipFill rotWithShape="1">
          <a:blip r:embed="rId3">
            <a:duotone>
              <a:srgbClr val="270363">
                <a:shade val="45000"/>
                <a:satMod val="135000"/>
              </a:srgbClr>
              <a:prstClr val="white"/>
            </a:duotone>
            <a:extLst>
              <a:ext uri="{28A0092B-C50C-407E-A947-70E740481C1C}">
                <a14:useLocalDpi xmlns:a14="http://schemas.microsoft.com/office/drawing/2010/main" val="0"/>
              </a:ext>
            </a:extLst>
          </a:blip>
          <a:srcRect l="1850" t="3842" r="1990" b="3822"/>
          <a:stretch/>
        </p:blipFill>
        <p:spPr bwMode="auto">
          <a:xfrm>
            <a:off x="1049991" y="1462751"/>
            <a:ext cx="10092018" cy="489581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8C0C1B4-8261-47D9-B2A4-84F35E7C10A2}"/>
              </a:ext>
            </a:extLst>
          </p:cNvPr>
          <p:cNvSpPr/>
          <p:nvPr/>
        </p:nvSpPr>
        <p:spPr>
          <a:xfrm>
            <a:off x="10362641" y="6176389"/>
            <a:ext cx="885264" cy="2424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A0921FEA-AE86-9A48-ADCF-5D5DE6A30F2D}"/>
              </a:ext>
            </a:extLst>
          </p:cNvPr>
          <p:cNvSpPr/>
          <p:nvPr/>
        </p:nvSpPr>
        <p:spPr>
          <a:xfrm>
            <a:off x="10190136" y="6176389"/>
            <a:ext cx="340962" cy="24242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0934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15F2F07-347E-A24F-9BFF-203DB5887D98}"/>
              </a:ext>
            </a:extLst>
          </p:cNvPr>
          <p:cNvSpPr>
            <a:spLocks noGrp="1"/>
          </p:cNvSpPr>
          <p:nvPr>
            <p:ph type="sldNum" sz="quarter" idx="12"/>
          </p:nvPr>
        </p:nvSpPr>
        <p:spPr/>
        <p:txBody>
          <a:bodyPr/>
          <a:lstStyle/>
          <a:p>
            <a:fld id="{CB40DCDA-36E0-43CF-9ABA-CD86176B7A24}" type="slidenum">
              <a:rPr lang="en-GB" smtClean="0"/>
              <a:pPr/>
              <a:t>12</a:t>
            </a:fld>
            <a:endParaRPr lang="en-GB" dirty="0"/>
          </a:p>
        </p:txBody>
      </p:sp>
      <p:sp>
        <p:nvSpPr>
          <p:cNvPr id="3" name="Title 2">
            <a:extLst>
              <a:ext uri="{FF2B5EF4-FFF2-40B4-BE49-F238E27FC236}">
                <a16:creationId xmlns:a16="http://schemas.microsoft.com/office/drawing/2014/main" id="{434ECF42-281F-E644-ABA1-703C07BF16CF}"/>
              </a:ext>
            </a:extLst>
          </p:cNvPr>
          <p:cNvSpPr>
            <a:spLocks noGrp="1"/>
          </p:cNvSpPr>
          <p:nvPr>
            <p:ph type="title"/>
          </p:nvPr>
        </p:nvSpPr>
        <p:spPr>
          <a:xfrm>
            <a:off x="838200" y="761020"/>
            <a:ext cx="3494867" cy="701731"/>
          </a:xfrm>
        </p:spPr>
        <p:txBody>
          <a:bodyPr/>
          <a:lstStyle/>
          <a:p>
            <a:r>
              <a:rPr lang="en-BE" dirty="0"/>
              <a:t>AI &gt; ML &gt; DL</a:t>
            </a:r>
          </a:p>
        </p:txBody>
      </p:sp>
      <p:sp>
        <p:nvSpPr>
          <p:cNvPr id="4" name="Content Placeholder 3">
            <a:extLst>
              <a:ext uri="{FF2B5EF4-FFF2-40B4-BE49-F238E27FC236}">
                <a16:creationId xmlns:a16="http://schemas.microsoft.com/office/drawing/2014/main" id="{DA12EAA3-F3E7-624F-B7E9-F4E8AD8BDFC2}"/>
              </a:ext>
            </a:extLst>
          </p:cNvPr>
          <p:cNvSpPr>
            <a:spLocks noGrp="1"/>
          </p:cNvSpPr>
          <p:nvPr>
            <p:ph idx="1"/>
          </p:nvPr>
        </p:nvSpPr>
        <p:spPr/>
        <p:txBody>
          <a:bodyPr>
            <a:normAutofit lnSpcReduction="10000"/>
          </a:bodyPr>
          <a:lstStyle/>
          <a:p>
            <a:r>
              <a:rPr lang="en-US" dirty="0"/>
              <a:t>AI: theory and development of computer systems able to perform tasks normally requiring </a:t>
            </a:r>
            <a:r>
              <a:rPr lang="en-US" dirty="0">
                <a:solidFill>
                  <a:schemeClr val="accent6"/>
                </a:solidFill>
              </a:rPr>
              <a:t>human intelligence</a:t>
            </a:r>
          </a:p>
          <a:p>
            <a:endParaRPr lang="en-US" dirty="0"/>
          </a:p>
          <a:p>
            <a:r>
              <a:rPr lang="en-US" dirty="0"/>
              <a:t>ML: a subfield of AI that gives computers the ability to </a:t>
            </a:r>
            <a:r>
              <a:rPr lang="en-US" dirty="0">
                <a:solidFill>
                  <a:schemeClr val="accent6"/>
                </a:solidFill>
              </a:rPr>
              <a:t>learn without being explicitly programmed</a:t>
            </a:r>
          </a:p>
          <a:p>
            <a:pPr lvl="1"/>
            <a:r>
              <a:rPr lang="en-US" dirty="0">
                <a:solidFill>
                  <a:schemeClr val="bg1">
                    <a:lumMod val="50000"/>
                  </a:schemeClr>
                </a:solidFill>
              </a:rPr>
              <a:t>Conventional programming: data + rules = answers</a:t>
            </a:r>
          </a:p>
          <a:p>
            <a:pPr lvl="1"/>
            <a:r>
              <a:rPr lang="en-US" dirty="0">
                <a:solidFill>
                  <a:schemeClr val="bg1">
                    <a:lumMod val="50000"/>
                  </a:schemeClr>
                </a:solidFill>
              </a:rPr>
              <a:t>Machine learning: </a:t>
            </a:r>
            <a:r>
              <a:rPr lang="en-US" dirty="0">
                <a:solidFill>
                  <a:schemeClr val="accent6"/>
                </a:solidFill>
              </a:rPr>
              <a:t>data + answers = rules</a:t>
            </a:r>
          </a:p>
          <a:p>
            <a:endParaRPr lang="en-US" dirty="0"/>
          </a:p>
          <a:p>
            <a:r>
              <a:rPr lang="en-US" dirty="0"/>
              <a:t>DL: subset of ML methods based on </a:t>
            </a:r>
            <a:r>
              <a:rPr lang="en-US" dirty="0">
                <a:solidFill>
                  <a:schemeClr val="accent6"/>
                </a:solidFill>
              </a:rPr>
              <a:t>deep artificial neural nets</a:t>
            </a:r>
          </a:p>
          <a:p>
            <a:pPr lvl="1"/>
            <a:r>
              <a:rPr lang="en-BE" dirty="0"/>
              <a:t>Perform </a:t>
            </a:r>
            <a:r>
              <a:rPr lang="en-BE" dirty="0">
                <a:solidFill>
                  <a:schemeClr val="accent6"/>
                </a:solidFill>
              </a:rPr>
              <a:t>automatic</a:t>
            </a:r>
            <a:r>
              <a:rPr lang="en-BE" dirty="0"/>
              <a:t> feature engineering/creation</a:t>
            </a:r>
          </a:p>
          <a:p>
            <a:pPr marL="0" indent="0">
              <a:buNone/>
            </a:pPr>
            <a:endParaRPr lang="en-BE" dirty="0"/>
          </a:p>
        </p:txBody>
      </p:sp>
    </p:spTree>
    <p:extLst>
      <p:ext uri="{BB962C8B-B14F-4D97-AF65-F5344CB8AC3E}">
        <p14:creationId xmlns:p14="http://schemas.microsoft.com/office/powerpoint/2010/main" val="146893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CB3860-96FA-45B5-80EA-883476B3CD04}"/>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13</a:t>
            </a:fld>
            <a:endParaRPr lang="en-GB" dirty="0"/>
          </a:p>
        </p:txBody>
      </p:sp>
      <p:sp>
        <p:nvSpPr>
          <p:cNvPr id="3" name="Title 2">
            <a:extLst>
              <a:ext uri="{FF2B5EF4-FFF2-40B4-BE49-F238E27FC236}">
                <a16:creationId xmlns:a16="http://schemas.microsoft.com/office/drawing/2014/main" id="{BCEB6740-F8ED-448E-B675-7E4AF5898B2D}"/>
              </a:ext>
            </a:extLst>
          </p:cNvPr>
          <p:cNvSpPr>
            <a:spLocks noGrp="1"/>
          </p:cNvSpPr>
          <p:nvPr>
            <p:ph type="title"/>
          </p:nvPr>
        </p:nvSpPr>
        <p:spPr>
          <a:xfrm>
            <a:off x="838200" y="761020"/>
            <a:ext cx="7352590" cy="701731"/>
          </a:xfrm>
        </p:spPr>
        <p:txBody>
          <a:bodyPr/>
          <a:lstStyle/>
          <a:p>
            <a:r>
              <a:rPr lang="en-GB" dirty="0"/>
              <a:t>Conventional Programming</a:t>
            </a:r>
          </a:p>
        </p:txBody>
      </p:sp>
      <p:pic>
        <p:nvPicPr>
          <p:cNvPr id="13" name="Content Placeholder 12" descr="Gears">
            <a:extLst>
              <a:ext uri="{FF2B5EF4-FFF2-40B4-BE49-F238E27FC236}">
                <a16:creationId xmlns:a16="http://schemas.microsoft.com/office/drawing/2014/main" id="{31BDB429-2668-4E71-83B9-7C8CA14458B0}"/>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17304" y="3277580"/>
            <a:ext cx="2819400" cy="2819400"/>
          </a:xfrm>
          <a:effectLst>
            <a:outerShdw blurRad="50800" dist="50800" dir="5400000" algn="ctr" rotWithShape="0">
              <a:schemeClr val="bg1"/>
            </a:outerShdw>
            <a:softEdge rad="0"/>
          </a:effectLst>
        </p:spPr>
      </p:pic>
      <p:sp>
        <p:nvSpPr>
          <p:cNvPr id="15" name="TextBox 14">
            <a:extLst>
              <a:ext uri="{FF2B5EF4-FFF2-40B4-BE49-F238E27FC236}">
                <a16:creationId xmlns:a16="http://schemas.microsoft.com/office/drawing/2014/main" id="{E1397D64-8239-4232-8B7B-D61880A7F7C7}"/>
              </a:ext>
            </a:extLst>
          </p:cNvPr>
          <p:cNvSpPr txBox="1"/>
          <p:nvPr/>
        </p:nvSpPr>
        <p:spPr>
          <a:xfrm>
            <a:off x="4769679" y="4022663"/>
            <a:ext cx="1245854" cy="461665"/>
          </a:xfrm>
          <a:prstGeom prst="rect">
            <a:avLst/>
          </a:prstGeom>
          <a:noFill/>
        </p:spPr>
        <p:txBody>
          <a:bodyPr wrap="none" rtlCol="0">
            <a:spAutoFit/>
          </a:bodyPr>
          <a:lstStyle/>
          <a:p>
            <a:r>
              <a:rPr lang="en-GB" sz="2400" dirty="0">
                <a:solidFill>
                  <a:schemeClr val="accent1"/>
                </a:solidFill>
              </a:rPr>
              <a:t>Program</a:t>
            </a:r>
          </a:p>
        </p:txBody>
      </p:sp>
      <p:cxnSp>
        <p:nvCxnSpPr>
          <p:cNvPr id="19" name="Straight Arrow Connector 18">
            <a:extLst>
              <a:ext uri="{FF2B5EF4-FFF2-40B4-BE49-F238E27FC236}">
                <a16:creationId xmlns:a16="http://schemas.microsoft.com/office/drawing/2014/main" id="{7C4D27CC-2422-443E-80B9-0FCD51B83B0A}"/>
              </a:ext>
            </a:extLst>
          </p:cNvPr>
          <p:cNvCxnSpPr>
            <a:cxnSpLocks/>
          </p:cNvCxnSpPr>
          <p:nvPr/>
        </p:nvCxnSpPr>
        <p:spPr>
          <a:xfrm flipV="1">
            <a:off x="2542444" y="5229410"/>
            <a:ext cx="2227235"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2" name="Straight Arrow Connector 21">
            <a:extLst>
              <a:ext uri="{FF2B5EF4-FFF2-40B4-BE49-F238E27FC236}">
                <a16:creationId xmlns:a16="http://schemas.microsoft.com/office/drawing/2014/main" id="{31B6DFBD-5D38-4A55-A478-527FA66ACF9D}"/>
              </a:ext>
            </a:extLst>
          </p:cNvPr>
          <p:cNvCxnSpPr>
            <a:cxnSpLocks/>
          </p:cNvCxnSpPr>
          <p:nvPr/>
        </p:nvCxnSpPr>
        <p:spPr>
          <a:xfrm>
            <a:off x="7679919" y="4158129"/>
            <a:ext cx="146253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3" name="TextBox 22">
            <a:extLst>
              <a:ext uri="{FF2B5EF4-FFF2-40B4-BE49-F238E27FC236}">
                <a16:creationId xmlns:a16="http://schemas.microsoft.com/office/drawing/2014/main" id="{CA48EE9D-823D-4D80-B45C-29CD860368C3}"/>
              </a:ext>
            </a:extLst>
          </p:cNvPr>
          <p:cNvSpPr txBox="1"/>
          <p:nvPr/>
        </p:nvSpPr>
        <p:spPr>
          <a:xfrm>
            <a:off x="9142457" y="3927296"/>
            <a:ext cx="1079142" cy="461665"/>
          </a:xfrm>
          <a:prstGeom prst="rect">
            <a:avLst/>
          </a:prstGeom>
          <a:noFill/>
        </p:spPr>
        <p:txBody>
          <a:bodyPr wrap="none" rtlCol="0">
            <a:spAutoFit/>
          </a:bodyPr>
          <a:lstStyle/>
          <a:p>
            <a:r>
              <a:rPr lang="en-GB" sz="2400" dirty="0">
                <a:solidFill>
                  <a:schemeClr val="accent1"/>
                </a:solidFill>
              </a:rPr>
              <a:t>Output</a:t>
            </a:r>
            <a:endParaRPr lang="en-GB" dirty="0">
              <a:solidFill>
                <a:schemeClr val="accent1"/>
              </a:solidFill>
            </a:endParaRPr>
          </a:p>
        </p:txBody>
      </p:sp>
      <p:sp>
        <p:nvSpPr>
          <p:cNvPr id="24" name="TextBox 23">
            <a:extLst>
              <a:ext uri="{FF2B5EF4-FFF2-40B4-BE49-F238E27FC236}">
                <a16:creationId xmlns:a16="http://schemas.microsoft.com/office/drawing/2014/main" id="{520C6ECA-DA68-4E79-80F4-653B54EC16D3}"/>
              </a:ext>
            </a:extLst>
          </p:cNvPr>
          <p:cNvSpPr txBox="1"/>
          <p:nvPr/>
        </p:nvSpPr>
        <p:spPr>
          <a:xfrm>
            <a:off x="1777747" y="4998578"/>
            <a:ext cx="764697" cy="461665"/>
          </a:xfrm>
          <a:prstGeom prst="rect">
            <a:avLst/>
          </a:prstGeom>
          <a:noFill/>
        </p:spPr>
        <p:txBody>
          <a:bodyPr wrap="none" rtlCol="0">
            <a:spAutoFit/>
          </a:bodyPr>
          <a:lstStyle/>
          <a:p>
            <a:r>
              <a:rPr lang="en-GB" sz="2400" dirty="0">
                <a:solidFill>
                  <a:schemeClr val="accent1"/>
                </a:solidFill>
              </a:rPr>
              <a:t>Data</a:t>
            </a:r>
            <a:endParaRPr lang="en-GB" dirty="0">
              <a:solidFill>
                <a:schemeClr val="accent1"/>
              </a:solidFill>
            </a:endParaRPr>
          </a:p>
        </p:txBody>
      </p:sp>
      <p:cxnSp>
        <p:nvCxnSpPr>
          <p:cNvPr id="26" name="Straight Arrow Connector 25">
            <a:extLst>
              <a:ext uri="{FF2B5EF4-FFF2-40B4-BE49-F238E27FC236}">
                <a16:creationId xmlns:a16="http://schemas.microsoft.com/office/drawing/2014/main" id="{0AB3A38E-A0E0-4375-8A2D-C34C8016356D}"/>
              </a:ext>
            </a:extLst>
          </p:cNvPr>
          <p:cNvCxnSpPr>
            <a:cxnSpLocks/>
            <a:endCxn id="13" idx="0"/>
          </p:cNvCxnSpPr>
          <p:nvPr/>
        </p:nvCxnSpPr>
        <p:spPr>
          <a:xfrm>
            <a:off x="6527004" y="2456329"/>
            <a:ext cx="0" cy="821251"/>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3" name="TextBox 32">
            <a:extLst>
              <a:ext uri="{FF2B5EF4-FFF2-40B4-BE49-F238E27FC236}">
                <a16:creationId xmlns:a16="http://schemas.microsoft.com/office/drawing/2014/main" id="{4939A9A6-1D5F-4F6D-ACC5-B58ECE0C9E3E}"/>
              </a:ext>
            </a:extLst>
          </p:cNvPr>
          <p:cNvSpPr txBox="1"/>
          <p:nvPr/>
        </p:nvSpPr>
        <p:spPr>
          <a:xfrm>
            <a:off x="5283554" y="1621369"/>
            <a:ext cx="2486899" cy="830997"/>
          </a:xfrm>
          <a:prstGeom prst="rect">
            <a:avLst/>
          </a:prstGeom>
          <a:noFill/>
        </p:spPr>
        <p:txBody>
          <a:bodyPr wrap="none" rtlCol="0">
            <a:spAutoFit/>
          </a:bodyPr>
          <a:lstStyle/>
          <a:p>
            <a:r>
              <a:rPr lang="en-GB" sz="2400" dirty="0">
                <a:solidFill>
                  <a:schemeClr val="accent6"/>
                </a:solidFill>
              </a:rPr>
              <a:t>Human Generated</a:t>
            </a:r>
          </a:p>
          <a:p>
            <a:pPr algn="ctr"/>
            <a:r>
              <a:rPr lang="en-GB" sz="2400" dirty="0">
                <a:solidFill>
                  <a:schemeClr val="accent6"/>
                </a:solidFill>
              </a:rPr>
              <a:t>Rules/Logic</a:t>
            </a:r>
          </a:p>
        </p:txBody>
      </p:sp>
    </p:spTree>
    <p:extLst>
      <p:ext uri="{BB962C8B-B14F-4D97-AF65-F5344CB8AC3E}">
        <p14:creationId xmlns:p14="http://schemas.microsoft.com/office/powerpoint/2010/main" val="3158764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CB3860-96FA-45B5-80EA-883476B3CD04}"/>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14</a:t>
            </a:fld>
            <a:endParaRPr lang="en-GB" dirty="0"/>
          </a:p>
        </p:txBody>
      </p:sp>
      <p:sp>
        <p:nvSpPr>
          <p:cNvPr id="3" name="Title 2">
            <a:extLst>
              <a:ext uri="{FF2B5EF4-FFF2-40B4-BE49-F238E27FC236}">
                <a16:creationId xmlns:a16="http://schemas.microsoft.com/office/drawing/2014/main" id="{BCEB6740-F8ED-448E-B675-7E4AF5898B2D}"/>
              </a:ext>
            </a:extLst>
          </p:cNvPr>
          <p:cNvSpPr>
            <a:spLocks noGrp="1"/>
          </p:cNvSpPr>
          <p:nvPr>
            <p:ph type="title"/>
          </p:nvPr>
        </p:nvSpPr>
        <p:spPr>
          <a:xfrm>
            <a:off x="838200" y="761020"/>
            <a:ext cx="4899098" cy="701731"/>
          </a:xfrm>
        </p:spPr>
        <p:txBody>
          <a:bodyPr/>
          <a:lstStyle/>
          <a:p>
            <a:r>
              <a:rPr lang="en-GB" dirty="0"/>
              <a:t>Machine Learning</a:t>
            </a:r>
          </a:p>
        </p:txBody>
      </p:sp>
      <p:pic>
        <p:nvPicPr>
          <p:cNvPr id="13" name="Content Placeholder 12" descr="Gears">
            <a:extLst>
              <a:ext uri="{FF2B5EF4-FFF2-40B4-BE49-F238E27FC236}">
                <a16:creationId xmlns:a16="http://schemas.microsoft.com/office/drawing/2014/main" id="{31BDB429-2668-4E71-83B9-7C8CA14458B0}"/>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17304" y="3277580"/>
            <a:ext cx="2819400" cy="2819400"/>
          </a:xfrm>
          <a:effectLst>
            <a:outerShdw blurRad="50800" dist="50800" dir="5400000" algn="ctr" rotWithShape="0">
              <a:schemeClr val="bg1"/>
            </a:outerShdw>
            <a:softEdge rad="0"/>
          </a:effectLst>
        </p:spPr>
      </p:pic>
      <p:sp>
        <p:nvSpPr>
          <p:cNvPr id="15" name="TextBox 14">
            <a:extLst>
              <a:ext uri="{FF2B5EF4-FFF2-40B4-BE49-F238E27FC236}">
                <a16:creationId xmlns:a16="http://schemas.microsoft.com/office/drawing/2014/main" id="{E1397D64-8239-4232-8B7B-D61880A7F7C7}"/>
              </a:ext>
            </a:extLst>
          </p:cNvPr>
          <p:cNvSpPr txBox="1"/>
          <p:nvPr/>
        </p:nvSpPr>
        <p:spPr>
          <a:xfrm>
            <a:off x="4769679" y="4022663"/>
            <a:ext cx="1245854" cy="461665"/>
          </a:xfrm>
          <a:prstGeom prst="rect">
            <a:avLst/>
          </a:prstGeom>
          <a:noFill/>
        </p:spPr>
        <p:txBody>
          <a:bodyPr wrap="none" rtlCol="0">
            <a:spAutoFit/>
          </a:bodyPr>
          <a:lstStyle/>
          <a:p>
            <a:r>
              <a:rPr lang="en-GB" sz="2400" dirty="0">
                <a:solidFill>
                  <a:schemeClr val="accent1"/>
                </a:solidFill>
              </a:rPr>
              <a:t>Program</a:t>
            </a:r>
          </a:p>
        </p:txBody>
      </p:sp>
      <p:cxnSp>
        <p:nvCxnSpPr>
          <p:cNvPr id="19" name="Straight Arrow Connector 18">
            <a:extLst>
              <a:ext uri="{FF2B5EF4-FFF2-40B4-BE49-F238E27FC236}">
                <a16:creationId xmlns:a16="http://schemas.microsoft.com/office/drawing/2014/main" id="{7C4D27CC-2422-443E-80B9-0FCD51B83B0A}"/>
              </a:ext>
            </a:extLst>
          </p:cNvPr>
          <p:cNvCxnSpPr>
            <a:cxnSpLocks/>
          </p:cNvCxnSpPr>
          <p:nvPr/>
        </p:nvCxnSpPr>
        <p:spPr>
          <a:xfrm flipV="1">
            <a:off x="2542444" y="5229410"/>
            <a:ext cx="2227235" cy="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2" name="Straight Arrow Connector 21">
            <a:extLst>
              <a:ext uri="{FF2B5EF4-FFF2-40B4-BE49-F238E27FC236}">
                <a16:creationId xmlns:a16="http://schemas.microsoft.com/office/drawing/2014/main" id="{31B6DFBD-5D38-4A55-A478-527FA66ACF9D}"/>
              </a:ext>
            </a:extLst>
          </p:cNvPr>
          <p:cNvCxnSpPr>
            <a:cxnSpLocks/>
          </p:cNvCxnSpPr>
          <p:nvPr/>
        </p:nvCxnSpPr>
        <p:spPr>
          <a:xfrm>
            <a:off x="7679919" y="4158129"/>
            <a:ext cx="1462538" cy="0"/>
          </a:xfrm>
          <a:prstGeom prst="straightConnector1">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3" name="TextBox 22">
            <a:extLst>
              <a:ext uri="{FF2B5EF4-FFF2-40B4-BE49-F238E27FC236}">
                <a16:creationId xmlns:a16="http://schemas.microsoft.com/office/drawing/2014/main" id="{CA48EE9D-823D-4D80-B45C-29CD860368C3}"/>
              </a:ext>
            </a:extLst>
          </p:cNvPr>
          <p:cNvSpPr txBox="1"/>
          <p:nvPr/>
        </p:nvSpPr>
        <p:spPr>
          <a:xfrm>
            <a:off x="9142457" y="3742630"/>
            <a:ext cx="1832874" cy="830997"/>
          </a:xfrm>
          <a:prstGeom prst="rect">
            <a:avLst/>
          </a:prstGeom>
          <a:noFill/>
        </p:spPr>
        <p:txBody>
          <a:bodyPr wrap="none" rtlCol="0">
            <a:spAutoFit/>
          </a:bodyPr>
          <a:lstStyle/>
          <a:p>
            <a:r>
              <a:rPr lang="en-GB" sz="2400" dirty="0">
                <a:solidFill>
                  <a:schemeClr val="accent6"/>
                </a:solidFill>
              </a:rPr>
              <a:t>AI Generated</a:t>
            </a:r>
          </a:p>
          <a:p>
            <a:pPr algn="ctr"/>
            <a:r>
              <a:rPr lang="en-GB" sz="2400" dirty="0">
                <a:solidFill>
                  <a:schemeClr val="accent6"/>
                </a:solidFill>
              </a:rPr>
              <a:t>Rules/Logic</a:t>
            </a:r>
          </a:p>
        </p:txBody>
      </p:sp>
      <p:sp>
        <p:nvSpPr>
          <p:cNvPr id="24" name="TextBox 23">
            <a:extLst>
              <a:ext uri="{FF2B5EF4-FFF2-40B4-BE49-F238E27FC236}">
                <a16:creationId xmlns:a16="http://schemas.microsoft.com/office/drawing/2014/main" id="{520C6ECA-DA68-4E79-80F4-653B54EC16D3}"/>
              </a:ext>
            </a:extLst>
          </p:cNvPr>
          <p:cNvSpPr txBox="1"/>
          <p:nvPr/>
        </p:nvSpPr>
        <p:spPr>
          <a:xfrm>
            <a:off x="1777747" y="4998578"/>
            <a:ext cx="764697" cy="461665"/>
          </a:xfrm>
          <a:prstGeom prst="rect">
            <a:avLst/>
          </a:prstGeom>
          <a:noFill/>
        </p:spPr>
        <p:txBody>
          <a:bodyPr wrap="none" rtlCol="0">
            <a:spAutoFit/>
          </a:bodyPr>
          <a:lstStyle/>
          <a:p>
            <a:r>
              <a:rPr lang="en-GB" sz="2400" dirty="0">
                <a:solidFill>
                  <a:schemeClr val="accent1"/>
                </a:solidFill>
              </a:rPr>
              <a:t>Data</a:t>
            </a:r>
            <a:endParaRPr lang="en-GB" dirty="0">
              <a:solidFill>
                <a:schemeClr val="accent1"/>
              </a:solidFill>
            </a:endParaRPr>
          </a:p>
        </p:txBody>
      </p:sp>
      <p:cxnSp>
        <p:nvCxnSpPr>
          <p:cNvPr id="26" name="Straight Arrow Connector 25">
            <a:extLst>
              <a:ext uri="{FF2B5EF4-FFF2-40B4-BE49-F238E27FC236}">
                <a16:creationId xmlns:a16="http://schemas.microsoft.com/office/drawing/2014/main" id="{0AB3A38E-A0E0-4375-8A2D-C34C8016356D}"/>
              </a:ext>
            </a:extLst>
          </p:cNvPr>
          <p:cNvCxnSpPr>
            <a:cxnSpLocks/>
            <a:endCxn id="13" idx="0"/>
          </p:cNvCxnSpPr>
          <p:nvPr/>
        </p:nvCxnSpPr>
        <p:spPr>
          <a:xfrm>
            <a:off x="6527004" y="2456329"/>
            <a:ext cx="0" cy="821251"/>
          </a:xfrm>
          <a:prstGeom prst="straightConnector1">
            <a:avLst/>
          </a:prstGeom>
          <a:ln>
            <a:solidFill>
              <a:schemeClr val="accent1"/>
            </a:solidFill>
            <a:tailEnd type="triangle"/>
          </a:ln>
        </p:spPr>
        <p:style>
          <a:lnRef idx="3">
            <a:schemeClr val="accent6"/>
          </a:lnRef>
          <a:fillRef idx="0">
            <a:schemeClr val="accent6"/>
          </a:fillRef>
          <a:effectRef idx="2">
            <a:schemeClr val="accent6"/>
          </a:effectRef>
          <a:fontRef idx="minor">
            <a:schemeClr val="tx1"/>
          </a:fontRef>
        </p:style>
      </p:cxnSp>
      <p:sp>
        <p:nvSpPr>
          <p:cNvPr id="33" name="TextBox 32">
            <a:extLst>
              <a:ext uri="{FF2B5EF4-FFF2-40B4-BE49-F238E27FC236}">
                <a16:creationId xmlns:a16="http://schemas.microsoft.com/office/drawing/2014/main" id="{4939A9A6-1D5F-4F6D-ACC5-B58ECE0C9E3E}"/>
              </a:ext>
            </a:extLst>
          </p:cNvPr>
          <p:cNvSpPr txBox="1"/>
          <p:nvPr/>
        </p:nvSpPr>
        <p:spPr>
          <a:xfrm>
            <a:off x="5476492" y="1994664"/>
            <a:ext cx="2101024" cy="461665"/>
          </a:xfrm>
          <a:prstGeom prst="rect">
            <a:avLst/>
          </a:prstGeom>
          <a:noFill/>
        </p:spPr>
        <p:txBody>
          <a:bodyPr wrap="none" rtlCol="0">
            <a:spAutoFit/>
          </a:bodyPr>
          <a:lstStyle/>
          <a:p>
            <a:pPr lvl="0">
              <a:defRPr/>
            </a:pPr>
            <a:r>
              <a:rPr lang="en-GB" sz="2400" dirty="0">
                <a:solidFill>
                  <a:srgbClr val="270363"/>
                </a:solidFill>
              </a:rPr>
              <a:t>Desired Output</a:t>
            </a:r>
          </a:p>
        </p:txBody>
      </p:sp>
    </p:spTree>
    <p:extLst>
      <p:ext uri="{BB962C8B-B14F-4D97-AF65-F5344CB8AC3E}">
        <p14:creationId xmlns:p14="http://schemas.microsoft.com/office/powerpoint/2010/main" val="3184989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CB3860-96FA-45B5-80EA-883476B3CD04}"/>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15</a:t>
            </a:fld>
            <a:endParaRPr lang="en-GB" dirty="0"/>
          </a:p>
        </p:txBody>
      </p:sp>
      <p:sp>
        <p:nvSpPr>
          <p:cNvPr id="3" name="Title 2">
            <a:extLst>
              <a:ext uri="{FF2B5EF4-FFF2-40B4-BE49-F238E27FC236}">
                <a16:creationId xmlns:a16="http://schemas.microsoft.com/office/drawing/2014/main" id="{BCEB6740-F8ED-448E-B675-7E4AF5898B2D}"/>
              </a:ext>
            </a:extLst>
          </p:cNvPr>
          <p:cNvSpPr>
            <a:spLocks noGrp="1"/>
          </p:cNvSpPr>
          <p:nvPr>
            <p:ph type="title"/>
          </p:nvPr>
        </p:nvSpPr>
        <p:spPr>
          <a:xfrm>
            <a:off x="838200" y="761020"/>
            <a:ext cx="3993401" cy="701731"/>
          </a:xfrm>
        </p:spPr>
        <p:txBody>
          <a:bodyPr/>
          <a:lstStyle/>
          <a:p>
            <a:r>
              <a:rPr lang="en-GB" dirty="0"/>
              <a:t>Deep Learning</a:t>
            </a:r>
          </a:p>
        </p:txBody>
      </p:sp>
      <p:pic>
        <p:nvPicPr>
          <p:cNvPr id="13" name="Content Placeholder 12" descr="Gears">
            <a:extLst>
              <a:ext uri="{FF2B5EF4-FFF2-40B4-BE49-F238E27FC236}">
                <a16:creationId xmlns:a16="http://schemas.microsoft.com/office/drawing/2014/main" id="{31BDB429-2668-4E71-83B9-7C8CA14458B0}"/>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17304" y="3277580"/>
            <a:ext cx="2819400" cy="2819400"/>
          </a:xfrm>
          <a:effectLst>
            <a:outerShdw blurRad="50800" dist="50800" dir="5400000" algn="ctr" rotWithShape="0">
              <a:schemeClr val="bg1"/>
            </a:outerShdw>
            <a:softEdge rad="0"/>
          </a:effectLst>
        </p:spPr>
      </p:pic>
      <p:sp>
        <p:nvSpPr>
          <p:cNvPr id="15" name="TextBox 14">
            <a:extLst>
              <a:ext uri="{FF2B5EF4-FFF2-40B4-BE49-F238E27FC236}">
                <a16:creationId xmlns:a16="http://schemas.microsoft.com/office/drawing/2014/main" id="{E1397D64-8239-4232-8B7B-D61880A7F7C7}"/>
              </a:ext>
            </a:extLst>
          </p:cNvPr>
          <p:cNvSpPr txBox="1"/>
          <p:nvPr/>
        </p:nvSpPr>
        <p:spPr>
          <a:xfrm>
            <a:off x="4769679" y="4022663"/>
            <a:ext cx="1245854" cy="461665"/>
          </a:xfrm>
          <a:prstGeom prst="rect">
            <a:avLst/>
          </a:prstGeom>
          <a:noFill/>
        </p:spPr>
        <p:txBody>
          <a:bodyPr wrap="none" rtlCol="0">
            <a:spAutoFit/>
          </a:bodyPr>
          <a:lstStyle/>
          <a:p>
            <a:r>
              <a:rPr lang="en-GB" sz="2400" dirty="0">
                <a:solidFill>
                  <a:schemeClr val="accent1"/>
                </a:solidFill>
              </a:rPr>
              <a:t>Program</a:t>
            </a:r>
          </a:p>
        </p:txBody>
      </p:sp>
      <p:cxnSp>
        <p:nvCxnSpPr>
          <p:cNvPr id="19" name="Straight Arrow Connector 18">
            <a:extLst>
              <a:ext uri="{FF2B5EF4-FFF2-40B4-BE49-F238E27FC236}">
                <a16:creationId xmlns:a16="http://schemas.microsoft.com/office/drawing/2014/main" id="{7C4D27CC-2422-443E-80B9-0FCD51B83B0A}"/>
              </a:ext>
            </a:extLst>
          </p:cNvPr>
          <p:cNvCxnSpPr>
            <a:cxnSpLocks/>
            <a:endCxn id="5" idx="1"/>
          </p:cNvCxnSpPr>
          <p:nvPr/>
        </p:nvCxnSpPr>
        <p:spPr>
          <a:xfrm flipV="1">
            <a:off x="2542444" y="5229410"/>
            <a:ext cx="656417" cy="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2" name="Straight Arrow Connector 21">
            <a:extLst>
              <a:ext uri="{FF2B5EF4-FFF2-40B4-BE49-F238E27FC236}">
                <a16:creationId xmlns:a16="http://schemas.microsoft.com/office/drawing/2014/main" id="{31B6DFBD-5D38-4A55-A478-527FA66ACF9D}"/>
              </a:ext>
            </a:extLst>
          </p:cNvPr>
          <p:cNvCxnSpPr>
            <a:cxnSpLocks/>
          </p:cNvCxnSpPr>
          <p:nvPr/>
        </p:nvCxnSpPr>
        <p:spPr>
          <a:xfrm>
            <a:off x="7679919" y="4158129"/>
            <a:ext cx="1462538" cy="0"/>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
        <p:nvSpPr>
          <p:cNvPr id="23" name="TextBox 22">
            <a:extLst>
              <a:ext uri="{FF2B5EF4-FFF2-40B4-BE49-F238E27FC236}">
                <a16:creationId xmlns:a16="http://schemas.microsoft.com/office/drawing/2014/main" id="{CA48EE9D-823D-4D80-B45C-29CD860368C3}"/>
              </a:ext>
            </a:extLst>
          </p:cNvPr>
          <p:cNvSpPr txBox="1"/>
          <p:nvPr/>
        </p:nvSpPr>
        <p:spPr>
          <a:xfrm>
            <a:off x="9142457" y="3742630"/>
            <a:ext cx="1832874" cy="830997"/>
          </a:xfrm>
          <a:prstGeom prst="rect">
            <a:avLst/>
          </a:prstGeom>
          <a:noFill/>
        </p:spPr>
        <p:txBody>
          <a:bodyPr wrap="none" rtlCol="0">
            <a:spAutoFit/>
          </a:bodyPr>
          <a:lstStyle/>
          <a:p>
            <a:r>
              <a:rPr lang="en-GB" sz="2400" dirty="0">
                <a:solidFill>
                  <a:schemeClr val="accent1"/>
                </a:solidFill>
              </a:rPr>
              <a:t>AI Generated</a:t>
            </a:r>
          </a:p>
          <a:p>
            <a:pPr algn="ctr"/>
            <a:r>
              <a:rPr lang="en-GB" sz="2400" dirty="0">
                <a:solidFill>
                  <a:schemeClr val="accent1"/>
                </a:solidFill>
              </a:rPr>
              <a:t>Rules/Logic</a:t>
            </a:r>
          </a:p>
        </p:txBody>
      </p:sp>
      <p:sp>
        <p:nvSpPr>
          <p:cNvPr id="24" name="TextBox 23">
            <a:extLst>
              <a:ext uri="{FF2B5EF4-FFF2-40B4-BE49-F238E27FC236}">
                <a16:creationId xmlns:a16="http://schemas.microsoft.com/office/drawing/2014/main" id="{520C6ECA-DA68-4E79-80F4-653B54EC16D3}"/>
              </a:ext>
            </a:extLst>
          </p:cNvPr>
          <p:cNvSpPr txBox="1"/>
          <p:nvPr/>
        </p:nvSpPr>
        <p:spPr>
          <a:xfrm>
            <a:off x="1777747" y="4998578"/>
            <a:ext cx="764697" cy="461665"/>
          </a:xfrm>
          <a:prstGeom prst="rect">
            <a:avLst/>
          </a:prstGeom>
          <a:noFill/>
        </p:spPr>
        <p:txBody>
          <a:bodyPr wrap="none" rtlCol="0">
            <a:spAutoFit/>
          </a:bodyPr>
          <a:lstStyle/>
          <a:p>
            <a:r>
              <a:rPr lang="en-GB" sz="2400" dirty="0">
                <a:solidFill>
                  <a:schemeClr val="accent1"/>
                </a:solidFill>
              </a:rPr>
              <a:t>Data</a:t>
            </a:r>
            <a:endParaRPr lang="en-GB" dirty="0">
              <a:solidFill>
                <a:schemeClr val="accent1"/>
              </a:solidFill>
            </a:endParaRPr>
          </a:p>
        </p:txBody>
      </p:sp>
      <p:cxnSp>
        <p:nvCxnSpPr>
          <p:cNvPr id="26" name="Straight Arrow Connector 25">
            <a:extLst>
              <a:ext uri="{FF2B5EF4-FFF2-40B4-BE49-F238E27FC236}">
                <a16:creationId xmlns:a16="http://schemas.microsoft.com/office/drawing/2014/main" id="{0AB3A38E-A0E0-4375-8A2D-C34C8016356D}"/>
              </a:ext>
            </a:extLst>
          </p:cNvPr>
          <p:cNvCxnSpPr>
            <a:cxnSpLocks/>
            <a:endCxn id="13" idx="0"/>
          </p:cNvCxnSpPr>
          <p:nvPr/>
        </p:nvCxnSpPr>
        <p:spPr>
          <a:xfrm>
            <a:off x="6527004" y="2456329"/>
            <a:ext cx="0" cy="821251"/>
          </a:xfrm>
          <a:prstGeom prst="straightConnector1">
            <a:avLst/>
          </a:prstGeom>
          <a:ln>
            <a:solidFill>
              <a:schemeClr val="accent1"/>
            </a:solidFill>
            <a:tailEnd type="triangle"/>
          </a:ln>
        </p:spPr>
        <p:style>
          <a:lnRef idx="3">
            <a:schemeClr val="accent6"/>
          </a:lnRef>
          <a:fillRef idx="0">
            <a:schemeClr val="accent6"/>
          </a:fillRef>
          <a:effectRef idx="2">
            <a:schemeClr val="accent6"/>
          </a:effectRef>
          <a:fontRef idx="minor">
            <a:schemeClr val="tx1"/>
          </a:fontRef>
        </p:style>
      </p:cxnSp>
      <p:sp>
        <p:nvSpPr>
          <p:cNvPr id="33" name="TextBox 32">
            <a:extLst>
              <a:ext uri="{FF2B5EF4-FFF2-40B4-BE49-F238E27FC236}">
                <a16:creationId xmlns:a16="http://schemas.microsoft.com/office/drawing/2014/main" id="{4939A9A6-1D5F-4F6D-ACC5-B58ECE0C9E3E}"/>
              </a:ext>
            </a:extLst>
          </p:cNvPr>
          <p:cNvSpPr txBox="1"/>
          <p:nvPr/>
        </p:nvSpPr>
        <p:spPr>
          <a:xfrm>
            <a:off x="5476492" y="1994664"/>
            <a:ext cx="2101024" cy="461665"/>
          </a:xfrm>
          <a:prstGeom prst="rect">
            <a:avLst/>
          </a:prstGeom>
          <a:noFill/>
        </p:spPr>
        <p:txBody>
          <a:bodyPr wrap="none" rtlCol="0">
            <a:spAutoFit/>
          </a:bodyPr>
          <a:lstStyle/>
          <a:p>
            <a:pPr lvl="0">
              <a:defRPr/>
            </a:pPr>
            <a:r>
              <a:rPr lang="en-GB" sz="2400" dirty="0">
                <a:solidFill>
                  <a:srgbClr val="270363"/>
                </a:solidFill>
              </a:rPr>
              <a:t>Desired Output</a:t>
            </a:r>
          </a:p>
        </p:txBody>
      </p:sp>
      <p:pic>
        <p:nvPicPr>
          <p:cNvPr id="5" name="Graphic 4" descr="Magic Wand Auto outline">
            <a:extLst>
              <a:ext uri="{FF2B5EF4-FFF2-40B4-BE49-F238E27FC236}">
                <a16:creationId xmlns:a16="http://schemas.microsoft.com/office/drawing/2014/main" id="{9B773839-FCAF-DB44-8649-BD350C3102D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198861" y="4772210"/>
            <a:ext cx="914400" cy="914400"/>
          </a:xfrm>
          <a:prstGeom prst="rect">
            <a:avLst/>
          </a:prstGeom>
        </p:spPr>
      </p:pic>
      <p:cxnSp>
        <p:nvCxnSpPr>
          <p:cNvPr id="17" name="Straight Arrow Connector 16">
            <a:extLst>
              <a:ext uri="{FF2B5EF4-FFF2-40B4-BE49-F238E27FC236}">
                <a16:creationId xmlns:a16="http://schemas.microsoft.com/office/drawing/2014/main" id="{0C5420AC-4A1E-B04D-B029-589807006753}"/>
              </a:ext>
            </a:extLst>
          </p:cNvPr>
          <p:cNvCxnSpPr>
            <a:cxnSpLocks/>
          </p:cNvCxnSpPr>
          <p:nvPr/>
        </p:nvCxnSpPr>
        <p:spPr>
          <a:xfrm flipV="1">
            <a:off x="4175184" y="5229410"/>
            <a:ext cx="594495" cy="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0" name="TextBox 19">
            <a:extLst>
              <a:ext uri="{FF2B5EF4-FFF2-40B4-BE49-F238E27FC236}">
                <a16:creationId xmlns:a16="http://schemas.microsoft.com/office/drawing/2014/main" id="{D9B19607-6989-9E43-B162-EA5EBEA1FB1F}"/>
              </a:ext>
            </a:extLst>
          </p:cNvPr>
          <p:cNvSpPr txBox="1"/>
          <p:nvPr/>
        </p:nvSpPr>
        <p:spPr>
          <a:xfrm>
            <a:off x="3049420" y="5681481"/>
            <a:ext cx="1213281" cy="830997"/>
          </a:xfrm>
          <a:prstGeom prst="rect">
            <a:avLst/>
          </a:prstGeom>
          <a:noFill/>
        </p:spPr>
        <p:txBody>
          <a:bodyPr wrap="none" rtlCol="0">
            <a:spAutoFit/>
          </a:bodyPr>
          <a:lstStyle/>
          <a:p>
            <a:r>
              <a:rPr lang="en-GB" sz="2400" dirty="0">
                <a:solidFill>
                  <a:schemeClr val="accent6"/>
                </a:solidFill>
              </a:rPr>
              <a:t>Feature</a:t>
            </a:r>
          </a:p>
          <a:p>
            <a:r>
              <a:rPr lang="en-GB" sz="2400" dirty="0">
                <a:solidFill>
                  <a:schemeClr val="accent6"/>
                </a:solidFill>
              </a:rPr>
              <a:t>creation</a:t>
            </a:r>
          </a:p>
        </p:txBody>
      </p:sp>
    </p:spTree>
    <p:extLst>
      <p:ext uri="{BB962C8B-B14F-4D97-AF65-F5344CB8AC3E}">
        <p14:creationId xmlns:p14="http://schemas.microsoft.com/office/powerpoint/2010/main" val="2625366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DA2496E-81CD-DC42-8BD2-7F63486DE7D7}"/>
              </a:ext>
            </a:extLst>
          </p:cNvPr>
          <p:cNvSpPr>
            <a:spLocks noGrp="1"/>
          </p:cNvSpPr>
          <p:nvPr>
            <p:ph type="body" idx="1"/>
          </p:nvPr>
        </p:nvSpPr>
        <p:spPr/>
        <p:txBody>
          <a:bodyPr>
            <a:normAutofit/>
          </a:bodyPr>
          <a:lstStyle/>
          <a:p>
            <a:r>
              <a:rPr lang="en-US" sz="3200" dirty="0">
                <a:solidFill>
                  <a:schemeClr val="accent6"/>
                </a:solidFill>
              </a:rPr>
              <a:t>Statement</a:t>
            </a:r>
          </a:p>
        </p:txBody>
      </p:sp>
      <p:sp>
        <p:nvSpPr>
          <p:cNvPr id="3" name="Content Placeholder 2">
            <a:extLst>
              <a:ext uri="{FF2B5EF4-FFF2-40B4-BE49-F238E27FC236}">
                <a16:creationId xmlns:a16="http://schemas.microsoft.com/office/drawing/2014/main" id="{28ED9DD5-14EF-7247-8799-74D23FDEFD81}"/>
              </a:ext>
            </a:extLst>
          </p:cNvPr>
          <p:cNvSpPr>
            <a:spLocks noGrp="1"/>
          </p:cNvSpPr>
          <p:nvPr>
            <p:ph sz="half" idx="2"/>
          </p:nvPr>
        </p:nvSpPr>
        <p:spPr/>
        <p:txBody>
          <a:bodyPr>
            <a:normAutofit fontScale="92500" lnSpcReduction="20000"/>
          </a:bodyPr>
          <a:lstStyle/>
          <a:p>
            <a:r>
              <a:rPr lang="en-US" dirty="0"/>
              <a:t>AI learns on its own without any help from outside</a:t>
            </a:r>
          </a:p>
          <a:p>
            <a:endParaRPr lang="en-US" dirty="0"/>
          </a:p>
          <a:p>
            <a:r>
              <a:rPr lang="en-US" dirty="0"/>
              <a:t>AI trained to do one task will excel at other tasks as well</a:t>
            </a:r>
          </a:p>
          <a:p>
            <a:endParaRPr lang="en-US" dirty="0"/>
          </a:p>
          <a:p>
            <a:r>
              <a:rPr lang="en-US" dirty="0"/>
              <a:t>AI is objective</a:t>
            </a:r>
          </a:p>
          <a:p>
            <a:endParaRPr lang="en-US" dirty="0"/>
          </a:p>
          <a:p>
            <a:r>
              <a:rPr lang="en-US" dirty="0"/>
              <a:t>AI will take your job</a:t>
            </a:r>
          </a:p>
        </p:txBody>
      </p:sp>
      <p:sp>
        <p:nvSpPr>
          <p:cNvPr id="4" name="Text Placeholder 3">
            <a:extLst>
              <a:ext uri="{FF2B5EF4-FFF2-40B4-BE49-F238E27FC236}">
                <a16:creationId xmlns:a16="http://schemas.microsoft.com/office/drawing/2014/main" id="{A3AAF50E-5C0D-8A49-8680-0054C8FCB86D}"/>
              </a:ext>
            </a:extLst>
          </p:cNvPr>
          <p:cNvSpPr>
            <a:spLocks noGrp="1"/>
          </p:cNvSpPr>
          <p:nvPr>
            <p:ph type="body" sz="quarter" idx="3"/>
          </p:nvPr>
        </p:nvSpPr>
        <p:spPr/>
        <p:txBody>
          <a:bodyPr>
            <a:normAutofit/>
          </a:bodyPr>
          <a:lstStyle/>
          <a:p>
            <a:r>
              <a:rPr lang="en-US" sz="3200" dirty="0">
                <a:solidFill>
                  <a:schemeClr val="accent6"/>
                </a:solidFill>
              </a:rPr>
              <a:t>True/False</a:t>
            </a:r>
          </a:p>
        </p:txBody>
      </p:sp>
      <p:sp>
        <p:nvSpPr>
          <p:cNvPr id="5" name="Content Placeholder 4">
            <a:extLst>
              <a:ext uri="{FF2B5EF4-FFF2-40B4-BE49-F238E27FC236}">
                <a16:creationId xmlns:a16="http://schemas.microsoft.com/office/drawing/2014/main" id="{76AA23E0-9DE2-8C40-83BD-AB2959B4295C}"/>
              </a:ext>
            </a:extLst>
          </p:cNvPr>
          <p:cNvSpPr>
            <a:spLocks noGrp="1"/>
          </p:cNvSpPr>
          <p:nvPr>
            <p:ph sz="quarter" idx="4"/>
          </p:nvPr>
        </p:nvSpPr>
        <p:spPr/>
        <p:txBody>
          <a:bodyPr>
            <a:normAutofit/>
          </a:bodyPr>
          <a:lstStyle/>
          <a:p>
            <a:r>
              <a:rPr lang="en-US" dirty="0"/>
              <a:t>…</a:t>
            </a:r>
          </a:p>
          <a:p>
            <a:endParaRPr lang="en-US" dirty="0"/>
          </a:p>
          <a:p>
            <a:r>
              <a:rPr lang="en-US" dirty="0"/>
              <a:t>…</a:t>
            </a:r>
          </a:p>
          <a:p>
            <a:endParaRPr lang="en-US" dirty="0"/>
          </a:p>
          <a:p>
            <a:r>
              <a:rPr lang="en-US" dirty="0"/>
              <a:t>…</a:t>
            </a:r>
          </a:p>
          <a:p>
            <a:endParaRPr lang="en-US" dirty="0"/>
          </a:p>
          <a:p>
            <a:r>
              <a:rPr lang="en-US" dirty="0"/>
              <a:t>…</a:t>
            </a:r>
          </a:p>
          <a:p>
            <a:endParaRPr lang="en-US" dirty="0"/>
          </a:p>
        </p:txBody>
      </p:sp>
      <p:sp>
        <p:nvSpPr>
          <p:cNvPr id="6" name="Slide Number Placeholder 5">
            <a:extLst>
              <a:ext uri="{FF2B5EF4-FFF2-40B4-BE49-F238E27FC236}">
                <a16:creationId xmlns:a16="http://schemas.microsoft.com/office/drawing/2014/main" id="{C3F9FF45-7F94-FA48-9AE3-912442CF5EE4}"/>
              </a:ext>
            </a:extLst>
          </p:cNvPr>
          <p:cNvSpPr>
            <a:spLocks noGrp="1"/>
          </p:cNvSpPr>
          <p:nvPr>
            <p:ph type="sldNum" sz="quarter" idx="12"/>
          </p:nvPr>
        </p:nvSpPr>
        <p:spPr/>
        <p:txBody>
          <a:bodyPr/>
          <a:lstStyle/>
          <a:p>
            <a:fld id="{CB40DCDA-36E0-43CF-9ABA-CD86176B7A24}" type="slidenum">
              <a:rPr lang="en-GB" smtClean="0"/>
              <a:t>16</a:t>
            </a:fld>
            <a:endParaRPr lang="en-GB"/>
          </a:p>
        </p:txBody>
      </p:sp>
      <p:sp>
        <p:nvSpPr>
          <p:cNvPr id="7" name="Title 6">
            <a:extLst>
              <a:ext uri="{FF2B5EF4-FFF2-40B4-BE49-F238E27FC236}">
                <a16:creationId xmlns:a16="http://schemas.microsoft.com/office/drawing/2014/main" id="{996C3ADB-A7F1-D74F-B2BC-FDA4F8A4CAAA}"/>
              </a:ext>
            </a:extLst>
          </p:cNvPr>
          <p:cNvSpPr>
            <a:spLocks noGrp="1"/>
          </p:cNvSpPr>
          <p:nvPr>
            <p:ph type="title"/>
          </p:nvPr>
        </p:nvSpPr>
        <p:spPr>
          <a:xfrm>
            <a:off x="838200" y="761020"/>
            <a:ext cx="2336794" cy="701731"/>
          </a:xfrm>
          <a:solidFill>
            <a:schemeClr val="accent6"/>
          </a:solidFill>
        </p:spPr>
        <p:txBody>
          <a:bodyPr/>
          <a:lstStyle/>
          <a:p>
            <a:r>
              <a:rPr lang="en-US" dirty="0"/>
              <a:t>Exercise</a:t>
            </a:r>
          </a:p>
        </p:txBody>
      </p:sp>
    </p:spTree>
    <p:extLst>
      <p:ext uri="{BB962C8B-B14F-4D97-AF65-F5344CB8AC3E}">
        <p14:creationId xmlns:p14="http://schemas.microsoft.com/office/powerpoint/2010/main" val="31965944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DA2496E-81CD-DC42-8BD2-7F63486DE7D7}"/>
              </a:ext>
            </a:extLst>
          </p:cNvPr>
          <p:cNvSpPr>
            <a:spLocks noGrp="1"/>
          </p:cNvSpPr>
          <p:nvPr>
            <p:ph type="body" idx="1"/>
          </p:nvPr>
        </p:nvSpPr>
        <p:spPr/>
        <p:txBody>
          <a:bodyPr>
            <a:normAutofit/>
          </a:bodyPr>
          <a:lstStyle/>
          <a:p>
            <a:r>
              <a:rPr lang="en-US" sz="3200" dirty="0">
                <a:solidFill>
                  <a:schemeClr val="accent6"/>
                </a:solidFill>
              </a:rPr>
              <a:t>Misconceptions</a:t>
            </a:r>
          </a:p>
        </p:txBody>
      </p:sp>
      <p:sp>
        <p:nvSpPr>
          <p:cNvPr id="3" name="Content Placeholder 2">
            <a:extLst>
              <a:ext uri="{FF2B5EF4-FFF2-40B4-BE49-F238E27FC236}">
                <a16:creationId xmlns:a16="http://schemas.microsoft.com/office/drawing/2014/main" id="{28ED9DD5-14EF-7247-8799-74D23FDEFD81}"/>
              </a:ext>
            </a:extLst>
          </p:cNvPr>
          <p:cNvSpPr>
            <a:spLocks noGrp="1"/>
          </p:cNvSpPr>
          <p:nvPr>
            <p:ph sz="half" idx="2"/>
          </p:nvPr>
        </p:nvSpPr>
        <p:spPr/>
        <p:txBody>
          <a:bodyPr>
            <a:normAutofit fontScale="92500" lnSpcReduction="20000"/>
          </a:bodyPr>
          <a:lstStyle/>
          <a:p>
            <a:r>
              <a:rPr lang="en-US" dirty="0"/>
              <a:t>AI learns on its own without any help from outside</a:t>
            </a:r>
          </a:p>
          <a:p>
            <a:endParaRPr lang="en-US" dirty="0"/>
          </a:p>
          <a:p>
            <a:r>
              <a:rPr lang="en-US" dirty="0"/>
              <a:t>AI trained to do one task will excel at other tasks as well</a:t>
            </a:r>
          </a:p>
          <a:p>
            <a:endParaRPr lang="en-US" dirty="0"/>
          </a:p>
          <a:p>
            <a:r>
              <a:rPr lang="en-US" dirty="0"/>
              <a:t>AI is objective</a:t>
            </a:r>
          </a:p>
          <a:p>
            <a:endParaRPr lang="en-US" dirty="0"/>
          </a:p>
          <a:p>
            <a:r>
              <a:rPr lang="en-US" dirty="0"/>
              <a:t>AI will take your job</a:t>
            </a:r>
          </a:p>
        </p:txBody>
      </p:sp>
      <p:sp>
        <p:nvSpPr>
          <p:cNvPr id="4" name="Text Placeholder 3">
            <a:extLst>
              <a:ext uri="{FF2B5EF4-FFF2-40B4-BE49-F238E27FC236}">
                <a16:creationId xmlns:a16="http://schemas.microsoft.com/office/drawing/2014/main" id="{A3AAF50E-5C0D-8A49-8680-0054C8FCB86D}"/>
              </a:ext>
            </a:extLst>
          </p:cNvPr>
          <p:cNvSpPr>
            <a:spLocks noGrp="1"/>
          </p:cNvSpPr>
          <p:nvPr>
            <p:ph type="body" sz="quarter" idx="3"/>
          </p:nvPr>
        </p:nvSpPr>
        <p:spPr/>
        <p:txBody>
          <a:bodyPr>
            <a:normAutofit/>
          </a:bodyPr>
          <a:lstStyle/>
          <a:p>
            <a:r>
              <a:rPr lang="en-US" sz="3200" dirty="0">
                <a:solidFill>
                  <a:schemeClr val="accent6"/>
                </a:solidFill>
              </a:rPr>
              <a:t>Reality</a:t>
            </a:r>
          </a:p>
        </p:txBody>
      </p:sp>
      <p:sp>
        <p:nvSpPr>
          <p:cNvPr id="5" name="Content Placeholder 4">
            <a:extLst>
              <a:ext uri="{FF2B5EF4-FFF2-40B4-BE49-F238E27FC236}">
                <a16:creationId xmlns:a16="http://schemas.microsoft.com/office/drawing/2014/main" id="{76AA23E0-9DE2-8C40-83BD-AB2959B4295C}"/>
              </a:ext>
            </a:extLst>
          </p:cNvPr>
          <p:cNvSpPr>
            <a:spLocks noGrp="1"/>
          </p:cNvSpPr>
          <p:nvPr>
            <p:ph sz="quarter" idx="4"/>
          </p:nvPr>
        </p:nvSpPr>
        <p:spPr/>
        <p:txBody>
          <a:bodyPr>
            <a:normAutofit fontScale="92500" lnSpcReduction="20000"/>
          </a:bodyPr>
          <a:lstStyle/>
          <a:p>
            <a:r>
              <a:rPr lang="en-US" dirty="0"/>
              <a:t>Human supervision to ensure adequate performance</a:t>
            </a:r>
          </a:p>
          <a:p>
            <a:endParaRPr lang="en-US" dirty="0"/>
          </a:p>
          <a:p>
            <a:r>
              <a:rPr lang="en-US" dirty="0"/>
              <a:t>Need a model for each use case and will heavily depend on data</a:t>
            </a:r>
          </a:p>
          <a:p>
            <a:endParaRPr lang="en-US" dirty="0"/>
          </a:p>
          <a:p>
            <a:r>
              <a:rPr lang="en-US" dirty="0"/>
              <a:t>Patterns are learned from data</a:t>
            </a:r>
          </a:p>
          <a:p>
            <a:endParaRPr lang="en-US" dirty="0"/>
          </a:p>
          <a:p>
            <a:r>
              <a:rPr lang="en-US" dirty="0"/>
              <a:t>AI will be job creator</a:t>
            </a:r>
          </a:p>
          <a:p>
            <a:endParaRPr lang="en-US" dirty="0"/>
          </a:p>
          <a:p>
            <a:endParaRPr lang="en-US" dirty="0"/>
          </a:p>
        </p:txBody>
      </p:sp>
      <p:sp>
        <p:nvSpPr>
          <p:cNvPr id="6" name="Slide Number Placeholder 5">
            <a:extLst>
              <a:ext uri="{FF2B5EF4-FFF2-40B4-BE49-F238E27FC236}">
                <a16:creationId xmlns:a16="http://schemas.microsoft.com/office/drawing/2014/main" id="{C3F9FF45-7F94-FA48-9AE3-912442CF5EE4}"/>
              </a:ext>
            </a:extLst>
          </p:cNvPr>
          <p:cNvSpPr>
            <a:spLocks noGrp="1"/>
          </p:cNvSpPr>
          <p:nvPr>
            <p:ph type="sldNum" sz="quarter" idx="12"/>
          </p:nvPr>
        </p:nvSpPr>
        <p:spPr/>
        <p:txBody>
          <a:bodyPr/>
          <a:lstStyle/>
          <a:p>
            <a:fld id="{CB40DCDA-36E0-43CF-9ABA-CD86176B7A24}" type="slidenum">
              <a:rPr lang="en-GB" smtClean="0"/>
              <a:t>17</a:t>
            </a:fld>
            <a:endParaRPr lang="en-GB"/>
          </a:p>
        </p:txBody>
      </p:sp>
      <p:sp>
        <p:nvSpPr>
          <p:cNvPr id="7" name="Title 6">
            <a:extLst>
              <a:ext uri="{FF2B5EF4-FFF2-40B4-BE49-F238E27FC236}">
                <a16:creationId xmlns:a16="http://schemas.microsoft.com/office/drawing/2014/main" id="{996C3ADB-A7F1-D74F-B2BC-FDA4F8A4CAAA}"/>
              </a:ext>
            </a:extLst>
          </p:cNvPr>
          <p:cNvSpPr>
            <a:spLocks noGrp="1"/>
          </p:cNvSpPr>
          <p:nvPr>
            <p:ph type="title"/>
          </p:nvPr>
        </p:nvSpPr>
        <p:spPr>
          <a:xfrm>
            <a:off x="838200" y="761020"/>
            <a:ext cx="3675686" cy="701731"/>
          </a:xfrm>
        </p:spPr>
        <p:txBody>
          <a:bodyPr/>
          <a:lstStyle/>
          <a:p>
            <a:r>
              <a:rPr lang="en-US" dirty="0"/>
              <a:t>Reality check</a:t>
            </a:r>
          </a:p>
        </p:txBody>
      </p:sp>
    </p:spTree>
    <p:extLst>
      <p:ext uri="{BB962C8B-B14F-4D97-AF65-F5344CB8AC3E}">
        <p14:creationId xmlns:p14="http://schemas.microsoft.com/office/powerpoint/2010/main" val="25926866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959B03B-4885-DA4A-8B0A-6508A8172993}"/>
              </a:ext>
            </a:extLst>
          </p:cNvPr>
          <p:cNvSpPr>
            <a:spLocks noGrp="1"/>
          </p:cNvSpPr>
          <p:nvPr>
            <p:ph sz="half" idx="1"/>
          </p:nvPr>
        </p:nvSpPr>
        <p:spPr/>
        <p:txBody>
          <a:bodyPr>
            <a:normAutofit/>
          </a:bodyPr>
          <a:lstStyle/>
          <a:p>
            <a:r>
              <a:rPr lang="en-GB" dirty="0"/>
              <a:t>“Automation will displace 85 million jobs but generate 97 million new ones worldwide by 2025” </a:t>
            </a:r>
            <a:r>
              <a:rPr lang="en-GB" i="1" dirty="0">
                <a:solidFill>
                  <a:schemeClr val="accent4"/>
                </a:solidFill>
                <a:hlinkClick r:id="rId3">
                  <a:extLst>
                    <a:ext uri="{A12FA001-AC4F-418D-AE19-62706E023703}">
                      <ahyp:hlinkClr xmlns:ahyp="http://schemas.microsoft.com/office/drawing/2018/hyperlinkcolor" val="tx"/>
                    </a:ext>
                  </a:extLst>
                </a:hlinkClick>
              </a:rPr>
              <a:t>World Economic Forum</a:t>
            </a:r>
            <a:endParaRPr lang="en-GB" dirty="0">
              <a:solidFill>
                <a:schemeClr val="accent4"/>
              </a:solidFill>
            </a:endParaRPr>
          </a:p>
          <a:p>
            <a:pPr marL="0" indent="0">
              <a:buNone/>
            </a:pPr>
            <a:endParaRPr lang="en-GB" dirty="0"/>
          </a:p>
          <a:p>
            <a:r>
              <a:rPr lang="en-GB" dirty="0"/>
              <a:t>“AI-related job creation will reach two million net-new jobs in 2025.” </a:t>
            </a:r>
            <a:r>
              <a:rPr lang="en-GB" i="1" dirty="0">
                <a:solidFill>
                  <a:schemeClr val="accent4"/>
                </a:solidFill>
                <a:hlinkClick r:id="rId4">
                  <a:extLst>
                    <a:ext uri="{A12FA001-AC4F-418D-AE19-62706E023703}">
                      <ahyp:hlinkClr xmlns:ahyp="http://schemas.microsoft.com/office/drawing/2018/hyperlinkcolor" val="tx"/>
                    </a:ext>
                  </a:extLst>
                </a:hlinkClick>
              </a:rPr>
              <a:t>Gartner</a:t>
            </a:r>
            <a:endParaRPr lang="en-GB" i="1" dirty="0">
              <a:solidFill>
                <a:schemeClr val="accent4"/>
              </a:solidFill>
            </a:endParaRPr>
          </a:p>
          <a:p>
            <a:endParaRPr lang="en-GB" i="1" dirty="0"/>
          </a:p>
          <a:p>
            <a:pPr marL="0" indent="0">
              <a:buNone/>
            </a:pPr>
            <a:endParaRPr lang="en-US" dirty="0"/>
          </a:p>
        </p:txBody>
      </p:sp>
      <p:sp>
        <p:nvSpPr>
          <p:cNvPr id="4" name="Slide Number Placeholder 3">
            <a:extLst>
              <a:ext uri="{FF2B5EF4-FFF2-40B4-BE49-F238E27FC236}">
                <a16:creationId xmlns:a16="http://schemas.microsoft.com/office/drawing/2014/main" id="{E9BE03D1-564C-F843-BACD-4B6F033F862B}"/>
              </a:ext>
            </a:extLst>
          </p:cNvPr>
          <p:cNvSpPr>
            <a:spLocks noGrp="1"/>
          </p:cNvSpPr>
          <p:nvPr>
            <p:ph type="sldNum" sz="quarter" idx="12"/>
          </p:nvPr>
        </p:nvSpPr>
        <p:spPr/>
        <p:txBody>
          <a:bodyPr/>
          <a:lstStyle/>
          <a:p>
            <a:fld id="{CB40DCDA-36E0-43CF-9ABA-CD86176B7A24}" type="slidenum">
              <a:rPr lang="en-GB" smtClean="0"/>
              <a:t>18</a:t>
            </a:fld>
            <a:endParaRPr lang="en-GB"/>
          </a:p>
        </p:txBody>
      </p:sp>
      <p:sp>
        <p:nvSpPr>
          <p:cNvPr id="5" name="Title 4">
            <a:extLst>
              <a:ext uri="{FF2B5EF4-FFF2-40B4-BE49-F238E27FC236}">
                <a16:creationId xmlns:a16="http://schemas.microsoft.com/office/drawing/2014/main" id="{AE0E4D9F-2D5A-1B4A-AB74-F7A679D7FEF6}"/>
              </a:ext>
            </a:extLst>
          </p:cNvPr>
          <p:cNvSpPr>
            <a:spLocks noGrp="1"/>
          </p:cNvSpPr>
          <p:nvPr>
            <p:ph type="title"/>
          </p:nvPr>
        </p:nvSpPr>
        <p:spPr>
          <a:xfrm>
            <a:off x="838200" y="761020"/>
            <a:ext cx="5958298" cy="701731"/>
          </a:xfrm>
        </p:spPr>
        <p:txBody>
          <a:bodyPr/>
          <a:lstStyle/>
          <a:p>
            <a:r>
              <a:rPr lang="en-US" dirty="0"/>
              <a:t>AI and the job market</a:t>
            </a:r>
          </a:p>
        </p:txBody>
      </p:sp>
      <p:pic>
        <p:nvPicPr>
          <p:cNvPr id="1026" name="Picture 2" descr="Image">
            <a:extLst>
              <a:ext uri="{FF2B5EF4-FFF2-40B4-BE49-F238E27FC236}">
                <a16:creationId xmlns:a16="http://schemas.microsoft.com/office/drawing/2014/main" id="{78B3B201-00E8-2B4E-91EF-B5F3B79A7248}"/>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6172200" y="2645442"/>
            <a:ext cx="5181600" cy="271170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3C278DC-502C-6749-BBBB-B32AF411A44A}"/>
              </a:ext>
            </a:extLst>
          </p:cNvPr>
          <p:cNvSpPr txBox="1"/>
          <p:nvPr/>
        </p:nvSpPr>
        <p:spPr>
          <a:xfrm>
            <a:off x="6172200" y="5395082"/>
            <a:ext cx="2764668" cy="307777"/>
          </a:xfrm>
          <a:prstGeom prst="rect">
            <a:avLst/>
          </a:prstGeom>
          <a:noFill/>
        </p:spPr>
        <p:txBody>
          <a:bodyPr wrap="none" rtlCol="0">
            <a:spAutoFit/>
          </a:bodyPr>
          <a:lstStyle/>
          <a:p>
            <a:r>
              <a:rPr lang="en-US" sz="1400" dirty="0">
                <a:solidFill>
                  <a:schemeClr val="accent4"/>
                </a:solidFill>
                <a:hlinkClick r:id="rId6">
                  <a:extLst>
                    <a:ext uri="{A12FA001-AC4F-418D-AE19-62706E023703}">
                      <ahyp:hlinkClr xmlns:ahyp="http://schemas.microsoft.com/office/drawing/2018/hyperlinkcolor" val="tx"/>
                    </a:ext>
                  </a:extLst>
                </a:hlinkClick>
              </a:rPr>
              <a:t>Gartner – AI and the future of work</a:t>
            </a:r>
            <a:endParaRPr lang="en-US" sz="1400" dirty="0">
              <a:solidFill>
                <a:schemeClr val="accent4"/>
              </a:solidFill>
            </a:endParaRPr>
          </a:p>
        </p:txBody>
      </p:sp>
    </p:spTree>
    <p:extLst>
      <p:ext uri="{BB962C8B-B14F-4D97-AF65-F5344CB8AC3E}">
        <p14:creationId xmlns:p14="http://schemas.microsoft.com/office/powerpoint/2010/main" val="42774683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ED739E62-E67A-48E8-B2AF-8E10D428CD86}"/>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dirty="0">
                <a:solidFill>
                  <a:schemeClr val="accent6"/>
                </a:solidFill>
              </a:rPr>
              <a:t>2</a:t>
            </a:r>
            <a:r>
              <a:rPr lang="en-US" sz="6000" kern="1200" dirty="0">
                <a:solidFill>
                  <a:srgbClr val="FFFFFF"/>
                </a:solidFill>
                <a:latin typeface="+mj-lt"/>
                <a:ea typeface="+mj-ea"/>
                <a:cs typeface="+mj-cs"/>
              </a:rPr>
              <a:t> Evolution of AI</a:t>
            </a:r>
          </a:p>
        </p:txBody>
      </p:sp>
      <p:sp>
        <p:nvSpPr>
          <p:cNvPr id="6" name="Text Placeholder 5">
            <a:extLst>
              <a:ext uri="{FF2B5EF4-FFF2-40B4-BE49-F238E27FC236}">
                <a16:creationId xmlns:a16="http://schemas.microsoft.com/office/drawing/2014/main" id="{568906F6-68D2-41E2-90E7-924A71DB985D}"/>
              </a:ext>
            </a:extLst>
          </p:cNvPr>
          <p:cNvSpPr>
            <a:spLocks noGrp="1"/>
          </p:cNvSpPr>
          <p:nvPr>
            <p:ph type="body" idx="1"/>
          </p:nvPr>
        </p:nvSpPr>
        <p:spPr>
          <a:xfrm>
            <a:off x="3045368" y="4074718"/>
            <a:ext cx="6105194" cy="682079"/>
          </a:xfrm>
        </p:spPr>
        <p:txBody>
          <a:bodyPr vert="horz" lIns="91440" tIns="45720" rIns="91440" bIns="45720" rtlCol="0">
            <a:normAutofit/>
          </a:bodyPr>
          <a:lstStyle/>
          <a:p>
            <a:pPr algn="ctr"/>
            <a:endParaRPr lang="en-US" sz="2400" kern="1200" dirty="0">
              <a:solidFill>
                <a:srgbClr val="FFFFFF"/>
              </a:solidFill>
              <a:latin typeface="+mn-lt"/>
              <a:ea typeface="+mn-ea"/>
              <a:cs typeface="+mn-cs"/>
            </a:endParaRPr>
          </a:p>
        </p:txBody>
      </p:sp>
      <p:sp>
        <p:nvSpPr>
          <p:cNvPr id="7" name="Slide Number Placeholder 1">
            <a:extLst>
              <a:ext uri="{FF2B5EF4-FFF2-40B4-BE49-F238E27FC236}">
                <a16:creationId xmlns:a16="http://schemas.microsoft.com/office/drawing/2014/main" id="{757739A2-A37B-4D7B-B27E-B99B2366F09E}"/>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19</a:t>
            </a:fld>
            <a:endParaRPr lang="en-GB" dirty="0"/>
          </a:p>
        </p:txBody>
      </p:sp>
    </p:spTree>
    <p:extLst>
      <p:ext uri="{BB962C8B-B14F-4D97-AF65-F5344CB8AC3E}">
        <p14:creationId xmlns:p14="http://schemas.microsoft.com/office/powerpoint/2010/main" val="3322047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EB75D8-4A95-AA49-A704-511AADCE0631}"/>
              </a:ext>
            </a:extLst>
          </p:cNvPr>
          <p:cNvSpPr>
            <a:spLocks noGrp="1"/>
          </p:cNvSpPr>
          <p:nvPr>
            <p:ph type="sldNum" sz="quarter" idx="12"/>
          </p:nvPr>
        </p:nvSpPr>
        <p:spPr/>
        <p:txBody>
          <a:bodyPr/>
          <a:lstStyle/>
          <a:p>
            <a:fld id="{CB40DCDA-36E0-43CF-9ABA-CD86176B7A24}" type="slidenum">
              <a:rPr lang="en-GB" smtClean="0"/>
              <a:pPr/>
              <a:t>2</a:t>
            </a:fld>
            <a:endParaRPr lang="en-GB" dirty="0"/>
          </a:p>
        </p:txBody>
      </p:sp>
      <p:sp>
        <p:nvSpPr>
          <p:cNvPr id="3" name="Title 2">
            <a:extLst>
              <a:ext uri="{FF2B5EF4-FFF2-40B4-BE49-F238E27FC236}">
                <a16:creationId xmlns:a16="http://schemas.microsoft.com/office/drawing/2014/main" id="{11FC15D0-D980-A443-908D-A324383D5EC3}"/>
              </a:ext>
            </a:extLst>
          </p:cNvPr>
          <p:cNvSpPr>
            <a:spLocks noGrp="1"/>
          </p:cNvSpPr>
          <p:nvPr>
            <p:ph type="title"/>
          </p:nvPr>
        </p:nvSpPr>
        <p:spPr>
          <a:xfrm>
            <a:off x="838200" y="761020"/>
            <a:ext cx="5950347" cy="701731"/>
          </a:xfrm>
        </p:spPr>
        <p:txBody>
          <a:bodyPr/>
          <a:lstStyle/>
          <a:p>
            <a:r>
              <a:rPr lang="en-BE" dirty="0"/>
              <a:t>Roadmap AI</a:t>
            </a:r>
            <a:r>
              <a:rPr lang="en-BE" dirty="0">
                <a:solidFill>
                  <a:schemeClr val="accent6"/>
                </a:solidFill>
              </a:rPr>
              <a:t>4</a:t>
            </a:r>
            <a:r>
              <a:rPr lang="en-BE" dirty="0"/>
              <a:t>Business</a:t>
            </a:r>
          </a:p>
        </p:txBody>
      </p:sp>
      <p:graphicFrame>
        <p:nvGraphicFramePr>
          <p:cNvPr id="8" name="Table 8">
            <a:extLst>
              <a:ext uri="{FF2B5EF4-FFF2-40B4-BE49-F238E27FC236}">
                <a16:creationId xmlns:a16="http://schemas.microsoft.com/office/drawing/2014/main" id="{5623B96B-E114-FF44-8F0D-79FC8D8DBD37}"/>
              </a:ext>
            </a:extLst>
          </p:cNvPr>
          <p:cNvGraphicFramePr>
            <a:graphicFrameLocks noGrp="1"/>
          </p:cNvGraphicFramePr>
          <p:nvPr>
            <p:ph idx="1"/>
            <p:extLst>
              <p:ext uri="{D42A27DB-BD31-4B8C-83A1-F6EECF244321}">
                <p14:modId xmlns:p14="http://schemas.microsoft.com/office/powerpoint/2010/main" val="3597504223"/>
              </p:ext>
            </p:extLst>
          </p:nvPr>
        </p:nvGraphicFramePr>
        <p:xfrm>
          <a:off x="838199" y="4421341"/>
          <a:ext cx="10763865" cy="370840"/>
        </p:xfrm>
        <a:graphic>
          <a:graphicData uri="http://schemas.openxmlformats.org/drawingml/2006/table">
            <a:tbl>
              <a:tblPr firstRow="1" bandRow="1">
                <a:tableStyleId>{5C22544A-7EE6-4342-B048-85BDC9FD1C3A}</a:tableStyleId>
              </a:tblPr>
              <a:tblGrid>
                <a:gridCol w="2152773">
                  <a:extLst>
                    <a:ext uri="{9D8B030D-6E8A-4147-A177-3AD203B41FA5}">
                      <a16:colId xmlns:a16="http://schemas.microsoft.com/office/drawing/2014/main" val="1511253091"/>
                    </a:ext>
                  </a:extLst>
                </a:gridCol>
                <a:gridCol w="2152773">
                  <a:extLst>
                    <a:ext uri="{9D8B030D-6E8A-4147-A177-3AD203B41FA5}">
                      <a16:colId xmlns:a16="http://schemas.microsoft.com/office/drawing/2014/main" val="990502132"/>
                    </a:ext>
                  </a:extLst>
                </a:gridCol>
                <a:gridCol w="2152773">
                  <a:extLst>
                    <a:ext uri="{9D8B030D-6E8A-4147-A177-3AD203B41FA5}">
                      <a16:colId xmlns:a16="http://schemas.microsoft.com/office/drawing/2014/main" val="933992354"/>
                    </a:ext>
                  </a:extLst>
                </a:gridCol>
                <a:gridCol w="2152773">
                  <a:extLst>
                    <a:ext uri="{9D8B030D-6E8A-4147-A177-3AD203B41FA5}">
                      <a16:colId xmlns:a16="http://schemas.microsoft.com/office/drawing/2014/main" val="1151186550"/>
                    </a:ext>
                  </a:extLst>
                </a:gridCol>
                <a:gridCol w="2152773">
                  <a:extLst>
                    <a:ext uri="{9D8B030D-6E8A-4147-A177-3AD203B41FA5}">
                      <a16:colId xmlns:a16="http://schemas.microsoft.com/office/drawing/2014/main" val="3286701572"/>
                    </a:ext>
                  </a:extLst>
                </a:gridCol>
              </a:tblGrid>
              <a:tr h="370840">
                <a:tc>
                  <a:txBody>
                    <a:bodyPr/>
                    <a:lstStyle/>
                    <a:p>
                      <a:pPr algn="ctr"/>
                      <a:r>
                        <a:rPr lang="en-BE" dirty="0">
                          <a:solidFill>
                            <a:schemeClr val="accent6"/>
                          </a:solidFill>
                        </a:rPr>
                        <a:t>Introduction to AI</a:t>
                      </a:r>
                    </a:p>
                  </a:txBody>
                  <a:tcPr>
                    <a:noFill/>
                  </a:tcPr>
                </a:tc>
                <a:tc>
                  <a:txBody>
                    <a:bodyPr/>
                    <a:lstStyle/>
                    <a:p>
                      <a:pPr algn="ctr"/>
                      <a:r>
                        <a:rPr lang="en-BE" dirty="0">
                          <a:solidFill>
                            <a:schemeClr val="bg1">
                              <a:lumMod val="50000"/>
                            </a:schemeClr>
                          </a:solidFill>
                        </a:rPr>
                        <a:t>Developing AI tools</a:t>
                      </a:r>
                    </a:p>
                  </a:txBody>
                  <a:tcPr>
                    <a:noFill/>
                  </a:tcPr>
                </a:tc>
                <a:tc>
                  <a:txBody>
                    <a:bodyPr/>
                    <a:lstStyle/>
                    <a:p>
                      <a:pPr algn="ctr"/>
                      <a:r>
                        <a:rPr lang="en-BE" dirty="0">
                          <a:solidFill>
                            <a:schemeClr val="bg1">
                              <a:lumMod val="50000"/>
                            </a:schemeClr>
                          </a:solidFill>
                        </a:rPr>
                        <a:t>Data and Value</a:t>
                      </a:r>
                    </a:p>
                  </a:txBody>
                  <a:tcPr>
                    <a:noFill/>
                  </a:tcPr>
                </a:tc>
                <a:tc>
                  <a:txBody>
                    <a:bodyPr/>
                    <a:lstStyle/>
                    <a:p>
                      <a:pPr algn="ctr"/>
                      <a:r>
                        <a:rPr lang="en-BE" dirty="0">
                          <a:solidFill>
                            <a:schemeClr val="bg1">
                              <a:lumMod val="50000"/>
                            </a:schemeClr>
                          </a:solidFill>
                        </a:rPr>
                        <a:t>Deploying AI</a:t>
                      </a:r>
                    </a:p>
                  </a:txBody>
                  <a:tcPr>
                    <a:noFill/>
                  </a:tcPr>
                </a:tc>
                <a:tc>
                  <a:txBody>
                    <a:bodyPr/>
                    <a:lstStyle/>
                    <a:p>
                      <a:pPr algn="ctr"/>
                      <a:r>
                        <a:rPr lang="en-BE" dirty="0">
                          <a:solidFill>
                            <a:schemeClr val="bg1">
                              <a:lumMod val="50000"/>
                            </a:schemeClr>
                          </a:solidFill>
                        </a:rPr>
                        <a:t>Monitoring</a:t>
                      </a:r>
                    </a:p>
                  </a:txBody>
                  <a:tcPr>
                    <a:noFill/>
                  </a:tcPr>
                </a:tc>
                <a:extLst>
                  <a:ext uri="{0D108BD9-81ED-4DB2-BD59-A6C34878D82A}">
                    <a16:rowId xmlns:a16="http://schemas.microsoft.com/office/drawing/2014/main" val="2193829748"/>
                  </a:ext>
                </a:extLst>
              </a:tr>
            </a:tbl>
          </a:graphicData>
        </a:graphic>
      </p:graphicFrame>
      <p:sp>
        <p:nvSpPr>
          <p:cNvPr id="7" name="Oval 6">
            <a:extLst>
              <a:ext uri="{FF2B5EF4-FFF2-40B4-BE49-F238E27FC236}">
                <a16:creationId xmlns:a16="http://schemas.microsoft.com/office/drawing/2014/main" id="{B9476BEF-B24E-0C42-B43D-DA45C842F1AB}"/>
              </a:ext>
            </a:extLst>
          </p:cNvPr>
          <p:cNvSpPr/>
          <p:nvPr/>
        </p:nvSpPr>
        <p:spPr>
          <a:xfrm>
            <a:off x="1223871" y="2799000"/>
            <a:ext cx="1260000" cy="1260000"/>
          </a:xfrm>
          <a:prstGeom prst="ellipse">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BE" dirty="0">
                <a:ln>
                  <a:solidFill>
                    <a:schemeClr val="accent6"/>
                  </a:solidFill>
                </a:ln>
                <a:solidFill>
                  <a:schemeClr val="accent6"/>
                </a:solidFill>
              </a:rPr>
              <a:t>Part I</a:t>
            </a:r>
          </a:p>
        </p:txBody>
      </p:sp>
      <p:sp>
        <p:nvSpPr>
          <p:cNvPr id="9" name="Oval 8">
            <a:extLst>
              <a:ext uri="{FF2B5EF4-FFF2-40B4-BE49-F238E27FC236}">
                <a16:creationId xmlns:a16="http://schemas.microsoft.com/office/drawing/2014/main" id="{67F21DD0-2D4C-D342-AA09-626B01967104}"/>
              </a:ext>
            </a:extLst>
          </p:cNvPr>
          <p:cNvSpPr/>
          <p:nvPr/>
        </p:nvSpPr>
        <p:spPr>
          <a:xfrm>
            <a:off x="3382052" y="2799000"/>
            <a:ext cx="1260000" cy="1260000"/>
          </a:xfrm>
          <a:prstGeom prst="ellipse">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BE" dirty="0">
                <a:ln>
                  <a:solidFill>
                    <a:schemeClr val="bg1">
                      <a:lumMod val="50000"/>
                    </a:schemeClr>
                  </a:solidFill>
                </a:ln>
                <a:solidFill>
                  <a:schemeClr val="bg1">
                    <a:lumMod val="50000"/>
                  </a:schemeClr>
                </a:solidFill>
              </a:rPr>
              <a:t>Part II</a:t>
            </a:r>
          </a:p>
        </p:txBody>
      </p:sp>
      <p:sp>
        <p:nvSpPr>
          <p:cNvPr id="10" name="Oval 9">
            <a:extLst>
              <a:ext uri="{FF2B5EF4-FFF2-40B4-BE49-F238E27FC236}">
                <a16:creationId xmlns:a16="http://schemas.microsoft.com/office/drawing/2014/main" id="{E1757083-4097-134A-9987-8FE563560CB8}"/>
              </a:ext>
            </a:extLst>
          </p:cNvPr>
          <p:cNvSpPr/>
          <p:nvPr/>
        </p:nvSpPr>
        <p:spPr>
          <a:xfrm>
            <a:off x="5540233" y="2799000"/>
            <a:ext cx="1260000" cy="1260000"/>
          </a:xfrm>
          <a:prstGeom prst="ellipse">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BE" dirty="0">
                <a:ln>
                  <a:solidFill>
                    <a:schemeClr val="bg1">
                      <a:lumMod val="50000"/>
                    </a:schemeClr>
                  </a:solidFill>
                </a:ln>
                <a:solidFill>
                  <a:schemeClr val="bg1">
                    <a:lumMod val="50000"/>
                  </a:schemeClr>
                </a:solidFill>
              </a:rPr>
              <a:t>Part III</a:t>
            </a:r>
          </a:p>
        </p:txBody>
      </p:sp>
      <p:sp>
        <p:nvSpPr>
          <p:cNvPr id="11" name="Oval 10">
            <a:extLst>
              <a:ext uri="{FF2B5EF4-FFF2-40B4-BE49-F238E27FC236}">
                <a16:creationId xmlns:a16="http://schemas.microsoft.com/office/drawing/2014/main" id="{41E502E7-951E-D748-A894-04C58701FAF5}"/>
              </a:ext>
            </a:extLst>
          </p:cNvPr>
          <p:cNvSpPr/>
          <p:nvPr/>
        </p:nvSpPr>
        <p:spPr>
          <a:xfrm>
            <a:off x="7698414" y="2794985"/>
            <a:ext cx="1260000" cy="1260000"/>
          </a:xfrm>
          <a:prstGeom prst="ellipse">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BE" dirty="0">
                <a:ln>
                  <a:solidFill>
                    <a:schemeClr val="bg1">
                      <a:lumMod val="50000"/>
                    </a:schemeClr>
                  </a:solidFill>
                </a:ln>
                <a:solidFill>
                  <a:schemeClr val="bg1">
                    <a:lumMod val="50000"/>
                  </a:schemeClr>
                </a:solidFill>
              </a:rPr>
              <a:t>Part IV</a:t>
            </a:r>
          </a:p>
        </p:txBody>
      </p:sp>
      <p:sp>
        <p:nvSpPr>
          <p:cNvPr id="12" name="Oval 11">
            <a:extLst>
              <a:ext uri="{FF2B5EF4-FFF2-40B4-BE49-F238E27FC236}">
                <a16:creationId xmlns:a16="http://schemas.microsoft.com/office/drawing/2014/main" id="{17B95FD6-2BE7-B443-BC16-2EB4775EC0FD}"/>
              </a:ext>
            </a:extLst>
          </p:cNvPr>
          <p:cNvSpPr/>
          <p:nvPr/>
        </p:nvSpPr>
        <p:spPr>
          <a:xfrm>
            <a:off x="9856595" y="2794985"/>
            <a:ext cx="1260000" cy="1260000"/>
          </a:xfrm>
          <a:prstGeom prst="ellipse">
            <a:avLst/>
          </a:prstGeom>
          <a:noFill/>
          <a:ln w="571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BE" dirty="0">
                <a:ln>
                  <a:solidFill>
                    <a:schemeClr val="bg1">
                      <a:lumMod val="50000"/>
                    </a:schemeClr>
                  </a:solidFill>
                </a:ln>
                <a:solidFill>
                  <a:schemeClr val="bg1">
                    <a:lumMod val="50000"/>
                  </a:schemeClr>
                </a:solidFill>
              </a:rPr>
              <a:t>Part V</a:t>
            </a:r>
          </a:p>
        </p:txBody>
      </p:sp>
    </p:spTree>
    <p:extLst>
      <p:ext uri="{BB962C8B-B14F-4D97-AF65-F5344CB8AC3E}">
        <p14:creationId xmlns:p14="http://schemas.microsoft.com/office/powerpoint/2010/main" val="10013620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47918D2-3342-FE4B-90C1-7834E1AC654E}"/>
              </a:ext>
            </a:extLst>
          </p:cNvPr>
          <p:cNvSpPr>
            <a:spLocks noGrp="1"/>
          </p:cNvSpPr>
          <p:nvPr>
            <p:ph type="sldNum" sz="quarter" idx="12"/>
          </p:nvPr>
        </p:nvSpPr>
        <p:spPr/>
        <p:txBody>
          <a:bodyPr/>
          <a:lstStyle/>
          <a:p>
            <a:fld id="{CB40DCDA-36E0-43CF-9ABA-CD86176B7A24}" type="slidenum">
              <a:rPr lang="en-GB" smtClean="0"/>
              <a:pPr/>
              <a:t>20</a:t>
            </a:fld>
            <a:endParaRPr lang="en-GB" dirty="0"/>
          </a:p>
        </p:txBody>
      </p:sp>
      <p:sp>
        <p:nvSpPr>
          <p:cNvPr id="3" name="Title 2">
            <a:extLst>
              <a:ext uri="{FF2B5EF4-FFF2-40B4-BE49-F238E27FC236}">
                <a16:creationId xmlns:a16="http://schemas.microsoft.com/office/drawing/2014/main" id="{69C8F904-8756-E745-AFF2-FD2CC16E54F6}"/>
              </a:ext>
            </a:extLst>
          </p:cNvPr>
          <p:cNvSpPr>
            <a:spLocks noGrp="1"/>
          </p:cNvSpPr>
          <p:nvPr>
            <p:ph type="title"/>
          </p:nvPr>
        </p:nvSpPr>
        <p:spPr>
          <a:xfrm>
            <a:off x="838200" y="761020"/>
            <a:ext cx="7392537" cy="701731"/>
          </a:xfrm>
        </p:spPr>
        <p:txBody>
          <a:bodyPr/>
          <a:lstStyle/>
          <a:p>
            <a:r>
              <a:rPr lang="en-BE" dirty="0"/>
              <a:t>First wave of AI excitement</a:t>
            </a:r>
          </a:p>
        </p:txBody>
      </p:sp>
      <p:graphicFrame>
        <p:nvGraphicFramePr>
          <p:cNvPr id="5" name="Content Placeholder 4">
            <a:extLst>
              <a:ext uri="{FF2B5EF4-FFF2-40B4-BE49-F238E27FC236}">
                <a16:creationId xmlns:a16="http://schemas.microsoft.com/office/drawing/2014/main" id="{28487AB5-1613-D942-92A2-29A3840BEA4B}"/>
              </a:ext>
            </a:extLst>
          </p:cNvPr>
          <p:cNvGraphicFramePr>
            <a:graphicFrameLocks noGrp="1"/>
          </p:cNvGraphicFramePr>
          <p:nvPr>
            <p:ph idx="1"/>
            <p:extLst>
              <p:ext uri="{D42A27DB-BD31-4B8C-83A1-F6EECF244321}">
                <p14:modId xmlns:p14="http://schemas.microsoft.com/office/powerpoint/2010/main" val="11269766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558870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9C5371-D447-4E40-9572-69C93D53E21A}"/>
              </a:ext>
            </a:extLst>
          </p:cNvPr>
          <p:cNvSpPr>
            <a:spLocks noGrp="1"/>
          </p:cNvSpPr>
          <p:nvPr>
            <p:ph type="sldNum" sz="quarter" idx="12"/>
          </p:nvPr>
        </p:nvSpPr>
        <p:spPr/>
        <p:txBody>
          <a:bodyPr/>
          <a:lstStyle/>
          <a:p>
            <a:fld id="{CB40DCDA-36E0-43CF-9ABA-CD86176B7A24}" type="slidenum">
              <a:rPr lang="en-GB" smtClean="0"/>
              <a:pPr/>
              <a:t>21</a:t>
            </a:fld>
            <a:endParaRPr lang="en-GB" dirty="0"/>
          </a:p>
        </p:txBody>
      </p:sp>
      <p:sp>
        <p:nvSpPr>
          <p:cNvPr id="3" name="Title 2">
            <a:extLst>
              <a:ext uri="{FF2B5EF4-FFF2-40B4-BE49-F238E27FC236}">
                <a16:creationId xmlns:a16="http://schemas.microsoft.com/office/drawing/2014/main" id="{BE1FFC45-5CFF-DE49-B615-1AC92AA6FA05}"/>
              </a:ext>
            </a:extLst>
          </p:cNvPr>
          <p:cNvSpPr>
            <a:spLocks noGrp="1"/>
          </p:cNvSpPr>
          <p:nvPr>
            <p:ph type="title"/>
          </p:nvPr>
        </p:nvSpPr>
        <p:spPr>
          <a:xfrm>
            <a:off x="838200" y="761020"/>
            <a:ext cx="2864759" cy="701731"/>
          </a:xfrm>
        </p:spPr>
        <p:txBody>
          <a:bodyPr/>
          <a:lstStyle/>
          <a:p>
            <a:r>
              <a:rPr lang="en-BE" dirty="0"/>
              <a:t>AI winters</a:t>
            </a:r>
          </a:p>
        </p:txBody>
      </p:sp>
      <p:graphicFrame>
        <p:nvGraphicFramePr>
          <p:cNvPr id="5" name="Content Placeholder 4">
            <a:extLst>
              <a:ext uri="{FF2B5EF4-FFF2-40B4-BE49-F238E27FC236}">
                <a16:creationId xmlns:a16="http://schemas.microsoft.com/office/drawing/2014/main" id="{5E8A10C0-40EB-5049-9981-3A63DBF39790}"/>
              </a:ext>
            </a:extLst>
          </p:cNvPr>
          <p:cNvGraphicFramePr>
            <a:graphicFrameLocks noGrp="1"/>
          </p:cNvGraphicFramePr>
          <p:nvPr>
            <p:ph idx="1"/>
            <p:extLst>
              <p:ext uri="{D42A27DB-BD31-4B8C-83A1-F6EECF244321}">
                <p14:modId xmlns:p14="http://schemas.microsoft.com/office/powerpoint/2010/main" val="356807764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941249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618CFA7-5CB3-574A-B929-9E6A599D6D1B}"/>
              </a:ext>
            </a:extLst>
          </p:cNvPr>
          <p:cNvSpPr>
            <a:spLocks noGrp="1"/>
          </p:cNvSpPr>
          <p:nvPr>
            <p:ph type="sldNum" sz="quarter" idx="12"/>
          </p:nvPr>
        </p:nvSpPr>
        <p:spPr/>
        <p:txBody>
          <a:bodyPr/>
          <a:lstStyle/>
          <a:p>
            <a:fld id="{CB40DCDA-36E0-43CF-9ABA-CD86176B7A24}" type="slidenum">
              <a:rPr lang="en-GB" smtClean="0"/>
              <a:pPr/>
              <a:t>22</a:t>
            </a:fld>
            <a:endParaRPr lang="en-GB" dirty="0"/>
          </a:p>
        </p:txBody>
      </p:sp>
      <p:sp>
        <p:nvSpPr>
          <p:cNvPr id="3" name="Title 2">
            <a:extLst>
              <a:ext uri="{FF2B5EF4-FFF2-40B4-BE49-F238E27FC236}">
                <a16:creationId xmlns:a16="http://schemas.microsoft.com/office/drawing/2014/main" id="{813B0C8A-9216-7444-B6DA-7C894EB4740F}"/>
              </a:ext>
            </a:extLst>
          </p:cNvPr>
          <p:cNvSpPr>
            <a:spLocks noGrp="1"/>
          </p:cNvSpPr>
          <p:nvPr>
            <p:ph type="title"/>
          </p:nvPr>
        </p:nvSpPr>
        <p:spPr>
          <a:xfrm>
            <a:off x="838200" y="761020"/>
            <a:ext cx="5742469" cy="701731"/>
          </a:xfrm>
        </p:spPr>
        <p:txBody>
          <a:bodyPr/>
          <a:lstStyle/>
          <a:p>
            <a:r>
              <a:rPr lang="en-BE" dirty="0"/>
              <a:t>Recent AI milestones</a:t>
            </a:r>
          </a:p>
        </p:txBody>
      </p:sp>
      <p:graphicFrame>
        <p:nvGraphicFramePr>
          <p:cNvPr id="5" name="Content Placeholder 4">
            <a:extLst>
              <a:ext uri="{FF2B5EF4-FFF2-40B4-BE49-F238E27FC236}">
                <a16:creationId xmlns:a16="http://schemas.microsoft.com/office/drawing/2014/main" id="{999B48B1-C002-B740-A733-AE7D9DBB29AB}"/>
              </a:ext>
            </a:extLst>
          </p:cNvPr>
          <p:cNvGraphicFramePr>
            <a:graphicFrameLocks noGrp="1"/>
          </p:cNvGraphicFramePr>
          <p:nvPr>
            <p:ph idx="1"/>
            <p:extLst>
              <p:ext uri="{D42A27DB-BD31-4B8C-83A1-F6EECF244321}">
                <p14:modId xmlns:p14="http://schemas.microsoft.com/office/powerpoint/2010/main" val="207448854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866631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736991-C0EC-A246-8061-A444F6A3A2C9}"/>
              </a:ext>
            </a:extLst>
          </p:cNvPr>
          <p:cNvSpPr>
            <a:spLocks noGrp="1"/>
          </p:cNvSpPr>
          <p:nvPr>
            <p:ph type="sldNum" sz="quarter" idx="12"/>
          </p:nvPr>
        </p:nvSpPr>
        <p:spPr/>
        <p:txBody>
          <a:bodyPr/>
          <a:lstStyle/>
          <a:p>
            <a:fld id="{CB40DCDA-36E0-43CF-9ABA-CD86176B7A24}" type="slidenum">
              <a:rPr lang="en-GB" smtClean="0"/>
              <a:pPr/>
              <a:t>23</a:t>
            </a:fld>
            <a:endParaRPr lang="en-GB" dirty="0"/>
          </a:p>
        </p:txBody>
      </p:sp>
      <p:sp>
        <p:nvSpPr>
          <p:cNvPr id="3" name="Title 2">
            <a:extLst>
              <a:ext uri="{FF2B5EF4-FFF2-40B4-BE49-F238E27FC236}">
                <a16:creationId xmlns:a16="http://schemas.microsoft.com/office/drawing/2014/main" id="{D9D73003-D6D2-044F-B3CB-7472BCE78CF7}"/>
              </a:ext>
            </a:extLst>
          </p:cNvPr>
          <p:cNvSpPr>
            <a:spLocks noGrp="1"/>
          </p:cNvSpPr>
          <p:nvPr>
            <p:ph type="title"/>
          </p:nvPr>
        </p:nvSpPr>
        <p:spPr>
          <a:xfrm>
            <a:off x="838200" y="761020"/>
            <a:ext cx="5732147" cy="701731"/>
          </a:xfrm>
        </p:spPr>
        <p:txBody>
          <a:bodyPr/>
          <a:lstStyle/>
          <a:p>
            <a:r>
              <a:rPr lang="en-BE" dirty="0"/>
              <a:t>Gartner’s Hype Cycle</a:t>
            </a:r>
            <a:endParaRPr lang="en-US" dirty="0"/>
          </a:p>
        </p:txBody>
      </p:sp>
      <p:pic>
        <p:nvPicPr>
          <p:cNvPr id="1026" name="Picture 2" descr="The Hype Cycle">
            <a:extLst>
              <a:ext uri="{FF2B5EF4-FFF2-40B4-BE49-F238E27FC236}">
                <a16:creationId xmlns:a16="http://schemas.microsoft.com/office/drawing/2014/main" id="{6E304AE2-C56F-934A-837C-BD62E25F5357}"/>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671" t="1860" r="640" b="6503"/>
          <a:stretch/>
        </p:blipFill>
        <p:spPr bwMode="auto">
          <a:xfrm>
            <a:off x="838200" y="1837111"/>
            <a:ext cx="6482818" cy="418487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9135395-7324-4943-A879-B904B17D9088}"/>
              </a:ext>
            </a:extLst>
          </p:cNvPr>
          <p:cNvSpPr txBox="1"/>
          <p:nvPr/>
        </p:nvSpPr>
        <p:spPr>
          <a:xfrm>
            <a:off x="838200" y="6096980"/>
            <a:ext cx="3691460" cy="369332"/>
          </a:xfrm>
          <a:prstGeom prst="rect">
            <a:avLst/>
          </a:prstGeom>
          <a:noFill/>
        </p:spPr>
        <p:txBody>
          <a:bodyPr wrap="none" rtlCol="0">
            <a:spAutoFit/>
          </a:bodyPr>
          <a:lstStyle/>
          <a:p>
            <a:r>
              <a:rPr lang="en-GB" dirty="0">
                <a:solidFill>
                  <a:schemeClr val="accent4"/>
                </a:solidFill>
                <a:hlinkClick r:id="rId4">
                  <a:extLst>
                    <a:ext uri="{A12FA001-AC4F-418D-AE19-62706E023703}">
                      <ahyp:hlinkClr xmlns:ahyp="http://schemas.microsoft.com/office/drawing/2018/hyperlinkcolor" val="tx"/>
                    </a:ext>
                  </a:extLst>
                </a:hlinkClick>
              </a:rPr>
              <a:t>Gartner - Understanding hypce cycles</a:t>
            </a:r>
            <a:endParaRPr lang="en-BE" dirty="0">
              <a:solidFill>
                <a:schemeClr val="accent4"/>
              </a:solidFill>
            </a:endParaRPr>
          </a:p>
        </p:txBody>
      </p:sp>
      <p:sp>
        <p:nvSpPr>
          <p:cNvPr id="7" name="Rectangle 6">
            <a:extLst>
              <a:ext uri="{FF2B5EF4-FFF2-40B4-BE49-F238E27FC236}">
                <a16:creationId xmlns:a16="http://schemas.microsoft.com/office/drawing/2014/main" id="{D74BCCE1-8673-5B45-8108-D4E8741104AB}"/>
              </a:ext>
            </a:extLst>
          </p:cNvPr>
          <p:cNvSpPr/>
          <p:nvPr/>
        </p:nvSpPr>
        <p:spPr>
          <a:xfrm>
            <a:off x="6373663" y="5298141"/>
            <a:ext cx="869820" cy="1233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65661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736991-C0EC-A246-8061-A444F6A3A2C9}"/>
              </a:ext>
            </a:extLst>
          </p:cNvPr>
          <p:cNvSpPr>
            <a:spLocks noGrp="1"/>
          </p:cNvSpPr>
          <p:nvPr>
            <p:ph type="sldNum" sz="quarter" idx="12"/>
          </p:nvPr>
        </p:nvSpPr>
        <p:spPr/>
        <p:txBody>
          <a:bodyPr/>
          <a:lstStyle/>
          <a:p>
            <a:fld id="{CB40DCDA-36E0-43CF-9ABA-CD86176B7A24}" type="slidenum">
              <a:rPr lang="en-GB" smtClean="0"/>
              <a:pPr/>
              <a:t>24</a:t>
            </a:fld>
            <a:endParaRPr lang="en-GB" dirty="0"/>
          </a:p>
        </p:txBody>
      </p:sp>
      <p:sp>
        <p:nvSpPr>
          <p:cNvPr id="3" name="Title 2">
            <a:extLst>
              <a:ext uri="{FF2B5EF4-FFF2-40B4-BE49-F238E27FC236}">
                <a16:creationId xmlns:a16="http://schemas.microsoft.com/office/drawing/2014/main" id="{D9D73003-D6D2-044F-B3CB-7472BCE78CF7}"/>
              </a:ext>
            </a:extLst>
          </p:cNvPr>
          <p:cNvSpPr>
            <a:spLocks noGrp="1"/>
          </p:cNvSpPr>
          <p:nvPr>
            <p:ph type="title"/>
          </p:nvPr>
        </p:nvSpPr>
        <p:spPr>
          <a:xfrm>
            <a:off x="838200" y="761020"/>
            <a:ext cx="2336794" cy="701731"/>
          </a:xfrm>
          <a:solidFill>
            <a:schemeClr val="accent6"/>
          </a:solidFill>
        </p:spPr>
        <p:txBody>
          <a:bodyPr/>
          <a:lstStyle/>
          <a:p>
            <a:r>
              <a:rPr lang="en-BE" dirty="0"/>
              <a:t>Exercise</a:t>
            </a:r>
            <a:endParaRPr lang="en-US" dirty="0"/>
          </a:p>
        </p:txBody>
      </p:sp>
      <p:pic>
        <p:nvPicPr>
          <p:cNvPr id="1026" name="Picture 2" descr="The Hype Cycle">
            <a:extLst>
              <a:ext uri="{FF2B5EF4-FFF2-40B4-BE49-F238E27FC236}">
                <a16:creationId xmlns:a16="http://schemas.microsoft.com/office/drawing/2014/main" id="{6E304AE2-C56F-934A-837C-BD62E25F5357}"/>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671" t="1860" r="640" b="6503"/>
          <a:stretch/>
        </p:blipFill>
        <p:spPr bwMode="auto">
          <a:xfrm>
            <a:off x="838200" y="1837111"/>
            <a:ext cx="6482818" cy="418487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9135395-7324-4943-A879-B904B17D9088}"/>
              </a:ext>
            </a:extLst>
          </p:cNvPr>
          <p:cNvSpPr txBox="1"/>
          <p:nvPr/>
        </p:nvSpPr>
        <p:spPr>
          <a:xfrm>
            <a:off x="838200" y="6096980"/>
            <a:ext cx="3691460" cy="369332"/>
          </a:xfrm>
          <a:prstGeom prst="rect">
            <a:avLst/>
          </a:prstGeom>
          <a:noFill/>
        </p:spPr>
        <p:txBody>
          <a:bodyPr wrap="none" rtlCol="0">
            <a:spAutoFit/>
          </a:bodyPr>
          <a:lstStyle/>
          <a:p>
            <a:r>
              <a:rPr lang="en-GB" dirty="0">
                <a:solidFill>
                  <a:schemeClr val="accent4"/>
                </a:solidFill>
                <a:hlinkClick r:id="rId4">
                  <a:extLst>
                    <a:ext uri="{A12FA001-AC4F-418D-AE19-62706E023703}">
                      <ahyp:hlinkClr xmlns:ahyp="http://schemas.microsoft.com/office/drawing/2018/hyperlinkcolor" val="tx"/>
                    </a:ext>
                  </a:extLst>
                </a:hlinkClick>
              </a:rPr>
              <a:t>Gartner - Understanding hypce cycles</a:t>
            </a:r>
            <a:endParaRPr lang="en-BE" dirty="0">
              <a:solidFill>
                <a:schemeClr val="accent4"/>
              </a:solidFill>
            </a:endParaRPr>
          </a:p>
        </p:txBody>
      </p:sp>
      <p:sp>
        <p:nvSpPr>
          <p:cNvPr id="7" name="Rectangle 6">
            <a:extLst>
              <a:ext uri="{FF2B5EF4-FFF2-40B4-BE49-F238E27FC236}">
                <a16:creationId xmlns:a16="http://schemas.microsoft.com/office/drawing/2014/main" id="{D74BCCE1-8673-5B45-8108-D4E8741104AB}"/>
              </a:ext>
            </a:extLst>
          </p:cNvPr>
          <p:cNvSpPr/>
          <p:nvPr/>
        </p:nvSpPr>
        <p:spPr>
          <a:xfrm>
            <a:off x="6373663" y="5298141"/>
            <a:ext cx="869820" cy="1233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8859E3F-2D67-944D-BB38-1EC88314CB50}"/>
              </a:ext>
            </a:extLst>
          </p:cNvPr>
          <p:cNvSpPr txBox="1"/>
          <p:nvPr/>
        </p:nvSpPr>
        <p:spPr>
          <a:xfrm>
            <a:off x="8610600" y="2690336"/>
            <a:ext cx="1165768" cy="1477328"/>
          </a:xfrm>
          <a:prstGeom prst="rect">
            <a:avLst/>
          </a:prstGeom>
          <a:noFill/>
          <a:ln>
            <a:solidFill>
              <a:schemeClr val="accent1">
                <a:shade val="50000"/>
              </a:schemeClr>
            </a:solidFill>
          </a:ln>
        </p:spPr>
        <p:txBody>
          <a:bodyPr wrap="none" rtlCol="0">
            <a:spAutoFit/>
          </a:bodyPr>
          <a:lstStyle/>
          <a:p>
            <a:r>
              <a:rPr lang="en-US" dirty="0"/>
              <a:t>Narrow AI</a:t>
            </a:r>
          </a:p>
          <a:p>
            <a:endParaRPr lang="en-US" dirty="0"/>
          </a:p>
          <a:p>
            <a:r>
              <a:rPr lang="en-US" dirty="0"/>
              <a:t>General AI</a:t>
            </a:r>
          </a:p>
          <a:p>
            <a:endParaRPr lang="en-US" dirty="0"/>
          </a:p>
          <a:p>
            <a:r>
              <a:rPr lang="en-US" dirty="0"/>
              <a:t>Super AI</a:t>
            </a:r>
          </a:p>
        </p:txBody>
      </p:sp>
      <p:sp>
        <p:nvSpPr>
          <p:cNvPr id="6" name="Left Arrow 5">
            <a:extLst>
              <a:ext uri="{FF2B5EF4-FFF2-40B4-BE49-F238E27FC236}">
                <a16:creationId xmlns:a16="http://schemas.microsoft.com/office/drawing/2014/main" id="{6EF4EE80-47C7-F14F-8383-C2921E2A15C5}"/>
              </a:ext>
            </a:extLst>
          </p:cNvPr>
          <p:cNvSpPr/>
          <p:nvPr/>
        </p:nvSpPr>
        <p:spPr>
          <a:xfrm>
            <a:off x="7495162" y="3307976"/>
            <a:ext cx="941294" cy="24204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0F96B62-6AFF-BE43-95DA-05DFF1777EBA}"/>
              </a:ext>
            </a:extLst>
          </p:cNvPr>
          <p:cNvSpPr txBox="1"/>
          <p:nvPr/>
        </p:nvSpPr>
        <p:spPr>
          <a:xfrm>
            <a:off x="7819775" y="3059667"/>
            <a:ext cx="292068" cy="369332"/>
          </a:xfrm>
          <a:prstGeom prst="rect">
            <a:avLst/>
          </a:prstGeom>
          <a:noFill/>
        </p:spPr>
        <p:txBody>
          <a:bodyPr wrap="none" rtlCol="0">
            <a:spAutoFit/>
          </a:bodyPr>
          <a:lstStyle/>
          <a:p>
            <a:r>
              <a:rPr lang="en-US" dirty="0"/>
              <a:t>?</a:t>
            </a:r>
          </a:p>
        </p:txBody>
      </p:sp>
    </p:spTree>
    <p:extLst>
      <p:ext uri="{BB962C8B-B14F-4D97-AF65-F5344CB8AC3E}">
        <p14:creationId xmlns:p14="http://schemas.microsoft.com/office/powerpoint/2010/main" val="19075911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ED739E62-E67A-48E8-B2AF-8E10D428CD86}"/>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chemeClr val="accent6"/>
                </a:solidFill>
                <a:latin typeface="+mj-lt"/>
                <a:ea typeface="+mj-ea"/>
                <a:cs typeface="+mj-cs"/>
              </a:rPr>
              <a:t>3</a:t>
            </a:r>
            <a:r>
              <a:rPr lang="en-US" sz="6000" kern="1200" dirty="0">
                <a:solidFill>
                  <a:srgbClr val="FFFFFF"/>
                </a:solidFill>
                <a:latin typeface="+mj-lt"/>
                <a:ea typeface="+mj-ea"/>
                <a:cs typeface="+mj-cs"/>
              </a:rPr>
              <a:t> AI drivers &amp;</a:t>
            </a:r>
            <a:br>
              <a:rPr lang="en-US" sz="6000" kern="1200" dirty="0">
                <a:solidFill>
                  <a:srgbClr val="FFFFFF"/>
                </a:solidFill>
                <a:latin typeface="+mj-lt"/>
                <a:ea typeface="+mj-ea"/>
                <a:cs typeface="+mj-cs"/>
              </a:rPr>
            </a:br>
            <a:r>
              <a:rPr lang="en-US" sz="6000" kern="1200" dirty="0">
                <a:solidFill>
                  <a:srgbClr val="FFFFFF"/>
                </a:solidFill>
                <a:latin typeface="+mj-lt"/>
                <a:ea typeface="+mj-ea"/>
                <a:cs typeface="+mj-cs"/>
              </a:rPr>
              <a:t>challenges</a:t>
            </a:r>
          </a:p>
        </p:txBody>
      </p:sp>
      <p:sp>
        <p:nvSpPr>
          <p:cNvPr id="6" name="Text Placeholder 5">
            <a:extLst>
              <a:ext uri="{FF2B5EF4-FFF2-40B4-BE49-F238E27FC236}">
                <a16:creationId xmlns:a16="http://schemas.microsoft.com/office/drawing/2014/main" id="{568906F6-68D2-41E2-90E7-924A71DB985D}"/>
              </a:ext>
            </a:extLst>
          </p:cNvPr>
          <p:cNvSpPr>
            <a:spLocks noGrp="1"/>
          </p:cNvSpPr>
          <p:nvPr>
            <p:ph type="body" idx="1"/>
          </p:nvPr>
        </p:nvSpPr>
        <p:spPr>
          <a:xfrm>
            <a:off x="3045368" y="4074718"/>
            <a:ext cx="6105194" cy="682079"/>
          </a:xfrm>
        </p:spPr>
        <p:txBody>
          <a:bodyPr vert="horz" lIns="91440" tIns="45720" rIns="91440" bIns="45720" rtlCol="0">
            <a:normAutofit/>
          </a:bodyPr>
          <a:lstStyle/>
          <a:p>
            <a:pPr algn="ctr"/>
            <a:endParaRPr lang="en-US" sz="2400" kern="1200" dirty="0">
              <a:solidFill>
                <a:srgbClr val="FFFFFF"/>
              </a:solidFill>
              <a:latin typeface="+mn-lt"/>
              <a:ea typeface="+mn-ea"/>
              <a:cs typeface="+mn-cs"/>
            </a:endParaRPr>
          </a:p>
        </p:txBody>
      </p:sp>
      <p:sp>
        <p:nvSpPr>
          <p:cNvPr id="7" name="Slide Number Placeholder 1">
            <a:extLst>
              <a:ext uri="{FF2B5EF4-FFF2-40B4-BE49-F238E27FC236}">
                <a16:creationId xmlns:a16="http://schemas.microsoft.com/office/drawing/2014/main" id="{757739A2-A37B-4D7B-B27E-B99B2366F09E}"/>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25</a:t>
            </a:fld>
            <a:endParaRPr lang="en-GB" dirty="0"/>
          </a:p>
        </p:txBody>
      </p:sp>
    </p:spTree>
    <p:extLst>
      <p:ext uri="{BB962C8B-B14F-4D97-AF65-F5344CB8AC3E}">
        <p14:creationId xmlns:p14="http://schemas.microsoft.com/office/powerpoint/2010/main" val="18206518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B80FF24-7C17-5D4D-9223-816A36E10ACF}"/>
              </a:ext>
            </a:extLst>
          </p:cNvPr>
          <p:cNvSpPr>
            <a:spLocks noGrp="1"/>
          </p:cNvSpPr>
          <p:nvPr>
            <p:ph type="sldNum" sz="quarter" idx="12"/>
          </p:nvPr>
        </p:nvSpPr>
        <p:spPr/>
        <p:txBody>
          <a:bodyPr/>
          <a:lstStyle/>
          <a:p>
            <a:fld id="{CB40DCDA-36E0-43CF-9ABA-CD86176B7A24}" type="slidenum">
              <a:rPr lang="en-GB" smtClean="0"/>
              <a:pPr/>
              <a:t>26</a:t>
            </a:fld>
            <a:endParaRPr lang="en-GB" dirty="0"/>
          </a:p>
        </p:txBody>
      </p:sp>
      <p:sp>
        <p:nvSpPr>
          <p:cNvPr id="3" name="Title 2">
            <a:extLst>
              <a:ext uri="{FF2B5EF4-FFF2-40B4-BE49-F238E27FC236}">
                <a16:creationId xmlns:a16="http://schemas.microsoft.com/office/drawing/2014/main" id="{C0F6D62C-49EA-3149-9F40-AD21D56DD9EF}"/>
              </a:ext>
            </a:extLst>
          </p:cNvPr>
          <p:cNvSpPr>
            <a:spLocks noGrp="1"/>
          </p:cNvSpPr>
          <p:nvPr>
            <p:ph type="title"/>
          </p:nvPr>
        </p:nvSpPr>
        <p:spPr>
          <a:xfrm>
            <a:off x="838200" y="761020"/>
            <a:ext cx="7211013" cy="701731"/>
          </a:xfrm>
        </p:spPr>
        <p:txBody>
          <a:bodyPr/>
          <a:lstStyle/>
          <a:p>
            <a:r>
              <a:rPr lang="en-BE" dirty="0"/>
              <a:t>Drivers behind AI progress</a:t>
            </a:r>
            <a:endParaRPr lang="en-US" dirty="0"/>
          </a:p>
        </p:txBody>
      </p:sp>
      <p:graphicFrame>
        <p:nvGraphicFramePr>
          <p:cNvPr id="6" name="Content Placeholder 5">
            <a:extLst>
              <a:ext uri="{FF2B5EF4-FFF2-40B4-BE49-F238E27FC236}">
                <a16:creationId xmlns:a16="http://schemas.microsoft.com/office/drawing/2014/main" id="{099053EA-E664-3046-891E-8EBCA9696765}"/>
              </a:ext>
            </a:extLst>
          </p:cNvPr>
          <p:cNvGraphicFramePr>
            <a:graphicFrameLocks noGrp="1"/>
          </p:cNvGraphicFramePr>
          <p:nvPr>
            <p:ph idx="1"/>
            <p:extLst>
              <p:ext uri="{D42A27DB-BD31-4B8C-83A1-F6EECF244321}">
                <p14:modId xmlns:p14="http://schemas.microsoft.com/office/powerpoint/2010/main" val="18131557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717927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DB09C2-D072-7443-972E-197BE6D6A73B}"/>
              </a:ext>
            </a:extLst>
          </p:cNvPr>
          <p:cNvSpPr>
            <a:spLocks noGrp="1"/>
          </p:cNvSpPr>
          <p:nvPr>
            <p:ph type="sldNum" sz="quarter" idx="12"/>
          </p:nvPr>
        </p:nvSpPr>
        <p:spPr/>
        <p:txBody>
          <a:bodyPr/>
          <a:lstStyle/>
          <a:p>
            <a:fld id="{CB40DCDA-36E0-43CF-9ABA-CD86176B7A24}" type="slidenum">
              <a:rPr lang="en-GB" smtClean="0"/>
              <a:pPr/>
              <a:t>27</a:t>
            </a:fld>
            <a:endParaRPr lang="en-GB" dirty="0"/>
          </a:p>
        </p:txBody>
      </p:sp>
      <p:sp>
        <p:nvSpPr>
          <p:cNvPr id="3" name="Title 2">
            <a:extLst>
              <a:ext uri="{FF2B5EF4-FFF2-40B4-BE49-F238E27FC236}">
                <a16:creationId xmlns:a16="http://schemas.microsoft.com/office/drawing/2014/main" id="{CBCB1AE1-9A70-DD44-9B68-B6D0DF4896F7}"/>
              </a:ext>
            </a:extLst>
          </p:cNvPr>
          <p:cNvSpPr>
            <a:spLocks noGrp="1"/>
          </p:cNvSpPr>
          <p:nvPr>
            <p:ph type="title"/>
          </p:nvPr>
        </p:nvSpPr>
        <p:spPr>
          <a:xfrm>
            <a:off x="838200" y="761020"/>
            <a:ext cx="4883966" cy="701731"/>
          </a:xfrm>
        </p:spPr>
        <p:txBody>
          <a:bodyPr/>
          <a:lstStyle/>
          <a:p>
            <a:r>
              <a:rPr lang="en-US" dirty="0"/>
              <a:t>Computing power</a:t>
            </a:r>
          </a:p>
        </p:txBody>
      </p:sp>
      <p:sp>
        <p:nvSpPr>
          <p:cNvPr id="4" name="Content Placeholder 3">
            <a:extLst>
              <a:ext uri="{FF2B5EF4-FFF2-40B4-BE49-F238E27FC236}">
                <a16:creationId xmlns:a16="http://schemas.microsoft.com/office/drawing/2014/main" id="{8AC0B887-0FA7-BA4A-B3FC-5E8A2BC942EC}"/>
              </a:ext>
            </a:extLst>
          </p:cNvPr>
          <p:cNvSpPr>
            <a:spLocks noGrp="1"/>
          </p:cNvSpPr>
          <p:nvPr>
            <p:ph idx="1"/>
          </p:nvPr>
        </p:nvSpPr>
        <p:spPr/>
        <p:txBody>
          <a:bodyPr>
            <a:normAutofit lnSpcReduction="10000"/>
          </a:bodyPr>
          <a:lstStyle/>
          <a:p>
            <a:r>
              <a:rPr lang="en-US" dirty="0"/>
              <a:t>Moore’s law:</a:t>
            </a:r>
            <a:r>
              <a:rPr lang="en-GB" dirty="0"/>
              <a:t> number of transistors on chips doubles every two years</a:t>
            </a:r>
          </a:p>
          <a:p>
            <a:pPr lvl="1"/>
            <a:r>
              <a:rPr lang="en-GB" dirty="0"/>
              <a:t>Exponential increase in </a:t>
            </a:r>
            <a:r>
              <a:rPr lang="en-GB" dirty="0">
                <a:solidFill>
                  <a:schemeClr val="accent6"/>
                </a:solidFill>
              </a:rPr>
              <a:t>performance</a:t>
            </a:r>
            <a:r>
              <a:rPr lang="en-GB" dirty="0"/>
              <a:t> since 1965</a:t>
            </a:r>
          </a:p>
          <a:p>
            <a:endParaRPr lang="en-GB" dirty="0"/>
          </a:p>
          <a:p>
            <a:r>
              <a:rPr lang="en-GB" dirty="0"/>
              <a:t>Advances over the single-core central processing units (CPUs)</a:t>
            </a:r>
          </a:p>
          <a:p>
            <a:pPr lvl="1"/>
            <a:r>
              <a:rPr lang="en-GB" dirty="0"/>
              <a:t>Multi-core CPUs that allow for </a:t>
            </a:r>
            <a:r>
              <a:rPr lang="en-GB" dirty="0">
                <a:solidFill>
                  <a:schemeClr val="accent6"/>
                </a:solidFill>
              </a:rPr>
              <a:t>parallel</a:t>
            </a:r>
            <a:r>
              <a:rPr lang="en-GB" dirty="0"/>
              <a:t> processing</a:t>
            </a:r>
          </a:p>
          <a:p>
            <a:pPr lvl="1"/>
            <a:r>
              <a:rPr lang="en-GB" dirty="0"/>
              <a:t>Specialized types such as </a:t>
            </a:r>
            <a:r>
              <a:rPr lang="en-GB" dirty="0">
                <a:solidFill>
                  <a:schemeClr val="accent6"/>
                </a:solidFill>
              </a:rPr>
              <a:t>GPUs</a:t>
            </a:r>
            <a:r>
              <a:rPr lang="en-GB" dirty="0"/>
              <a:t> (graphics) and </a:t>
            </a:r>
            <a:r>
              <a:rPr lang="en-GB" dirty="0">
                <a:solidFill>
                  <a:schemeClr val="accent6"/>
                </a:solidFill>
              </a:rPr>
              <a:t>TPUs</a:t>
            </a:r>
            <a:r>
              <a:rPr lang="en-GB" dirty="0"/>
              <a:t> (tensor)</a:t>
            </a:r>
          </a:p>
          <a:p>
            <a:pPr lvl="1"/>
            <a:endParaRPr lang="en-US" dirty="0"/>
          </a:p>
          <a:p>
            <a:r>
              <a:rPr lang="en-US" dirty="0"/>
              <a:t>Cloud computing</a:t>
            </a:r>
          </a:p>
          <a:p>
            <a:pPr lvl="1"/>
            <a:r>
              <a:rPr lang="en-US" dirty="0"/>
              <a:t>Sharing or resources allows for economies of </a:t>
            </a:r>
            <a:r>
              <a:rPr lang="en-US" dirty="0">
                <a:solidFill>
                  <a:schemeClr val="accent6"/>
                </a:solidFill>
              </a:rPr>
              <a:t>scale</a:t>
            </a:r>
          </a:p>
          <a:p>
            <a:pPr lvl="1"/>
            <a:r>
              <a:rPr lang="en-US" dirty="0"/>
              <a:t>AI as a Service (</a:t>
            </a:r>
            <a:r>
              <a:rPr lang="en-US" dirty="0" err="1">
                <a:solidFill>
                  <a:schemeClr val="accent6"/>
                </a:solidFill>
              </a:rPr>
              <a:t>AIaaS</a:t>
            </a:r>
            <a:r>
              <a:rPr lang="en-US" dirty="0"/>
              <a:t>)</a:t>
            </a:r>
          </a:p>
        </p:txBody>
      </p:sp>
    </p:spTree>
    <p:extLst>
      <p:ext uri="{BB962C8B-B14F-4D97-AF65-F5344CB8AC3E}">
        <p14:creationId xmlns:p14="http://schemas.microsoft.com/office/powerpoint/2010/main" val="1086858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6A24A7D-43DA-9748-979C-0DA06214F8FA}"/>
              </a:ext>
            </a:extLst>
          </p:cNvPr>
          <p:cNvSpPr>
            <a:spLocks noGrp="1"/>
          </p:cNvSpPr>
          <p:nvPr>
            <p:ph type="sldNum" sz="quarter" idx="12"/>
          </p:nvPr>
        </p:nvSpPr>
        <p:spPr/>
        <p:txBody>
          <a:bodyPr/>
          <a:lstStyle/>
          <a:p>
            <a:fld id="{CB40DCDA-36E0-43CF-9ABA-CD86176B7A24}" type="slidenum">
              <a:rPr lang="en-GB" smtClean="0"/>
              <a:pPr/>
              <a:t>28</a:t>
            </a:fld>
            <a:endParaRPr lang="en-GB" dirty="0"/>
          </a:p>
        </p:txBody>
      </p:sp>
      <p:sp>
        <p:nvSpPr>
          <p:cNvPr id="3" name="Title 2">
            <a:extLst>
              <a:ext uri="{FF2B5EF4-FFF2-40B4-BE49-F238E27FC236}">
                <a16:creationId xmlns:a16="http://schemas.microsoft.com/office/drawing/2014/main" id="{281A1B2D-FAFE-9642-B95F-33C4C9BFBACF}"/>
              </a:ext>
            </a:extLst>
          </p:cNvPr>
          <p:cNvSpPr>
            <a:spLocks noGrp="1"/>
          </p:cNvSpPr>
          <p:nvPr>
            <p:ph type="title"/>
          </p:nvPr>
        </p:nvSpPr>
        <p:spPr>
          <a:xfrm>
            <a:off x="838200" y="761020"/>
            <a:ext cx="4473404" cy="701731"/>
          </a:xfrm>
        </p:spPr>
        <p:txBody>
          <a:bodyPr/>
          <a:lstStyle/>
          <a:p>
            <a:r>
              <a:rPr lang="en-US" dirty="0"/>
              <a:t>Data availability</a:t>
            </a:r>
          </a:p>
        </p:txBody>
      </p:sp>
      <p:graphicFrame>
        <p:nvGraphicFramePr>
          <p:cNvPr id="5" name="Content Placeholder 4">
            <a:extLst>
              <a:ext uri="{FF2B5EF4-FFF2-40B4-BE49-F238E27FC236}">
                <a16:creationId xmlns:a16="http://schemas.microsoft.com/office/drawing/2014/main" id="{E758161F-96A2-A243-9902-FBE600FED29C}"/>
              </a:ext>
            </a:extLst>
          </p:cNvPr>
          <p:cNvGraphicFramePr>
            <a:graphicFrameLocks noGrp="1"/>
          </p:cNvGraphicFramePr>
          <p:nvPr>
            <p:ph idx="1"/>
            <p:extLst>
              <p:ext uri="{D42A27DB-BD31-4B8C-83A1-F6EECF244321}">
                <p14:modId xmlns:p14="http://schemas.microsoft.com/office/powerpoint/2010/main" val="9852523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012783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6E2BE08-7F45-7B42-8F89-75F5398CFD6B}"/>
              </a:ext>
            </a:extLst>
          </p:cNvPr>
          <p:cNvSpPr>
            <a:spLocks noGrp="1"/>
          </p:cNvSpPr>
          <p:nvPr>
            <p:ph type="sldNum" sz="quarter" idx="12"/>
          </p:nvPr>
        </p:nvSpPr>
        <p:spPr/>
        <p:txBody>
          <a:bodyPr/>
          <a:lstStyle/>
          <a:p>
            <a:fld id="{CB40DCDA-36E0-43CF-9ABA-CD86176B7A24}" type="slidenum">
              <a:rPr lang="en-GB" smtClean="0"/>
              <a:pPr/>
              <a:t>29</a:t>
            </a:fld>
            <a:endParaRPr lang="en-GB" dirty="0"/>
          </a:p>
        </p:txBody>
      </p:sp>
      <p:sp>
        <p:nvSpPr>
          <p:cNvPr id="3" name="Title 2">
            <a:extLst>
              <a:ext uri="{FF2B5EF4-FFF2-40B4-BE49-F238E27FC236}">
                <a16:creationId xmlns:a16="http://schemas.microsoft.com/office/drawing/2014/main" id="{4870E920-B823-6642-8DE0-8A039331F279}"/>
              </a:ext>
            </a:extLst>
          </p:cNvPr>
          <p:cNvSpPr>
            <a:spLocks noGrp="1"/>
          </p:cNvSpPr>
          <p:nvPr>
            <p:ph type="title"/>
          </p:nvPr>
        </p:nvSpPr>
        <p:spPr>
          <a:xfrm>
            <a:off x="838200" y="761020"/>
            <a:ext cx="3507435" cy="701731"/>
          </a:xfrm>
        </p:spPr>
        <p:txBody>
          <a:bodyPr/>
          <a:lstStyle/>
          <a:p>
            <a:r>
              <a:rPr lang="en-US" dirty="0"/>
              <a:t>Open </a:t>
            </a:r>
            <a:r>
              <a:rPr lang="en-BE" dirty="0"/>
              <a:t>source</a:t>
            </a:r>
          </a:p>
        </p:txBody>
      </p:sp>
      <p:pic>
        <p:nvPicPr>
          <p:cNvPr id="6" name="Content Placeholder 5" descr="Chart, line chart&#10;&#10;Description automatically generated">
            <a:extLst>
              <a:ext uri="{FF2B5EF4-FFF2-40B4-BE49-F238E27FC236}">
                <a16:creationId xmlns:a16="http://schemas.microsoft.com/office/drawing/2014/main" id="{24213F0E-BD58-F749-BBE9-7DE80CE6A6B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00675" y="1757217"/>
            <a:ext cx="5328172" cy="2747963"/>
          </a:xfrm>
        </p:spPr>
      </p:pic>
      <p:pic>
        <p:nvPicPr>
          <p:cNvPr id="8" name="Picture 7" descr="Chart, line chart&#10;&#10;Description automatically generated">
            <a:extLst>
              <a:ext uri="{FF2B5EF4-FFF2-40B4-BE49-F238E27FC236}">
                <a16:creationId xmlns:a16="http://schemas.microsoft.com/office/drawing/2014/main" id="{F05B22DC-8853-D84B-AFAB-30441707A3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68178" y="3860799"/>
            <a:ext cx="5763503" cy="2426277"/>
          </a:xfrm>
          <a:prstGeom prst="rect">
            <a:avLst/>
          </a:prstGeom>
        </p:spPr>
      </p:pic>
      <p:sp>
        <p:nvSpPr>
          <p:cNvPr id="4" name="TextBox 3">
            <a:extLst>
              <a:ext uri="{FF2B5EF4-FFF2-40B4-BE49-F238E27FC236}">
                <a16:creationId xmlns:a16="http://schemas.microsoft.com/office/drawing/2014/main" id="{F19CFCE1-4556-2D48-B9C9-19F85456B22B}"/>
              </a:ext>
            </a:extLst>
          </p:cNvPr>
          <p:cNvSpPr txBox="1"/>
          <p:nvPr/>
        </p:nvSpPr>
        <p:spPr>
          <a:xfrm>
            <a:off x="830304" y="4889271"/>
            <a:ext cx="3653821" cy="369332"/>
          </a:xfrm>
          <a:prstGeom prst="rect">
            <a:avLst/>
          </a:prstGeom>
          <a:noFill/>
        </p:spPr>
        <p:txBody>
          <a:bodyPr wrap="none" rtlCol="0">
            <a:spAutoFit/>
          </a:bodyPr>
          <a:lstStyle/>
          <a:p>
            <a:r>
              <a:rPr lang="en-US" dirty="0">
                <a:solidFill>
                  <a:schemeClr val="accent4"/>
                </a:solidFill>
                <a:hlinkClick r:id="rId5">
                  <a:extLst>
                    <a:ext uri="{A12FA001-AC4F-418D-AE19-62706E023703}">
                      <ahyp:hlinkClr xmlns:ahyp="http://schemas.microsoft.com/office/drawing/2018/hyperlinkcolor" val="tx"/>
                    </a:ext>
                  </a:extLst>
                </a:hlinkClick>
              </a:rPr>
              <a:t>Stanford – artificial intelligence index</a:t>
            </a:r>
            <a:endParaRPr lang="en-US" dirty="0">
              <a:solidFill>
                <a:schemeClr val="accent4"/>
              </a:solidFill>
            </a:endParaRPr>
          </a:p>
        </p:txBody>
      </p:sp>
    </p:spTree>
    <p:extLst>
      <p:ext uri="{BB962C8B-B14F-4D97-AF65-F5344CB8AC3E}">
        <p14:creationId xmlns:p14="http://schemas.microsoft.com/office/powerpoint/2010/main" val="1629511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7DE088A-003A-484D-8A1D-965E74479B36}"/>
              </a:ext>
            </a:extLst>
          </p:cNvPr>
          <p:cNvSpPr>
            <a:spLocks noGrp="1"/>
          </p:cNvSpPr>
          <p:nvPr>
            <p:ph type="sldNum" sz="quarter" idx="12"/>
          </p:nvPr>
        </p:nvSpPr>
        <p:spPr/>
        <p:txBody>
          <a:bodyPr/>
          <a:lstStyle/>
          <a:p>
            <a:fld id="{CB40DCDA-36E0-43CF-9ABA-CD86176B7A24}" type="slidenum">
              <a:rPr lang="en-GB" smtClean="0"/>
              <a:t>3</a:t>
            </a:fld>
            <a:endParaRPr lang="en-GB"/>
          </a:p>
        </p:txBody>
      </p:sp>
      <p:sp>
        <p:nvSpPr>
          <p:cNvPr id="2" name="Title 1">
            <a:extLst>
              <a:ext uri="{FF2B5EF4-FFF2-40B4-BE49-F238E27FC236}">
                <a16:creationId xmlns:a16="http://schemas.microsoft.com/office/drawing/2014/main" id="{68C9479C-E6E8-4A20-A9DF-3C7E184F20BE}"/>
              </a:ext>
            </a:extLst>
          </p:cNvPr>
          <p:cNvSpPr>
            <a:spLocks noGrp="1"/>
          </p:cNvSpPr>
          <p:nvPr>
            <p:ph type="title"/>
          </p:nvPr>
        </p:nvSpPr>
        <p:spPr>
          <a:xfrm>
            <a:off x="838200" y="761020"/>
            <a:ext cx="4763163" cy="701731"/>
          </a:xfrm>
        </p:spPr>
        <p:txBody>
          <a:bodyPr wrap="none">
            <a:spAutoFit/>
          </a:bodyPr>
          <a:lstStyle/>
          <a:p>
            <a:r>
              <a:rPr lang="en-GB" dirty="0"/>
              <a:t>Table of contents</a:t>
            </a:r>
          </a:p>
        </p:txBody>
      </p:sp>
      <p:sp>
        <p:nvSpPr>
          <p:cNvPr id="3" name="Content Placeholder 2">
            <a:extLst>
              <a:ext uri="{FF2B5EF4-FFF2-40B4-BE49-F238E27FC236}">
                <a16:creationId xmlns:a16="http://schemas.microsoft.com/office/drawing/2014/main" id="{9DACB4E0-E5FB-4B5B-A7C9-6B7E2BA40476}"/>
              </a:ext>
            </a:extLst>
          </p:cNvPr>
          <p:cNvSpPr>
            <a:spLocks noGrp="1"/>
          </p:cNvSpPr>
          <p:nvPr>
            <p:ph idx="1"/>
          </p:nvPr>
        </p:nvSpPr>
        <p:spPr/>
        <p:txBody>
          <a:bodyPr anchor="t">
            <a:normAutofit fontScale="92500" lnSpcReduction="20000"/>
          </a:bodyPr>
          <a:lstStyle/>
          <a:p>
            <a:pPr marL="514350" indent="-514350">
              <a:lnSpc>
                <a:spcPct val="120000"/>
              </a:lnSpc>
              <a:buClr>
                <a:schemeClr val="accent6"/>
              </a:buClr>
              <a:buFont typeface="+mj-lt"/>
              <a:buAutoNum type="arabicPeriod"/>
            </a:pPr>
            <a:r>
              <a:rPr lang="en-GB" dirty="0"/>
              <a:t>Definition of AI</a:t>
            </a:r>
          </a:p>
          <a:p>
            <a:pPr marL="514350" indent="-514350">
              <a:lnSpc>
                <a:spcPct val="120000"/>
              </a:lnSpc>
              <a:buClr>
                <a:schemeClr val="accent6"/>
              </a:buClr>
              <a:buFont typeface="+mj-lt"/>
              <a:buAutoNum type="arabicPeriod"/>
            </a:pPr>
            <a:r>
              <a:rPr lang="en-GB" dirty="0"/>
              <a:t>Evolution of AI</a:t>
            </a:r>
          </a:p>
          <a:p>
            <a:pPr marL="514350" indent="-514350">
              <a:lnSpc>
                <a:spcPct val="120000"/>
              </a:lnSpc>
              <a:buClr>
                <a:schemeClr val="accent6"/>
              </a:buClr>
              <a:buFont typeface="+mj-lt"/>
              <a:buAutoNum type="arabicPeriod"/>
            </a:pPr>
            <a:r>
              <a:rPr lang="en-GB" dirty="0"/>
              <a:t>AI Drivers &amp; Challenges</a:t>
            </a:r>
          </a:p>
          <a:p>
            <a:pPr marL="514350" indent="-514350">
              <a:lnSpc>
                <a:spcPct val="120000"/>
              </a:lnSpc>
              <a:buClr>
                <a:schemeClr val="accent6"/>
              </a:buClr>
              <a:buFont typeface="+mj-lt"/>
              <a:buAutoNum type="arabicPeriod"/>
            </a:pPr>
            <a:r>
              <a:rPr lang="en-GB" dirty="0"/>
              <a:t>Basic Concepts</a:t>
            </a:r>
          </a:p>
          <a:p>
            <a:pPr marL="514350" indent="-514350">
              <a:lnSpc>
                <a:spcPct val="120000"/>
              </a:lnSpc>
              <a:buClr>
                <a:schemeClr val="accent6"/>
              </a:buClr>
              <a:buFont typeface="+mj-lt"/>
              <a:buAutoNum type="arabicPeriod"/>
            </a:pPr>
            <a:r>
              <a:rPr lang="en-GB" dirty="0"/>
              <a:t>Types of ML</a:t>
            </a:r>
          </a:p>
          <a:p>
            <a:pPr marL="514350" indent="-514350">
              <a:lnSpc>
                <a:spcPct val="120000"/>
              </a:lnSpc>
              <a:buClr>
                <a:schemeClr val="accent6"/>
              </a:buClr>
              <a:buFont typeface="+mj-lt"/>
              <a:buAutoNum type="arabicPeriod"/>
            </a:pPr>
            <a:r>
              <a:rPr lang="en-GB" dirty="0"/>
              <a:t>AI Algorithms</a:t>
            </a:r>
          </a:p>
          <a:p>
            <a:pPr marL="514350" indent="-514350">
              <a:lnSpc>
                <a:spcPct val="120000"/>
              </a:lnSpc>
              <a:buClr>
                <a:schemeClr val="accent6"/>
              </a:buClr>
              <a:buFont typeface="+mj-lt"/>
              <a:buAutoNum type="arabicPeriod"/>
            </a:pPr>
            <a:r>
              <a:rPr lang="en-GB" dirty="0"/>
              <a:t>Trusted AI &amp; Ethics</a:t>
            </a:r>
          </a:p>
          <a:p>
            <a:pPr marL="514350" indent="-514350">
              <a:lnSpc>
                <a:spcPct val="120000"/>
              </a:lnSpc>
              <a:buClr>
                <a:schemeClr val="accent6"/>
              </a:buClr>
              <a:buFont typeface="+mj-lt"/>
              <a:buAutoNum type="arabicPeriod"/>
            </a:pPr>
            <a:r>
              <a:rPr lang="en-GB" dirty="0"/>
              <a:t>AI Use Cases</a:t>
            </a:r>
          </a:p>
        </p:txBody>
      </p:sp>
    </p:spTree>
    <p:extLst>
      <p:ext uri="{BB962C8B-B14F-4D97-AF65-F5344CB8AC3E}">
        <p14:creationId xmlns:p14="http://schemas.microsoft.com/office/powerpoint/2010/main" val="33541810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48D3CC4-C44E-7D43-9B97-A6CE6444F0DA}"/>
              </a:ext>
            </a:extLst>
          </p:cNvPr>
          <p:cNvSpPr>
            <a:spLocks noGrp="1"/>
          </p:cNvSpPr>
          <p:nvPr>
            <p:ph type="sldNum" sz="quarter" idx="12"/>
          </p:nvPr>
        </p:nvSpPr>
        <p:spPr/>
        <p:txBody>
          <a:bodyPr/>
          <a:lstStyle/>
          <a:p>
            <a:fld id="{CB40DCDA-36E0-43CF-9ABA-CD86176B7A24}" type="slidenum">
              <a:rPr lang="en-GB" smtClean="0"/>
              <a:pPr/>
              <a:t>30</a:t>
            </a:fld>
            <a:endParaRPr lang="en-GB" dirty="0"/>
          </a:p>
        </p:txBody>
      </p:sp>
      <p:sp>
        <p:nvSpPr>
          <p:cNvPr id="3" name="Title 2">
            <a:extLst>
              <a:ext uri="{FF2B5EF4-FFF2-40B4-BE49-F238E27FC236}">
                <a16:creationId xmlns:a16="http://schemas.microsoft.com/office/drawing/2014/main" id="{2206B956-8C48-474D-8F0A-2B70BEA190C9}"/>
              </a:ext>
            </a:extLst>
          </p:cNvPr>
          <p:cNvSpPr>
            <a:spLocks noGrp="1"/>
          </p:cNvSpPr>
          <p:nvPr>
            <p:ph type="title"/>
          </p:nvPr>
        </p:nvSpPr>
        <p:spPr>
          <a:xfrm>
            <a:off x="838200" y="761020"/>
            <a:ext cx="6142964" cy="701731"/>
          </a:xfrm>
        </p:spPr>
        <p:txBody>
          <a:bodyPr/>
          <a:lstStyle/>
          <a:p>
            <a:r>
              <a:rPr lang="en-BE" dirty="0"/>
              <a:t>Practical AI challenges</a:t>
            </a:r>
          </a:p>
        </p:txBody>
      </p:sp>
      <p:sp>
        <p:nvSpPr>
          <p:cNvPr id="4" name="Content Placeholder 3">
            <a:extLst>
              <a:ext uri="{FF2B5EF4-FFF2-40B4-BE49-F238E27FC236}">
                <a16:creationId xmlns:a16="http://schemas.microsoft.com/office/drawing/2014/main" id="{C1A915CB-8901-D14E-BD1F-A79BA8618C61}"/>
              </a:ext>
            </a:extLst>
          </p:cNvPr>
          <p:cNvSpPr>
            <a:spLocks noGrp="1"/>
          </p:cNvSpPr>
          <p:nvPr>
            <p:ph idx="1"/>
          </p:nvPr>
        </p:nvSpPr>
        <p:spPr/>
        <p:txBody>
          <a:bodyPr>
            <a:normAutofit fontScale="70000" lnSpcReduction="20000"/>
          </a:bodyPr>
          <a:lstStyle/>
          <a:p>
            <a:r>
              <a:rPr lang="en-BE" dirty="0">
                <a:solidFill>
                  <a:schemeClr val="accent6"/>
                </a:solidFill>
              </a:rPr>
              <a:t>“Status quo is working fine”</a:t>
            </a:r>
          </a:p>
          <a:p>
            <a:pPr lvl="1"/>
            <a:r>
              <a:rPr lang="en-GB" dirty="0"/>
              <a:t>Company culture does not</a:t>
            </a:r>
            <a:r>
              <a:rPr lang="en-BE" dirty="0"/>
              <a:t> see the need for AI</a:t>
            </a:r>
          </a:p>
          <a:p>
            <a:endParaRPr lang="en-BE" dirty="0"/>
          </a:p>
          <a:p>
            <a:r>
              <a:rPr lang="en-BE" dirty="0">
                <a:solidFill>
                  <a:schemeClr val="accent6"/>
                </a:solidFill>
              </a:rPr>
              <a:t>Leadership</a:t>
            </a:r>
          </a:p>
          <a:p>
            <a:pPr lvl="1"/>
            <a:r>
              <a:rPr lang="en-US" dirty="0"/>
              <a:t>Incomplete understanding of </a:t>
            </a:r>
            <a:r>
              <a:rPr lang="en-BE" dirty="0"/>
              <a:t>what is possible with AI and it’s resulting impact</a:t>
            </a:r>
          </a:p>
          <a:p>
            <a:pPr lvl="1"/>
            <a:endParaRPr lang="en-BE" dirty="0"/>
          </a:p>
          <a:p>
            <a:r>
              <a:rPr lang="en-BE" dirty="0">
                <a:solidFill>
                  <a:schemeClr val="accent6"/>
                </a:solidFill>
              </a:rPr>
              <a:t>Data issues</a:t>
            </a:r>
          </a:p>
          <a:p>
            <a:pPr lvl="1"/>
            <a:r>
              <a:rPr lang="en-BE" dirty="0"/>
              <a:t>Quantity and quality not high enough to create business value</a:t>
            </a:r>
          </a:p>
          <a:p>
            <a:pPr marL="0" indent="0">
              <a:buNone/>
            </a:pPr>
            <a:endParaRPr lang="en-BE" dirty="0"/>
          </a:p>
          <a:p>
            <a:r>
              <a:rPr lang="en-BE" dirty="0">
                <a:solidFill>
                  <a:schemeClr val="accent6"/>
                </a:solidFill>
              </a:rPr>
              <a:t>Capabilities</a:t>
            </a:r>
          </a:p>
          <a:p>
            <a:pPr lvl="1"/>
            <a:r>
              <a:rPr lang="en-US" dirty="0"/>
              <a:t>Lacking the necessary skills and talent in the organization to develop AI</a:t>
            </a:r>
            <a:endParaRPr lang="en-BE" dirty="0"/>
          </a:p>
          <a:p>
            <a:pPr marL="457200" lvl="1" indent="0">
              <a:buNone/>
            </a:pPr>
            <a:endParaRPr lang="en-BE" dirty="0"/>
          </a:p>
          <a:p>
            <a:r>
              <a:rPr lang="en-BE" dirty="0">
                <a:solidFill>
                  <a:schemeClr val="accent6"/>
                </a:solidFill>
              </a:rPr>
              <a:t>Trust</a:t>
            </a:r>
          </a:p>
          <a:p>
            <a:pPr lvl="1"/>
            <a:r>
              <a:rPr lang="en-GB" dirty="0"/>
              <a:t>I</a:t>
            </a:r>
            <a:r>
              <a:rPr lang="en-BE" dirty="0"/>
              <a:t>ssues with </a:t>
            </a:r>
            <a:r>
              <a:rPr lang="en-US" dirty="0"/>
              <a:t>ethics, privacy (GDPR)</a:t>
            </a:r>
            <a:r>
              <a:rPr lang="en-BE" dirty="0"/>
              <a:t>, </a:t>
            </a:r>
            <a:r>
              <a:rPr lang="en-US" dirty="0"/>
              <a:t>cyber-security, etc.</a:t>
            </a:r>
            <a:endParaRPr lang="en-BE" dirty="0"/>
          </a:p>
        </p:txBody>
      </p:sp>
    </p:spTree>
    <p:extLst>
      <p:ext uri="{BB962C8B-B14F-4D97-AF65-F5344CB8AC3E}">
        <p14:creationId xmlns:p14="http://schemas.microsoft.com/office/powerpoint/2010/main" val="42296280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6988273-D91D-DB4F-BAC9-DABE38123B22}"/>
              </a:ext>
            </a:extLst>
          </p:cNvPr>
          <p:cNvSpPr>
            <a:spLocks noGrp="1"/>
          </p:cNvSpPr>
          <p:nvPr>
            <p:ph type="sldNum" sz="quarter" idx="12"/>
          </p:nvPr>
        </p:nvSpPr>
        <p:spPr/>
        <p:txBody>
          <a:bodyPr/>
          <a:lstStyle/>
          <a:p>
            <a:fld id="{CB40DCDA-36E0-43CF-9ABA-CD86176B7A24}" type="slidenum">
              <a:rPr lang="en-GB" smtClean="0"/>
              <a:t>31</a:t>
            </a:fld>
            <a:endParaRPr lang="en-GB"/>
          </a:p>
        </p:txBody>
      </p:sp>
      <p:sp>
        <p:nvSpPr>
          <p:cNvPr id="5" name="Title 4">
            <a:extLst>
              <a:ext uri="{FF2B5EF4-FFF2-40B4-BE49-F238E27FC236}">
                <a16:creationId xmlns:a16="http://schemas.microsoft.com/office/drawing/2014/main" id="{326E46AE-B4B0-424B-A92B-223B8DF31882}"/>
              </a:ext>
            </a:extLst>
          </p:cNvPr>
          <p:cNvSpPr>
            <a:spLocks noGrp="1"/>
          </p:cNvSpPr>
          <p:nvPr>
            <p:ph type="title"/>
          </p:nvPr>
        </p:nvSpPr>
        <p:spPr/>
        <p:txBody>
          <a:bodyPr/>
          <a:lstStyle/>
          <a:p>
            <a:r>
              <a:rPr lang="en-US" dirty="0"/>
              <a:t>Are you ready for AI?</a:t>
            </a:r>
          </a:p>
        </p:txBody>
      </p:sp>
      <p:graphicFrame>
        <p:nvGraphicFramePr>
          <p:cNvPr id="6" name="Content Placeholder 5">
            <a:extLst>
              <a:ext uri="{FF2B5EF4-FFF2-40B4-BE49-F238E27FC236}">
                <a16:creationId xmlns:a16="http://schemas.microsoft.com/office/drawing/2014/main" id="{792A754C-DD47-6A40-9834-5AF7E3781BB9}"/>
              </a:ext>
            </a:extLst>
          </p:cNvPr>
          <p:cNvGraphicFramePr>
            <a:graphicFrameLocks noGrp="1"/>
          </p:cNvGraphicFramePr>
          <p:nvPr>
            <p:ph idx="1"/>
            <p:extLst>
              <p:ext uri="{D42A27DB-BD31-4B8C-83A1-F6EECF244321}">
                <p14:modId xmlns:p14="http://schemas.microsoft.com/office/powerpoint/2010/main" val="103137061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060609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38F679-9A81-484C-9B43-F3C1C245287D}"/>
              </a:ext>
            </a:extLst>
          </p:cNvPr>
          <p:cNvSpPr>
            <a:spLocks noGrp="1"/>
          </p:cNvSpPr>
          <p:nvPr>
            <p:ph type="body" idx="1"/>
          </p:nvPr>
        </p:nvSpPr>
        <p:spPr/>
        <p:txBody>
          <a:bodyPr>
            <a:normAutofit/>
          </a:bodyPr>
          <a:lstStyle/>
          <a:p>
            <a:r>
              <a:rPr lang="en-US" sz="3200" dirty="0">
                <a:solidFill>
                  <a:schemeClr val="accent6"/>
                </a:solidFill>
              </a:rPr>
              <a:t>Product-centric</a:t>
            </a:r>
          </a:p>
        </p:txBody>
      </p:sp>
      <p:sp>
        <p:nvSpPr>
          <p:cNvPr id="3" name="Content Placeholder 2">
            <a:extLst>
              <a:ext uri="{FF2B5EF4-FFF2-40B4-BE49-F238E27FC236}">
                <a16:creationId xmlns:a16="http://schemas.microsoft.com/office/drawing/2014/main" id="{792C73E1-E330-BC4B-B89A-E5C334A05540}"/>
              </a:ext>
            </a:extLst>
          </p:cNvPr>
          <p:cNvSpPr>
            <a:spLocks noGrp="1"/>
          </p:cNvSpPr>
          <p:nvPr>
            <p:ph sz="half" idx="2"/>
          </p:nvPr>
        </p:nvSpPr>
        <p:spPr/>
        <p:txBody>
          <a:bodyPr/>
          <a:lstStyle/>
          <a:p>
            <a:endParaRPr lang="en-GB" dirty="0"/>
          </a:p>
          <a:p>
            <a:r>
              <a:rPr lang="en-GB" dirty="0"/>
              <a:t>Augment existing products</a:t>
            </a:r>
          </a:p>
          <a:p>
            <a:endParaRPr lang="en-GB" dirty="0"/>
          </a:p>
          <a:p>
            <a:r>
              <a:rPr lang="en-GB" dirty="0"/>
              <a:t>Create new AI-driven products</a:t>
            </a:r>
          </a:p>
          <a:p>
            <a:endParaRPr lang="en-US" dirty="0"/>
          </a:p>
        </p:txBody>
      </p:sp>
      <p:sp>
        <p:nvSpPr>
          <p:cNvPr id="4" name="Text Placeholder 3">
            <a:extLst>
              <a:ext uri="{FF2B5EF4-FFF2-40B4-BE49-F238E27FC236}">
                <a16:creationId xmlns:a16="http://schemas.microsoft.com/office/drawing/2014/main" id="{D8DB4612-712C-7749-AF44-B16C0BC5E82C}"/>
              </a:ext>
            </a:extLst>
          </p:cNvPr>
          <p:cNvSpPr>
            <a:spLocks noGrp="1"/>
          </p:cNvSpPr>
          <p:nvPr>
            <p:ph type="body" sz="quarter" idx="3"/>
          </p:nvPr>
        </p:nvSpPr>
        <p:spPr/>
        <p:txBody>
          <a:bodyPr>
            <a:normAutofit/>
          </a:bodyPr>
          <a:lstStyle/>
          <a:p>
            <a:r>
              <a:rPr lang="en-US" sz="3200" dirty="0">
                <a:solidFill>
                  <a:schemeClr val="accent6"/>
                </a:solidFill>
              </a:rPr>
              <a:t>Process-centric</a:t>
            </a:r>
          </a:p>
        </p:txBody>
      </p:sp>
      <p:sp>
        <p:nvSpPr>
          <p:cNvPr id="5" name="Content Placeholder 4">
            <a:extLst>
              <a:ext uri="{FF2B5EF4-FFF2-40B4-BE49-F238E27FC236}">
                <a16:creationId xmlns:a16="http://schemas.microsoft.com/office/drawing/2014/main" id="{31B5DE80-7672-6845-AD3A-2037D7FBA51B}"/>
              </a:ext>
            </a:extLst>
          </p:cNvPr>
          <p:cNvSpPr>
            <a:spLocks noGrp="1"/>
          </p:cNvSpPr>
          <p:nvPr>
            <p:ph sz="quarter" idx="4"/>
          </p:nvPr>
        </p:nvSpPr>
        <p:spPr/>
        <p:txBody>
          <a:bodyPr/>
          <a:lstStyle/>
          <a:p>
            <a:endParaRPr lang="en-GB" dirty="0"/>
          </a:p>
          <a:p>
            <a:r>
              <a:rPr lang="en-GB" dirty="0"/>
              <a:t>Support existing processes</a:t>
            </a:r>
          </a:p>
          <a:p>
            <a:endParaRPr lang="en-GB" dirty="0"/>
          </a:p>
          <a:p>
            <a:r>
              <a:rPr lang="en-GB" dirty="0"/>
              <a:t>Disruptively transform processes</a:t>
            </a:r>
            <a:endParaRPr lang="en-US" dirty="0"/>
          </a:p>
        </p:txBody>
      </p:sp>
      <p:sp>
        <p:nvSpPr>
          <p:cNvPr id="6" name="Slide Number Placeholder 5">
            <a:extLst>
              <a:ext uri="{FF2B5EF4-FFF2-40B4-BE49-F238E27FC236}">
                <a16:creationId xmlns:a16="http://schemas.microsoft.com/office/drawing/2014/main" id="{A93A259B-FC49-8F4C-A762-EFA87D7ACE65}"/>
              </a:ext>
            </a:extLst>
          </p:cNvPr>
          <p:cNvSpPr>
            <a:spLocks noGrp="1"/>
          </p:cNvSpPr>
          <p:nvPr>
            <p:ph type="sldNum" sz="quarter" idx="12"/>
          </p:nvPr>
        </p:nvSpPr>
        <p:spPr/>
        <p:txBody>
          <a:bodyPr/>
          <a:lstStyle/>
          <a:p>
            <a:fld id="{CB40DCDA-36E0-43CF-9ABA-CD86176B7A24}" type="slidenum">
              <a:rPr lang="en-GB" smtClean="0"/>
              <a:t>32</a:t>
            </a:fld>
            <a:endParaRPr lang="en-GB"/>
          </a:p>
        </p:txBody>
      </p:sp>
      <p:sp>
        <p:nvSpPr>
          <p:cNvPr id="7" name="Title 6">
            <a:extLst>
              <a:ext uri="{FF2B5EF4-FFF2-40B4-BE49-F238E27FC236}">
                <a16:creationId xmlns:a16="http://schemas.microsoft.com/office/drawing/2014/main" id="{45EF4F9F-2667-B148-ACAB-10F74EE6C20D}"/>
              </a:ext>
            </a:extLst>
          </p:cNvPr>
          <p:cNvSpPr>
            <a:spLocks noGrp="1"/>
          </p:cNvSpPr>
          <p:nvPr>
            <p:ph type="title"/>
          </p:nvPr>
        </p:nvSpPr>
        <p:spPr>
          <a:xfrm>
            <a:off x="838200" y="761020"/>
            <a:ext cx="3045642" cy="701731"/>
          </a:xfrm>
        </p:spPr>
        <p:txBody>
          <a:bodyPr/>
          <a:lstStyle/>
          <a:p>
            <a:r>
              <a:rPr lang="en-US" dirty="0"/>
              <a:t>AI strategy</a:t>
            </a:r>
          </a:p>
        </p:txBody>
      </p:sp>
    </p:spTree>
    <p:extLst>
      <p:ext uri="{BB962C8B-B14F-4D97-AF65-F5344CB8AC3E}">
        <p14:creationId xmlns:p14="http://schemas.microsoft.com/office/powerpoint/2010/main" val="790747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41049F2-DC53-3240-8045-FFECDB81C946}"/>
              </a:ext>
            </a:extLst>
          </p:cNvPr>
          <p:cNvSpPr>
            <a:spLocks noGrp="1"/>
          </p:cNvSpPr>
          <p:nvPr>
            <p:ph type="body" idx="1"/>
          </p:nvPr>
        </p:nvSpPr>
        <p:spPr/>
        <p:txBody>
          <a:bodyPr>
            <a:normAutofit/>
          </a:bodyPr>
          <a:lstStyle/>
          <a:p>
            <a:r>
              <a:rPr lang="en-US" sz="3200" dirty="0">
                <a:solidFill>
                  <a:schemeClr val="accent6"/>
                </a:solidFill>
              </a:rPr>
              <a:t>People</a:t>
            </a:r>
          </a:p>
        </p:txBody>
      </p:sp>
      <p:sp>
        <p:nvSpPr>
          <p:cNvPr id="3" name="Content Placeholder 2">
            <a:extLst>
              <a:ext uri="{FF2B5EF4-FFF2-40B4-BE49-F238E27FC236}">
                <a16:creationId xmlns:a16="http://schemas.microsoft.com/office/drawing/2014/main" id="{67664CFB-D1EC-994E-82CA-543247B2445C}"/>
              </a:ext>
            </a:extLst>
          </p:cNvPr>
          <p:cNvSpPr>
            <a:spLocks noGrp="1"/>
          </p:cNvSpPr>
          <p:nvPr>
            <p:ph sz="half" idx="2"/>
          </p:nvPr>
        </p:nvSpPr>
        <p:spPr/>
        <p:txBody>
          <a:bodyPr/>
          <a:lstStyle/>
          <a:p>
            <a:endParaRPr lang="en-GB" dirty="0"/>
          </a:p>
          <a:p>
            <a:r>
              <a:rPr lang="en-GB" dirty="0"/>
              <a:t>Get employees ready for AI</a:t>
            </a:r>
          </a:p>
          <a:p>
            <a:endParaRPr lang="en-GB" dirty="0"/>
          </a:p>
          <a:p>
            <a:r>
              <a:rPr lang="en-GB" dirty="0"/>
              <a:t>Recruit the necessary talent</a:t>
            </a:r>
          </a:p>
          <a:p>
            <a:endParaRPr lang="en-GB" dirty="0"/>
          </a:p>
          <a:p>
            <a:r>
              <a:rPr lang="en-GB" dirty="0"/>
              <a:t>Reskill current employees</a:t>
            </a:r>
          </a:p>
          <a:p>
            <a:endParaRPr lang="en-US" dirty="0"/>
          </a:p>
        </p:txBody>
      </p:sp>
      <p:sp>
        <p:nvSpPr>
          <p:cNvPr id="4" name="Text Placeholder 3">
            <a:extLst>
              <a:ext uri="{FF2B5EF4-FFF2-40B4-BE49-F238E27FC236}">
                <a16:creationId xmlns:a16="http://schemas.microsoft.com/office/drawing/2014/main" id="{7950B554-63B5-C64F-B185-76587D7392CC}"/>
              </a:ext>
            </a:extLst>
          </p:cNvPr>
          <p:cNvSpPr>
            <a:spLocks noGrp="1"/>
          </p:cNvSpPr>
          <p:nvPr>
            <p:ph type="body" sz="quarter" idx="3"/>
          </p:nvPr>
        </p:nvSpPr>
        <p:spPr/>
        <p:txBody>
          <a:bodyPr>
            <a:normAutofit/>
          </a:bodyPr>
          <a:lstStyle/>
          <a:p>
            <a:r>
              <a:rPr lang="en-US" sz="3200" dirty="0">
                <a:solidFill>
                  <a:schemeClr val="accent6"/>
                </a:solidFill>
              </a:rPr>
              <a:t>Ecosystem</a:t>
            </a:r>
          </a:p>
        </p:txBody>
      </p:sp>
      <p:sp>
        <p:nvSpPr>
          <p:cNvPr id="5" name="Content Placeholder 4">
            <a:extLst>
              <a:ext uri="{FF2B5EF4-FFF2-40B4-BE49-F238E27FC236}">
                <a16:creationId xmlns:a16="http://schemas.microsoft.com/office/drawing/2014/main" id="{7695B104-0DD8-D746-9382-00851648B543}"/>
              </a:ext>
            </a:extLst>
          </p:cNvPr>
          <p:cNvSpPr>
            <a:spLocks noGrp="1"/>
          </p:cNvSpPr>
          <p:nvPr>
            <p:ph sz="quarter" idx="4"/>
          </p:nvPr>
        </p:nvSpPr>
        <p:spPr/>
        <p:txBody>
          <a:bodyPr/>
          <a:lstStyle/>
          <a:p>
            <a:endParaRPr lang="en-US" dirty="0"/>
          </a:p>
          <a:p>
            <a:r>
              <a:rPr lang="en-US" dirty="0"/>
              <a:t>Data sources and pipelines</a:t>
            </a:r>
          </a:p>
          <a:p>
            <a:endParaRPr lang="en-US" dirty="0"/>
          </a:p>
          <a:p>
            <a:r>
              <a:rPr lang="en-US" dirty="0"/>
              <a:t>Computing servers (on cloud)</a:t>
            </a:r>
          </a:p>
          <a:p>
            <a:endParaRPr lang="en-US" dirty="0"/>
          </a:p>
          <a:p>
            <a:r>
              <a:rPr lang="en-US" dirty="0"/>
              <a:t>Storage and network systems</a:t>
            </a:r>
          </a:p>
          <a:p>
            <a:endParaRPr lang="en-US" dirty="0"/>
          </a:p>
          <a:p>
            <a:endParaRPr lang="en-US" dirty="0"/>
          </a:p>
        </p:txBody>
      </p:sp>
      <p:sp>
        <p:nvSpPr>
          <p:cNvPr id="6" name="Slide Number Placeholder 5">
            <a:extLst>
              <a:ext uri="{FF2B5EF4-FFF2-40B4-BE49-F238E27FC236}">
                <a16:creationId xmlns:a16="http://schemas.microsoft.com/office/drawing/2014/main" id="{EFD55302-042D-1A48-95CE-67A2BAA4E787}"/>
              </a:ext>
            </a:extLst>
          </p:cNvPr>
          <p:cNvSpPr>
            <a:spLocks noGrp="1"/>
          </p:cNvSpPr>
          <p:nvPr>
            <p:ph type="sldNum" sz="quarter" idx="12"/>
          </p:nvPr>
        </p:nvSpPr>
        <p:spPr/>
        <p:txBody>
          <a:bodyPr/>
          <a:lstStyle/>
          <a:p>
            <a:fld id="{CB40DCDA-36E0-43CF-9ABA-CD86176B7A24}" type="slidenum">
              <a:rPr lang="en-GB" smtClean="0"/>
              <a:t>33</a:t>
            </a:fld>
            <a:endParaRPr lang="en-GB"/>
          </a:p>
        </p:txBody>
      </p:sp>
      <p:sp>
        <p:nvSpPr>
          <p:cNvPr id="7" name="Title 6">
            <a:extLst>
              <a:ext uri="{FF2B5EF4-FFF2-40B4-BE49-F238E27FC236}">
                <a16:creationId xmlns:a16="http://schemas.microsoft.com/office/drawing/2014/main" id="{2C4C10AF-353B-5440-9B3C-BCDE36F497D9}"/>
              </a:ext>
            </a:extLst>
          </p:cNvPr>
          <p:cNvSpPr>
            <a:spLocks noGrp="1"/>
          </p:cNvSpPr>
          <p:nvPr>
            <p:ph type="title"/>
          </p:nvPr>
        </p:nvSpPr>
        <p:spPr>
          <a:xfrm>
            <a:off x="838200" y="761020"/>
            <a:ext cx="4451347" cy="701731"/>
          </a:xfrm>
        </p:spPr>
        <p:txBody>
          <a:bodyPr/>
          <a:lstStyle/>
          <a:p>
            <a:r>
              <a:rPr lang="en-US" dirty="0"/>
              <a:t>Enabling factors</a:t>
            </a:r>
          </a:p>
        </p:txBody>
      </p:sp>
    </p:spTree>
    <p:extLst>
      <p:ext uri="{BB962C8B-B14F-4D97-AF65-F5344CB8AC3E}">
        <p14:creationId xmlns:p14="http://schemas.microsoft.com/office/powerpoint/2010/main" val="33056855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ED739E62-E67A-48E8-B2AF-8E10D428CD86}"/>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chemeClr val="accent6"/>
                </a:solidFill>
                <a:latin typeface="+mj-lt"/>
                <a:ea typeface="+mj-ea"/>
                <a:cs typeface="+mj-cs"/>
              </a:rPr>
              <a:t>4</a:t>
            </a:r>
            <a:r>
              <a:rPr lang="en-US" sz="6000" kern="1200" dirty="0">
                <a:solidFill>
                  <a:srgbClr val="FFFFFF"/>
                </a:solidFill>
                <a:latin typeface="+mj-lt"/>
                <a:ea typeface="+mj-ea"/>
                <a:cs typeface="+mj-cs"/>
              </a:rPr>
              <a:t> Basic Concepts</a:t>
            </a:r>
          </a:p>
        </p:txBody>
      </p:sp>
      <p:sp>
        <p:nvSpPr>
          <p:cNvPr id="6" name="Text Placeholder 5">
            <a:extLst>
              <a:ext uri="{FF2B5EF4-FFF2-40B4-BE49-F238E27FC236}">
                <a16:creationId xmlns:a16="http://schemas.microsoft.com/office/drawing/2014/main" id="{568906F6-68D2-41E2-90E7-924A71DB985D}"/>
              </a:ext>
            </a:extLst>
          </p:cNvPr>
          <p:cNvSpPr>
            <a:spLocks noGrp="1"/>
          </p:cNvSpPr>
          <p:nvPr>
            <p:ph type="body" idx="1"/>
          </p:nvPr>
        </p:nvSpPr>
        <p:spPr>
          <a:xfrm>
            <a:off x="3045368" y="4074718"/>
            <a:ext cx="6105194" cy="682079"/>
          </a:xfrm>
        </p:spPr>
        <p:txBody>
          <a:bodyPr vert="horz" lIns="91440" tIns="45720" rIns="91440" bIns="45720" rtlCol="0">
            <a:normAutofit/>
          </a:bodyPr>
          <a:lstStyle/>
          <a:p>
            <a:pPr algn="ctr"/>
            <a:endParaRPr lang="en-US" sz="2400" kern="1200" dirty="0">
              <a:solidFill>
                <a:srgbClr val="FFFFFF"/>
              </a:solidFill>
              <a:latin typeface="+mn-lt"/>
              <a:ea typeface="+mn-ea"/>
              <a:cs typeface="+mn-cs"/>
            </a:endParaRPr>
          </a:p>
        </p:txBody>
      </p:sp>
      <p:sp>
        <p:nvSpPr>
          <p:cNvPr id="7" name="Slide Number Placeholder 1">
            <a:extLst>
              <a:ext uri="{FF2B5EF4-FFF2-40B4-BE49-F238E27FC236}">
                <a16:creationId xmlns:a16="http://schemas.microsoft.com/office/drawing/2014/main" id="{757739A2-A37B-4D7B-B27E-B99B2366F09E}"/>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34</a:t>
            </a:fld>
            <a:endParaRPr lang="en-GB" dirty="0"/>
          </a:p>
        </p:txBody>
      </p:sp>
    </p:spTree>
    <p:extLst>
      <p:ext uri="{BB962C8B-B14F-4D97-AF65-F5344CB8AC3E}">
        <p14:creationId xmlns:p14="http://schemas.microsoft.com/office/powerpoint/2010/main" val="39071760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3C6BBD4-907A-2543-9DBF-0AF9390F0C0E}"/>
              </a:ext>
            </a:extLst>
          </p:cNvPr>
          <p:cNvSpPr>
            <a:spLocks noGrp="1"/>
          </p:cNvSpPr>
          <p:nvPr>
            <p:ph sz="half" idx="1"/>
          </p:nvPr>
        </p:nvSpPr>
        <p:spPr>
          <a:xfrm>
            <a:off x="838200" y="1825625"/>
            <a:ext cx="6369424" cy="4351338"/>
          </a:xfrm>
        </p:spPr>
        <p:txBody>
          <a:bodyPr>
            <a:normAutofit/>
          </a:bodyPr>
          <a:lstStyle/>
          <a:p>
            <a:r>
              <a:rPr lang="en-US" dirty="0"/>
              <a:t>Software that </a:t>
            </a:r>
            <a:r>
              <a:rPr lang="en-US" dirty="0">
                <a:solidFill>
                  <a:schemeClr val="accent6"/>
                </a:solidFill>
              </a:rPr>
              <a:t>maps</a:t>
            </a:r>
            <a:r>
              <a:rPr lang="en-US" dirty="0"/>
              <a:t> input to output</a:t>
            </a:r>
          </a:p>
          <a:p>
            <a:pPr lvl="1"/>
            <a:r>
              <a:rPr lang="en-US" dirty="0"/>
              <a:t>Complicated calculator</a:t>
            </a:r>
          </a:p>
          <a:p>
            <a:pPr marL="0" indent="0">
              <a:buNone/>
            </a:pPr>
            <a:endParaRPr lang="en-US" dirty="0"/>
          </a:p>
          <a:p>
            <a:r>
              <a:rPr lang="en-US" dirty="0"/>
              <a:t>ML learns this mapping from </a:t>
            </a:r>
            <a:r>
              <a:rPr lang="en-US" dirty="0">
                <a:solidFill>
                  <a:schemeClr val="accent6"/>
                </a:solidFill>
              </a:rPr>
              <a:t>data</a:t>
            </a:r>
          </a:p>
          <a:p>
            <a:endParaRPr lang="en-US" dirty="0"/>
          </a:p>
          <a:p>
            <a:r>
              <a:rPr lang="en-US" dirty="0"/>
              <a:t>Mathematical </a:t>
            </a:r>
            <a:r>
              <a:rPr lang="en-US" dirty="0">
                <a:solidFill>
                  <a:schemeClr val="accent6"/>
                </a:solidFill>
              </a:rPr>
              <a:t>formula</a:t>
            </a:r>
            <a:r>
              <a:rPr lang="en-US" dirty="0"/>
              <a:t> that tries to capture real-world behavior</a:t>
            </a:r>
          </a:p>
          <a:p>
            <a:pPr lvl="1"/>
            <a:r>
              <a:rPr lang="en-US" dirty="0"/>
              <a:t>“All models are wrong, but some are useful”</a:t>
            </a:r>
          </a:p>
        </p:txBody>
      </p:sp>
      <p:graphicFrame>
        <p:nvGraphicFramePr>
          <p:cNvPr id="6" name="Content Placeholder 5">
            <a:extLst>
              <a:ext uri="{FF2B5EF4-FFF2-40B4-BE49-F238E27FC236}">
                <a16:creationId xmlns:a16="http://schemas.microsoft.com/office/drawing/2014/main" id="{82DDA6F4-2732-9D4F-85A4-C54296FB5756}"/>
              </a:ext>
            </a:extLst>
          </p:cNvPr>
          <p:cNvGraphicFramePr>
            <a:graphicFrameLocks noGrp="1"/>
          </p:cNvGraphicFramePr>
          <p:nvPr>
            <p:ph sz="half" idx="2"/>
            <p:extLst>
              <p:ext uri="{D42A27DB-BD31-4B8C-83A1-F6EECF244321}">
                <p14:modId xmlns:p14="http://schemas.microsoft.com/office/powerpoint/2010/main" val="3139812941"/>
              </p:ext>
            </p:extLst>
          </p:nvPr>
        </p:nvGraphicFramePr>
        <p:xfrm>
          <a:off x="6172200" y="1825625"/>
          <a:ext cx="5181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E974289C-6679-EE44-8B67-59918244A39B}"/>
              </a:ext>
            </a:extLst>
          </p:cNvPr>
          <p:cNvSpPr>
            <a:spLocks noGrp="1"/>
          </p:cNvSpPr>
          <p:nvPr>
            <p:ph type="sldNum" sz="quarter" idx="12"/>
          </p:nvPr>
        </p:nvSpPr>
        <p:spPr/>
        <p:txBody>
          <a:bodyPr/>
          <a:lstStyle/>
          <a:p>
            <a:fld id="{CB40DCDA-36E0-43CF-9ABA-CD86176B7A24}" type="slidenum">
              <a:rPr lang="en-GB" smtClean="0"/>
              <a:t>35</a:t>
            </a:fld>
            <a:endParaRPr lang="en-GB"/>
          </a:p>
        </p:txBody>
      </p:sp>
      <p:sp>
        <p:nvSpPr>
          <p:cNvPr id="5" name="Title 4">
            <a:extLst>
              <a:ext uri="{FF2B5EF4-FFF2-40B4-BE49-F238E27FC236}">
                <a16:creationId xmlns:a16="http://schemas.microsoft.com/office/drawing/2014/main" id="{3C2623B9-8311-9E4E-9132-406AD64569CF}"/>
              </a:ext>
            </a:extLst>
          </p:cNvPr>
          <p:cNvSpPr>
            <a:spLocks noGrp="1"/>
          </p:cNvSpPr>
          <p:nvPr>
            <p:ph type="title"/>
          </p:nvPr>
        </p:nvSpPr>
        <p:spPr>
          <a:xfrm>
            <a:off x="838200" y="761020"/>
            <a:ext cx="1864613" cy="701731"/>
          </a:xfrm>
        </p:spPr>
        <p:txBody>
          <a:bodyPr/>
          <a:lstStyle/>
          <a:p>
            <a:r>
              <a:rPr lang="en-US" dirty="0"/>
              <a:t>Model</a:t>
            </a:r>
          </a:p>
        </p:txBody>
      </p:sp>
    </p:spTree>
    <p:extLst>
      <p:ext uri="{BB962C8B-B14F-4D97-AF65-F5344CB8AC3E}">
        <p14:creationId xmlns:p14="http://schemas.microsoft.com/office/powerpoint/2010/main" val="34349681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8366AE-7796-0945-A94E-3A0F83E20DD5}"/>
              </a:ext>
            </a:extLst>
          </p:cNvPr>
          <p:cNvSpPr>
            <a:spLocks noGrp="1"/>
          </p:cNvSpPr>
          <p:nvPr>
            <p:ph type="sldNum" sz="quarter" idx="12"/>
          </p:nvPr>
        </p:nvSpPr>
        <p:spPr/>
        <p:txBody>
          <a:bodyPr/>
          <a:lstStyle/>
          <a:p>
            <a:fld id="{CB40DCDA-36E0-43CF-9ABA-CD86176B7A24}" type="slidenum">
              <a:rPr lang="en-GB" smtClean="0"/>
              <a:pPr/>
              <a:t>36</a:t>
            </a:fld>
            <a:endParaRPr lang="en-GB" dirty="0"/>
          </a:p>
        </p:txBody>
      </p:sp>
      <p:sp>
        <p:nvSpPr>
          <p:cNvPr id="3" name="Title 2">
            <a:extLst>
              <a:ext uri="{FF2B5EF4-FFF2-40B4-BE49-F238E27FC236}">
                <a16:creationId xmlns:a16="http://schemas.microsoft.com/office/drawing/2014/main" id="{39EDBD85-D3D2-4748-B2DB-5B2B311D726B}"/>
              </a:ext>
            </a:extLst>
          </p:cNvPr>
          <p:cNvSpPr>
            <a:spLocks noGrp="1"/>
          </p:cNvSpPr>
          <p:nvPr>
            <p:ph type="title"/>
          </p:nvPr>
        </p:nvSpPr>
        <p:spPr>
          <a:xfrm>
            <a:off x="838200" y="761020"/>
            <a:ext cx="1405256" cy="701731"/>
          </a:xfrm>
        </p:spPr>
        <p:txBody>
          <a:bodyPr/>
          <a:lstStyle/>
          <a:p>
            <a:r>
              <a:rPr lang="en-BE" dirty="0"/>
              <a:t>Data</a:t>
            </a:r>
          </a:p>
        </p:txBody>
      </p:sp>
      <p:sp>
        <p:nvSpPr>
          <p:cNvPr id="4" name="Content Placeholder 3">
            <a:extLst>
              <a:ext uri="{FF2B5EF4-FFF2-40B4-BE49-F238E27FC236}">
                <a16:creationId xmlns:a16="http://schemas.microsoft.com/office/drawing/2014/main" id="{F89D7728-8F46-1749-B08D-5C90C52B01E1}"/>
              </a:ext>
            </a:extLst>
          </p:cNvPr>
          <p:cNvSpPr>
            <a:spLocks noGrp="1"/>
          </p:cNvSpPr>
          <p:nvPr>
            <p:ph idx="1"/>
          </p:nvPr>
        </p:nvSpPr>
        <p:spPr/>
        <p:txBody>
          <a:bodyPr>
            <a:normAutofit lnSpcReduction="10000"/>
          </a:bodyPr>
          <a:lstStyle/>
          <a:p>
            <a:r>
              <a:rPr lang="en-BE" dirty="0"/>
              <a:t>Collection of </a:t>
            </a:r>
            <a:r>
              <a:rPr lang="en-BE" dirty="0">
                <a:solidFill>
                  <a:schemeClr val="accent6"/>
                </a:solidFill>
              </a:rPr>
              <a:t>information</a:t>
            </a:r>
            <a:r>
              <a:rPr lang="en-BE" dirty="0"/>
              <a:t> on one or multiple </a:t>
            </a:r>
            <a:r>
              <a:rPr lang="en-BE" dirty="0">
                <a:solidFill>
                  <a:schemeClr val="accent6"/>
                </a:solidFill>
              </a:rPr>
              <a:t>observation</a:t>
            </a:r>
            <a:r>
              <a:rPr lang="en-BE" dirty="0"/>
              <a:t>(s)</a:t>
            </a:r>
          </a:p>
          <a:p>
            <a:endParaRPr lang="en-BE" dirty="0"/>
          </a:p>
          <a:p>
            <a:r>
              <a:rPr lang="en-BE" dirty="0">
                <a:solidFill>
                  <a:schemeClr val="accent6"/>
                </a:solidFill>
              </a:rPr>
              <a:t>Structured</a:t>
            </a:r>
            <a:r>
              <a:rPr lang="en-BE" dirty="0"/>
              <a:t> data (20%)</a:t>
            </a:r>
          </a:p>
          <a:p>
            <a:pPr lvl="1"/>
            <a:r>
              <a:rPr lang="en-GB" dirty="0"/>
              <a:t>T</a:t>
            </a:r>
            <a:r>
              <a:rPr lang="en-BE" dirty="0"/>
              <a:t>abular format with rows and columns</a:t>
            </a:r>
          </a:p>
          <a:p>
            <a:pPr lvl="1"/>
            <a:r>
              <a:rPr lang="en-BE" dirty="0"/>
              <a:t>Examples: numbers, dates or strings</a:t>
            </a:r>
          </a:p>
          <a:p>
            <a:pPr lvl="1"/>
            <a:r>
              <a:rPr lang="en-BE" dirty="0"/>
              <a:t>Stored efficiently in relational databases</a:t>
            </a:r>
          </a:p>
          <a:p>
            <a:pPr lvl="1"/>
            <a:endParaRPr lang="en-BE" dirty="0"/>
          </a:p>
          <a:p>
            <a:r>
              <a:rPr lang="en-BE" dirty="0">
                <a:solidFill>
                  <a:schemeClr val="accent6"/>
                </a:solidFill>
              </a:rPr>
              <a:t>Unstructured</a:t>
            </a:r>
            <a:r>
              <a:rPr lang="en-BE" dirty="0"/>
              <a:t> data (80%)</a:t>
            </a:r>
          </a:p>
          <a:p>
            <a:pPr lvl="1"/>
            <a:r>
              <a:rPr lang="en-BE" dirty="0"/>
              <a:t>Any digital format</a:t>
            </a:r>
          </a:p>
          <a:p>
            <a:pPr lvl="1"/>
            <a:r>
              <a:rPr lang="en-BE" dirty="0"/>
              <a:t>Examples: text, image or audio</a:t>
            </a:r>
          </a:p>
          <a:p>
            <a:pPr lvl="1"/>
            <a:r>
              <a:rPr lang="en-BE" dirty="0"/>
              <a:t>Requires more storage space</a:t>
            </a:r>
          </a:p>
        </p:txBody>
      </p:sp>
    </p:spTree>
    <p:extLst>
      <p:ext uri="{BB962C8B-B14F-4D97-AF65-F5344CB8AC3E}">
        <p14:creationId xmlns:p14="http://schemas.microsoft.com/office/powerpoint/2010/main" val="26298956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9680F8-1102-B541-9DEA-66E5C820E40B}"/>
              </a:ext>
            </a:extLst>
          </p:cNvPr>
          <p:cNvSpPr>
            <a:spLocks noGrp="1"/>
          </p:cNvSpPr>
          <p:nvPr>
            <p:ph sz="half" idx="1"/>
          </p:nvPr>
        </p:nvSpPr>
        <p:spPr/>
        <p:txBody>
          <a:bodyPr/>
          <a:lstStyle/>
          <a:p>
            <a:r>
              <a:rPr lang="en-BE" dirty="0"/>
              <a:t>Rows represent </a:t>
            </a:r>
            <a:r>
              <a:rPr lang="en-BE" dirty="0">
                <a:solidFill>
                  <a:schemeClr val="accent6"/>
                </a:solidFill>
              </a:rPr>
              <a:t>observations</a:t>
            </a:r>
          </a:p>
          <a:p>
            <a:endParaRPr lang="en-BE" dirty="0"/>
          </a:p>
          <a:p>
            <a:r>
              <a:rPr lang="en-BE" dirty="0"/>
              <a:t>Columns containing </a:t>
            </a:r>
            <a:r>
              <a:rPr lang="en-BE" dirty="0">
                <a:solidFill>
                  <a:schemeClr val="accent6"/>
                </a:solidFill>
              </a:rPr>
              <a:t>information</a:t>
            </a:r>
          </a:p>
          <a:p>
            <a:pPr lvl="1"/>
            <a:r>
              <a:rPr lang="en-BE" dirty="0"/>
              <a:t>Target vs features</a:t>
            </a:r>
          </a:p>
        </p:txBody>
      </p:sp>
      <p:sp>
        <p:nvSpPr>
          <p:cNvPr id="3" name="Content Placeholder 2">
            <a:extLst>
              <a:ext uri="{FF2B5EF4-FFF2-40B4-BE49-F238E27FC236}">
                <a16:creationId xmlns:a16="http://schemas.microsoft.com/office/drawing/2014/main" id="{32148C71-09BF-4D44-B0FB-ADEE017A3A7D}"/>
              </a:ext>
            </a:extLst>
          </p:cNvPr>
          <p:cNvSpPr>
            <a:spLocks noGrp="1"/>
          </p:cNvSpPr>
          <p:nvPr>
            <p:ph sz="half" idx="2"/>
          </p:nvPr>
        </p:nvSpPr>
        <p:spPr/>
        <p:txBody>
          <a:bodyPr/>
          <a:lstStyle/>
          <a:p>
            <a:endParaRPr lang="en-BE" dirty="0"/>
          </a:p>
        </p:txBody>
      </p:sp>
      <p:sp>
        <p:nvSpPr>
          <p:cNvPr id="4" name="Slide Number Placeholder 3">
            <a:extLst>
              <a:ext uri="{FF2B5EF4-FFF2-40B4-BE49-F238E27FC236}">
                <a16:creationId xmlns:a16="http://schemas.microsoft.com/office/drawing/2014/main" id="{303A2FED-E5DD-E94B-83D3-44C00461C65A}"/>
              </a:ext>
            </a:extLst>
          </p:cNvPr>
          <p:cNvSpPr>
            <a:spLocks noGrp="1"/>
          </p:cNvSpPr>
          <p:nvPr>
            <p:ph type="sldNum" sz="quarter" idx="12"/>
          </p:nvPr>
        </p:nvSpPr>
        <p:spPr/>
        <p:txBody>
          <a:bodyPr/>
          <a:lstStyle/>
          <a:p>
            <a:fld id="{CB40DCDA-36E0-43CF-9ABA-CD86176B7A24}" type="slidenum">
              <a:rPr lang="en-GB" smtClean="0"/>
              <a:t>37</a:t>
            </a:fld>
            <a:endParaRPr lang="en-GB"/>
          </a:p>
        </p:txBody>
      </p:sp>
      <p:sp>
        <p:nvSpPr>
          <p:cNvPr id="5" name="Title 4">
            <a:extLst>
              <a:ext uri="{FF2B5EF4-FFF2-40B4-BE49-F238E27FC236}">
                <a16:creationId xmlns:a16="http://schemas.microsoft.com/office/drawing/2014/main" id="{3DC69131-AFA8-354B-A8F8-8C6A08AED656}"/>
              </a:ext>
            </a:extLst>
          </p:cNvPr>
          <p:cNvSpPr>
            <a:spLocks noGrp="1"/>
          </p:cNvSpPr>
          <p:nvPr>
            <p:ph type="title"/>
          </p:nvPr>
        </p:nvSpPr>
        <p:spPr>
          <a:xfrm>
            <a:off x="838200" y="761020"/>
            <a:ext cx="5858527" cy="701731"/>
          </a:xfrm>
        </p:spPr>
        <p:txBody>
          <a:bodyPr/>
          <a:lstStyle/>
          <a:p>
            <a:r>
              <a:rPr lang="en-BE" dirty="0"/>
              <a:t>Structured data table</a:t>
            </a:r>
          </a:p>
        </p:txBody>
      </p:sp>
      <p:graphicFrame>
        <p:nvGraphicFramePr>
          <p:cNvPr id="6" name="Content Placeholder 4">
            <a:extLst>
              <a:ext uri="{FF2B5EF4-FFF2-40B4-BE49-F238E27FC236}">
                <a16:creationId xmlns:a16="http://schemas.microsoft.com/office/drawing/2014/main" id="{B5407972-7BB2-AB41-A00F-242C757D1D82}"/>
              </a:ext>
            </a:extLst>
          </p:cNvPr>
          <p:cNvGraphicFramePr>
            <a:graphicFrameLocks/>
          </p:cNvGraphicFramePr>
          <p:nvPr>
            <p:extLst>
              <p:ext uri="{D42A27DB-BD31-4B8C-83A1-F6EECF244321}">
                <p14:modId xmlns:p14="http://schemas.microsoft.com/office/powerpoint/2010/main" val="7628343"/>
              </p:ext>
            </p:extLst>
          </p:nvPr>
        </p:nvGraphicFramePr>
        <p:xfrm>
          <a:off x="6220403" y="1945697"/>
          <a:ext cx="5133397" cy="1709015"/>
        </p:xfrm>
        <a:graphic>
          <a:graphicData uri="http://schemas.openxmlformats.org/drawingml/2006/table">
            <a:tbl>
              <a:tblPr/>
              <a:tblGrid>
                <a:gridCol w="1098189">
                  <a:extLst>
                    <a:ext uri="{9D8B030D-6E8A-4147-A177-3AD203B41FA5}">
                      <a16:colId xmlns:a16="http://schemas.microsoft.com/office/drawing/2014/main" val="1796075799"/>
                    </a:ext>
                  </a:extLst>
                </a:gridCol>
                <a:gridCol w="932184">
                  <a:extLst>
                    <a:ext uri="{9D8B030D-6E8A-4147-A177-3AD203B41FA5}">
                      <a16:colId xmlns:a16="http://schemas.microsoft.com/office/drawing/2014/main" val="1997769266"/>
                    </a:ext>
                  </a:extLst>
                </a:gridCol>
                <a:gridCol w="1072651">
                  <a:extLst>
                    <a:ext uri="{9D8B030D-6E8A-4147-A177-3AD203B41FA5}">
                      <a16:colId xmlns:a16="http://schemas.microsoft.com/office/drawing/2014/main" val="1743175407"/>
                    </a:ext>
                  </a:extLst>
                </a:gridCol>
                <a:gridCol w="600173">
                  <a:extLst>
                    <a:ext uri="{9D8B030D-6E8A-4147-A177-3AD203B41FA5}">
                      <a16:colId xmlns:a16="http://schemas.microsoft.com/office/drawing/2014/main" val="25290292"/>
                    </a:ext>
                  </a:extLst>
                </a:gridCol>
                <a:gridCol w="1430200">
                  <a:extLst>
                    <a:ext uri="{9D8B030D-6E8A-4147-A177-3AD203B41FA5}">
                      <a16:colId xmlns:a16="http://schemas.microsoft.com/office/drawing/2014/main" val="4268550170"/>
                    </a:ext>
                  </a:extLst>
                </a:gridCol>
              </a:tblGrid>
              <a:tr h="690397">
                <a:tc>
                  <a:txBody>
                    <a:bodyPr/>
                    <a:lstStyle/>
                    <a:p>
                      <a:pPr fontAlgn="t"/>
                      <a:r>
                        <a:rPr lang="en-BE">
                          <a:effectLst/>
                        </a:rPr>
                        <a:t> </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Kanit"/>
                        </a:rPr>
                        <a:t>Feature 1</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Feature 2</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Kani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Target</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471966677"/>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Observation 1</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Value 11</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Value 12</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Target value 1</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599607079"/>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Observation 2</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Value 12</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Value 22</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Montserrat"/>
                        </a:rPr>
                        <a:t>Target value 2</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64649170"/>
                  </a:ext>
                </a:extLst>
              </a:tr>
            </a:tbl>
          </a:graphicData>
        </a:graphic>
      </p:graphicFrame>
      <p:graphicFrame>
        <p:nvGraphicFramePr>
          <p:cNvPr id="7" name="Table 6">
            <a:extLst>
              <a:ext uri="{FF2B5EF4-FFF2-40B4-BE49-F238E27FC236}">
                <a16:creationId xmlns:a16="http://schemas.microsoft.com/office/drawing/2014/main" id="{AB7339DA-E3A9-1345-BCB4-32E976731B35}"/>
              </a:ext>
            </a:extLst>
          </p:cNvPr>
          <p:cNvGraphicFramePr>
            <a:graphicFrameLocks noGrp="1"/>
          </p:cNvGraphicFramePr>
          <p:nvPr>
            <p:extLst>
              <p:ext uri="{D42A27DB-BD31-4B8C-83A1-F6EECF244321}">
                <p14:modId xmlns:p14="http://schemas.microsoft.com/office/powerpoint/2010/main" val="3393499097"/>
              </p:ext>
            </p:extLst>
          </p:nvPr>
        </p:nvGraphicFramePr>
        <p:xfrm>
          <a:off x="6220402" y="4103601"/>
          <a:ext cx="5133396" cy="1709015"/>
        </p:xfrm>
        <a:graphic>
          <a:graphicData uri="http://schemas.openxmlformats.org/drawingml/2006/table">
            <a:tbl>
              <a:tblPr/>
              <a:tblGrid>
                <a:gridCol w="1098189">
                  <a:extLst>
                    <a:ext uri="{9D8B030D-6E8A-4147-A177-3AD203B41FA5}">
                      <a16:colId xmlns:a16="http://schemas.microsoft.com/office/drawing/2014/main" val="3045058652"/>
                    </a:ext>
                  </a:extLst>
                </a:gridCol>
                <a:gridCol w="932184">
                  <a:extLst>
                    <a:ext uri="{9D8B030D-6E8A-4147-A177-3AD203B41FA5}">
                      <a16:colId xmlns:a16="http://schemas.microsoft.com/office/drawing/2014/main" val="2636096961"/>
                    </a:ext>
                  </a:extLst>
                </a:gridCol>
                <a:gridCol w="1072650">
                  <a:extLst>
                    <a:ext uri="{9D8B030D-6E8A-4147-A177-3AD203B41FA5}">
                      <a16:colId xmlns:a16="http://schemas.microsoft.com/office/drawing/2014/main" val="2930719930"/>
                    </a:ext>
                  </a:extLst>
                </a:gridCol>
                <a:gridCol w="600173">
                  <a:extLst>
                    <a:ext uri="{9D8B030D-6E8A-4147-A177-3AD203B41FA5}">
                      <a16:colId xmlns:a16="http://schemas.microsoft.com/office/drawing/2014/main" val="1657670743"/>
                    </a:ext>
                  </a:extLst>
                </a:gridCol>
                <a:gridCol w="1430200">
                  <a:extLst>
                    <a:ext uri="{9D8B030D-6E8A-4147-A177-3AD203B41FA5}">
                      <a16:colId xmlns:a16="http://schemas.microsoft.com/office/drawing/2014/main" val="2812493159"/>
                    </a:ext>
                  </a:extLst>
                </a:gridCol>
              </a:tblGrid>
              <a:tr h="690397">
                <a:tc>
                  <a:txBody>
                    <a:bodyPr/>
                    <a:lstStyle/>
                    <a:p>
                      <a:pPr fontAlgn="t"/>
                      <a:r>
                        <a:rPr lang="en-BE" dirty="0">
                          <a:effectLst/>
                        </a:rPr>
                        <a:t> </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Age</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Education</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Kani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Employed</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172014970"/>
                  </a:ext>
                </a:extLst>
              </a:tr>
              <a:tr h="509309">
                <a:tc>
                  <a:txBody>
                    <a:bodyPr/>
                    <a:lstStyle/>
                    <a:p>
                      <a:pPr algn="ctr" rtl="0" fontAlgn="t">
                        <a:spcBef>
                          <a:spcPts val="0"/>
                        </a:spcBef>
                        <a:spcAft>
                          <a:spcPts val="0"/>
                        </a:spcAft>
                      </a:pPr>
                      <a:r>
                        <a:rPr lang="en-GB" sz="1000" b="0" i="0" u="none" strike="noStrike">
                          <a:solidFill>
                            <a:srgbClr val="000000"/>
                          </a:solidFill>
                          <a:effectLst/>
                          <a:latin typeface="Kanit"/>
                        </a:rPr>
                        <a:t>Tom</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19</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High School</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no</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943067250"/>
                  </a:ext>
                </a:extLst>
              </a:tr>
              <a:tr h="509309">
                <a:tc>
                  <a:txBody>
                    <a:bodyPr/>
                    <a:lstStyle/>
                    <a:p>
                      <a:pPr algn="ctr" rtl="0" fontAlgn="t">
                        <a:spcBef>
                          <a:spcPts val="0"/>
                        </a:spcBef>
                        <a:spcAft>
                          <a:spcPts val="0"/>
                        </a:spcAft>
                      </a:pPr>
                      <a:r>
                        <a:rPr lang="en-GB" sz="1000" b="0" i="0" u="none" strike="noStrike">
                          <a:solidFill>
                            <a:srgbClr val="000000"/>
                          </a:solidFill>
                          <a:effectLst/>
                          <a:latin typeface="Kanit"/>
                        </a:rPr>
                        <a:t>Jon</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45</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Masters</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Montserrat"/>
                        </a:rPr>
                        <a:t>yes</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868549668"/>
                  </a:ext>
                </a:extLst>
              </a:tr>
            </a:tbl>
          </a:graphicData>
        </a:graphic>
      </p:graphicFrame>
    </p:spTree>
    <p:extLst>
      <p:ext uri="{BB962C8B-B14F-4D97-AF65-F5344CB8AC3E}">
        <p14:creationId xmlns:p14="http://schemas.microsoft.com/office/powerpoint/2010/main" val="34247792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9680F8-1102-B541-9DEA-66E5C820E40B}"/>
              </a:ext>
            </a:extLst>
          </p:cNvPr>
          <p:cNvSpPr>
            <a:spLocks noGrp="1"/>
          </p:cNvSpPr>
          <p:nvPr>
            <p:ph sz="half" idx="1"/>
          </p:nvPr>
        </p:nvSpPr>
        <p:spPr/>
        <p:txBody>
          <a:bodyPr/>
          <a:lstStyle/>
          <a:p>
            <a:r>
              <a:rPr lang="en-BE" dirty="0"/>
              <a:t>Information that you use to model/predict the target</a:t>
            </a:r>
          </a:p>
          <a:p>
            <a:endParaRPr lang="en-BE" dirty="0"/>
          </a:p>
          <a:p>
            <a:r>
              <a:rPr lang="en-US" dirty="0">
                <a:solidFill>
                  <a:schemeClr val="accent6"/>
                </a:solidFill>
              </a:rPr>
              <a:t>Quantitative</a:t>
            </a:r>
            <a:r>
              <a:rPr lang="en-US" dirty="0"/>
              <a:t> features</a:t>
            </a:r>
          </a:p>
          <a:p>
            <a:pPr lvl="1"/>
            <a:r>
              <a:rPr lang="en-US" dirty="0"/>
              <a:t>Can take any value in a range</a:t>
            </a:r>
          </a:p>
          <a:p>
            <a:pPr marL="457200" lvl="1" indent="0">
              <a:buNone/>
            </a:pPr>
            <a:endParaRPr lang="en-US" dirty="0"/>
          </a:p>
          <a:p>
            <a:r>
              <a:rPr lang="en-US" dirty="0">
                <a:solidFill>
                  <a:schemeClr val="accent6"/>
                </a:solidFill>
              </a:rPr>
              <a:t>Qualitative</a:t>
            </a:r>
            <a:r>
              <a:rPr lang="en-US" dirty="0"/>
              <a:t> features</a:t>
            </a:r>
          </a:p>
          <a:p>
            <a:pPr lvl="1"/>
            <a:r>
              <a:rPr lang="en-US" dirty="0"/>
              <a:t>Only a selected number of options</a:t>
            </a:r>
          </a:p>
        </p:txBody>
      </p:sp>
      <p:sp>
        <p:nvSpPr>
          <p:cNvPr id="3" name="Content Placeholder 2">
            <a:extLst>
              <a:ext uri="{FF2B5EF4-FFF2-40B4-BE49-F238E27FC236}">
                <a16:creationId xmlns:a16="http://schemas.microsoft.com/office/drawing/2014/main" id="{32148C71-09BF-4D44-B0FB-ADEE017A3A7D}"/>
              </a:ext>
            </a:extLst>
          </p:cNvPr>
          <p:cNvSpPr>
            <a:spLocks noGrp="1"/>
          </p:cNvSpPr>
          <p:nvPr>
            <p:ph sz="half" idx="2"/>
          </p:nvPr>
        </p:nvSpPr>
        <p:spPr/>
        <p:txBody>
          <a:bodyPr/>
          <a:lstStyle/>
          <a:p>
            <a:endParaRPr lang="en-BE" dirty="0"/>
          </a:p>
        </p:txBody>
      </p:sp>
      <p:sp>
        <p:nvSpPr>
          <p:cNvPr id="4" name="Slide Number Placeholder 3">
            <a:extLst>
              <a:ext uri="{FF2B5EF4-FFF2-40B4-BE49-F238E27FC236}">
                <a16:creationId xmlns:a16="http://schemas.microsoft.com/office/drawing/2014/main" id="{303A2FED-E5DD-E94B-83D3-44C00461C65A}"/>
              </a:ext>
            </a:extLst>
          </p:cNvPr>
          <p:cNvSpPr>
            <a:spLocks noGrp="1"/>
          </p:cNvSpPr>
          <p:nvPr>
            <p:ph type="sldNum" sz="quarter" idx="12"/>
          </p:nvPr>
        </p:nvSpPr>
        <p:spPr/>
        <p:txBody>
          <a:bodyPr/>
          <a:lstStyle/>
          <a:p>
            <a:fld id="{CB40DCDA-36E0-43CF-9ABA-CD86176B7A24}" type="slidenum">
              <a:rPr lang="en-GB" smtClean="0"/>
              <a:t>38</a:t>
            </a:fld>
            <a:endParaRPr lang="en-GB"/>
          </a:p>
        </p:txBody>
      </p:sp>
      <p:sp>
        <p:nvSpPr>
          <p:cNvPr id="5" name="Title 4">
            <a:extLst>
              <a:ext uri="{FF2B5EF4-FFF2-40B4-BE49-F238E27FC236}">
                <a16:creationId xmlns:a16="http://schemas.microsoft.com/office/drawing/2014/main" id="{3DC69131-AFA8-354B-A8F8-8C6A08AED656}"/>
              </a:ext>
            </a:extLst>
          </p:cNvPr>
          <p:cNvSpPr>
            <a:spLocks noGrp="1"/>
          </p:cNvSpPr>
          <p:nvPr>
            <p:ph type="title"/>
          </p:nvPr>
        </p:nvSpPr>
        <p:spPr>
          <a:xfrm>
            <a:off x="838200" y="761020"/>
            <a:ext cx="2467214" cy="701731"/>
          </a:xfrm>
        </p:spPr>
        <p:txBody>
          <a:bodyPr/>
          <a:lstStyle/>
          <a:p>
            <a:r>
              <a:rPr lang="en-BE" dirty="0"/>
              <a:t>Features</a:t>
            </a:r>
          </a:p>
        </p:txBody>
      </p:sp>
      <p:graphicFrame>
        <p:nvGraphicFramePr>
          <p:cNvPr id="6" name="Content Placeholder 4">
            <a:extLst>
              <a:ext uri="{FF2B5EF4-FFF2-40B4-BE49-F238E27FC236}">
                <a16:creationId xmlns:a16="http://schemas.microsoft.com/office/drawing/2014/main" id="{B5407972-7BB2-AB41-A00F-242C757D1D82}"/>
              </a:ext>
            </a:extLst>
          </p:cNvPr>
          <p:cNvGraphicFramePr>
            <a:graphicFrameLocks/>
          </p:cNvGraphicFramePr>
          <p:nvPr>
            <p:extLst>
              <p:ext uri="{D42A27DB-BD31-4B8C-83A1-F6EECF244321}">
                <p14:modId xmlns:p14="http://schemas.microsoft.com/office/powerpoint/2010/main" val="2723638788"/>
              </p:ext>
            </p:extLst>
          </p:nvPr>
        </p:nvGraphicFramePr>
        <p:xfrm>
          <a:off x="6220403" y="1945697"/>
          <a:ext cx="5133397" cy="1709015"/>
        </p:xfrm>
        <a:graphic>
          <a:graphicData uri="http://schemas.openxmlformats.org/drawingml/2006/table">
            <a:tbl>
              <a:tblPr/>
              <a:tblGrid>
                <a:gridCol w="1098189">
                  <a:extLst>
                    <a:ext uri="{9D8B030D-6E8A-4147-A177-3AD203B41FA5}">
                      <a16:colId xmlns:a16="http://schemas.microsoft.com/office/drawing/2014/main" val="1796075799"/>
                    </a:ext>
                  </a:extLst>
                </a:gridCol>
                <a:gridCol w="932184">
                  <a:extLst>
                    <a:ext uri="{9D8B030D-6E8A-4147-A177-3AD203B41FA5}">
                      <a16:colId xmlns:a16="http://schemas.microsoft.com/office/drawing/2014/main" val="1997769266"/>
                    </a:ext>
                  </a:extLst>
                </a:gridCol>
                <a:gridCol w="1072651">
                  <a:extLst>
                    <a:ext uri="{9D8B030D-6E8A-4147-A177-3AD203B41FA5}">
                      <a16:colId xmlns:a16="http://schemas.microsoft.com/office/drawing/2014/main" val="1743175407"/>
                    </a:ext>
                  </a:extLst>
                </a:gridCol>
                <a:gridCol w="600173">
                  <a:extLst>
                    <a:ext uri="{9D8B030D-6E8A-4147-A177-3AD203B41FA5}">
                      <a16:colId xmlns:a16="http://schemas.microsoft.com/office/drawing/2014/main" val="25290292"/>
                    </a:ext>
                  </a:extLst>
                </a:gridCol>
                <a:gridCol w="1430200">
                  <a:extLst>
                    <a:ext uri="{9D8B030D-6E8A-4147-A177-3AD203B41FA5}">
                      <a16:colId xmlns:a16="http://schemas.microsoft.com/office/drawing/2014/main" val="4268550170"/>
                    </a:ext>
                  </a:extLst>
                </a:gridCol>
              </a:tblGrid>
              <a:tr h="690397">
                <a:tc>
                  <a:txBody>
                    <a:bodyPr/>
                    <a:lstStyle/>
                    <a:p>
                      <a:pPr fontAlgn="t"/>
                      <a:r>
                        <a:rPr lang="en-BE">
                          <a:effectLst/>
                        </a:rPr>
                        <a:t> </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chemeClr val="bg1"/>
                          </a:solidFill>
                          <a:effectLst/>
                          <a:latin typeface="Kanit"/>
                        </a:rPr>
                        <a:t>Feature 1</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chemeClr val="bg1"/>
                          </a:solidFill>
                          <a:effectLst/>
                          <a:latin typeface="Kanit"/>
                        </a:rPr>
                        <a:t>Feature 2</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a:solidFill>
                            <a:srgbClr val="000000"/>
                          </a:solidFill>
                          <a:effectLst/>
                          <a:latin typeface="Kani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Target</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471966677"/>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Observation 1</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chemeClr val="bg1"/>
                          </a:solidFill>
                          <a:effectLst/>
                          <a:latin typeface="Montserrat"/>
                        </a:rPr>
                        <a:t>Value 11</a:t>
                      </a:r>
                      <a:endParaRPr lang="en-GB">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chemeClr val="bg1"/>
                          </a:solidFill>
                          <a:effectLst/>
                          <a:latin typeface="Montserrat"/>
                        </a:rPr>
                        <a:t>Value 12</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Target value 1</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599607079"/>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Observation 2</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chemeClr val="bg1"/>
                          </a:solidFill>
                          <a:effectLst/>
                          <a:latin typeface="Montserrat"/>
                        </a:rPr>
                        <a:t>Value 12</a:t>
                      </a:r>
                      <a:endParaRPr lang="en-GB">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chemeClr val="bg1"/>
                          </a:solidFill>
                          <a:effectLst/>
                          <a:latin typeface="Montserrat"/>
                        </a:rPr>
                        <a:t>Value 22</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Montserrat"/>
                        </a:rPr>
                        <a:t>Target value 2</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64649170"/>
                  </a:ext>
                </a:extLst>
              </a:tr>
            </a:tbl>
          </a:graphicData>
        </a:graphic>
      </p:graphicFrame>
      <p:graphicFrame>
        <p:nvGraphicFramePr>
          <p:cNvPr id="7" name="Table 6">
            <a:extLst>
              <a:ext uri="{FF2B5EF4-FFF2-40B4-BE49-F238E27FC236}">
                <a16:creationId xmlns:a16="http://schemas.microsoft.com/office/drawing/2014/main" id="{AB7339DA-E3A9-1345-BCB4-32E976731B35}"/>
              </a:ext>
            </a:extLst>
          </p:cNvPr>
          <p:cNvGraphicFramePr>
            <a:graphicFrameLocks noGrp="1"/>
          </p:cNvGraphicFramePr>
          <p:nvPr>
            <p:extLst>
              <p:ext uri="{D42A27DB-BD31-4B8C-83A1-F6EECF244321}">
                <p14:modId xmlns:p14="http://schemas.microsoft.com/office/powerpoint/2010/main" val="965790044"/>
              </p:ext>
            </p:extLst>
          </p:nvPr>
        </p:nvGraphicFramePr>
        <p:xfrm>
          <a:off x="6220402" y="4103601"/>
          <a:ext cx="5133396" cy="1709015"/>
        </p:xfrm>
        <a:graphic>
          <a:graphicData uri="http://schemas.openxmlformats.org/drawingml/2006/table">
            <a:tbl>
              <a:tblPr/>
              <a:tblGrid>
                <a:gridCol w="1098189">
                  <a:extLst>
                    <a:ext uri="{9D8B030D-6E8A-4147-A177-3AD203B41FA5}">
                      <a16:colId xmlns:a16="http://schemas.microsoft.com/office/drawing/2014/main" val="3045058652"/>
                    </a:ext>
                  </a:extLst>
                </a:gridCol>
                <a:gridCol w="932184">
                  <a:extLst>
                    <a:ext uri="{9D8B030D-6E8A-4147-A177-3AD203B41FA5}">
                      <a16:colId xmlns:a16="http://schemas.microsoft.com/office/drawing/2014/main" val="2636096961"/>
                    </a:ext>
                  </a:extLst>
                </a:gridCol>
                <a:gridCol w="1072650">
                  <a:extLst>
                    <a:ext uri="{9D8B030D-6E8A-4147-A177-3AD203B41FA5}">
                      <a16:colId xmlns:a16="http://schemas.microsoft.com/office/drawing/2014/main" val="2930719930"/>
                    </a:ext>
                  </a:extLst>
                </a:gridCol>
                <a:gridCol w="600173">
                  <a:extLst>
                    <a:ext uri="{9D8B030D-6E8A-4147-A177-3AD203B41FA5}">
                      <a16:colId xmlns:a16="http://schemas.microsoft.com/office/drawing/2014/main" val="1657670743"/>
                    </a:ext>
                  </a:extLst>
                </a:gridCol>
                <a:gridCol w="1430200">
                  <a:extLst>
                    <a:ext uri="{9D8B030D-6E8A-4147-A177-3AD203B41FA5}">
                      <a16:colId xmlns:a16="http://schemas.microsoft.com/office/drawing/2014/main" val="2812493159"/>
                    </a:ext>
                  </a:extLst>
                </a:gridCol>
              </a:tblGrid>
              <a:tr h="690397">
                <a:tc>
                  <a:txBody>
                    <a:bodyPr/>
                    <a:lstStyle/>
                    <a:p>
                      <a:pPr fontAlgn="t"/>
                      <a:r>
                        <a:rPr lang="en-BE" dirty="0">
                          <a:effectLst/>
                        </a:rPr>
                        <a:t> </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chemeClr val="bg1"/>
                          </a:solidFill>
                          <a:effectLst/>
                          <a:latin typeface="Kanit"/>
                        </a:rPr>
                        <a:t>Age</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chemeClr val="bg1"/>
                          </a:solidFill>
                          <a:effectLst/>
                          <a:latin typeface="Kanit"/>
                        </a:rPr>
                        <a:t>Education</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a:solidFill>
                            <a:srgbClr val="000000"/>
                          </a:solidFill>
                          <a:effectLst/>
                          <a:latin typeface="Kani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Employed</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172014970"/>
                  </a:ext>
                </a:extLst>
              </a:tr>
              <a:tr h="509309">
                <a:tc>
                  <a:txBody>
                    <a:bodyPr/>
                    <a:lstStyle/>
                    <a:p>
                      <a:pPr algn="ctr" rtl="0" fontAlgn="t">
                        <a:spcBef>
                          <a:spcPts val="0"/>
                        </a:spcBef>
                        <a:spcAft>
                          <a:spcPts val="0"/>
                        </a:spcAft>
                      </a:pPr>
                      <a:r>
                        <a:rPr lang="en-GB" sz="1000" b="0" i="0" u="none" strike="noStrike">
                          <a:solidFill>
                            <a:srgbClr val="000000"/>
                          </a:solidFill>
                          <a:effectLst/>
                          <a:latin typeface="Kanit"/>
                        </a:rPr>
                        <a:t>Tom</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dirty="0">
                          <a:solidFill>
                            <a:schemeClr val="bg1"/>
                          </a:solidFill>
                          <a:effectLst/>
                          <a:latin typeface="Montserrat"/>
                        </a:rPr>
                        <a:t>19</a:t>
                      </a:r>
                      <a:endParaRPr lang="en-BE"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chemeClr val="bg1"/>
                          </a:solidFill>
                          <a:effectLst/>
                          <a:latin typeface="Montserrat"/>
                        </a:rPr>
                        <a:t>High School</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no</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943067250"/>
                  </a:ext>
                </a:extLst>
              </a:tr>
              <a:tr h="509309">
                <a:tc>
                  <a:txBody>
                    <a:bodyPr/>
                    <a:lstStyle/>
                    <a:p>
                      <a:pPr algn="ctr" rtl="0" fontAlgn="t">
                        <a:spcBef>
                          <a:spcPts val="0"/>
                        </a:spcBef>
                        <a:spcAft>
                          <a:spcPts val="0"/>
                        </a:spcAft>
                      </a:pPr>
                      <a:r>
                        <a:rPr lang="en-GB" sz="1000" b="0" i="0" u="none" strike="noStrike">
                          <a:solidFill>
                            <a:srgbClr val="000000"/>
                          </a:solidFill>
                          <a:effectLst/>
                          <a:latin typeface="Kanit"/>
                        </a:rPr>
                        <a:t>Jon</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chemeClr val="bg1"/>
                          </a:solidFill>
                          <a:effectLst/>
                          <a:latin typeface="Montserrat"/>
                        </a:rPr>
                        <a:t>45</a:t>
                      </a:r>
                      <a:endParaRPr lang="en-BE">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chemeClr val="bg1"/>
                          </a:solidFill>
                          <a:effectLst/>
                          <a:latin typeface="Montserrat"/>
                        </a:rPr>
                        <a:t>Masters</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Montserrat"/>
                        </a:rPr>
                        <a:t>yes</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868549668"/>
                  </a:ext>
                </a:extLst>
              </a:tr>
            </a:tbl>
          </a:graphicData>
        </a:graphic>
      </p:graphicFrame>
    </p:spTree>
    <p:extLst>
      <p:ext uri="{BB962C8B-B14F-4D97-AF65-F5344CB8AC3E}">
        <p14:creationId xmlns:p14="http://schemas.microsoft.com/office/powerpoint/2010/main" val="38262082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195D74-EE56-8F48-9DDA-440EEF50F38A}"/>
              </a:ext>
            </a:extLst>
          </p:cNvPr>
          <p:cNvSpPr>
            <a:spLocks noGrp="1"/>
          </p:cNvSpPr>
          <p:nvPr>
            <p:ph type="sldNum" sz="quarter" idx="12"/>
          </p:nvPr>
        </p:nvSpPr>
        <p:spPr/>
        <p:txBody>
          <a:bodyPr/>
          <a:lstStyle/>
          <a:p>
            <a:fld id="{CB40DCDA-36E0-43CF-9ABA-CD86176B7A24}" type="slidenum">
              <a:rPr lang="en-GB" smtClean="0"/>
              <a:pPr/>
              <a:t>39</a:t>
            </a:fld>
            <a:endParaRPr lang="en-GB" dirty="0"/>
          </a:p>
        </p:txBody>
      </p:sp>
      <p:sp>
        <p:nvSpPr>
          <p:cNvPr id="3" name="Title 2">
            <a:extLst>
              <a:ext uri="{FF2B5EF4-FFF2-40B4-BE49-F238E27FC236}">
                <a16:creationId xmlns:a16="http://schemas.microsoft.com/office/drawing/2014/main" id="{66DE16CC-DBA8-5441-B4FF-CFD533A23A56}"/>
              </a:ext>
            </a:extLst>
          </p:cNvPr>
          <p:cNvSpPr>
            <a:spLocks noGrp="1"/>
          </p:cNvSpPr>
          <p:nvPr>
            <p:ph type="title"/>
          </p:nvPr>
        </p:nvSpPr>
        <p:spPr>
          <a:xfrm>
            <a:off x="838200" y="761020"/>
            <a:ext cx="3808928" cy="701731"/>
          </a:xfrm>
        </p:spPr>
        <p:txBody>
          <a:bodyPr/>
          <a:lstStyle/>
          <a:p>
            <a:r>
              <a:rPr lang="en-US" dirty="0"/>
              <a:t>Feature types</a:t>
            </a:r>
          </a:p>
        </p:txBody>
      </p:sp>
      <p:graphicFrame>
        <p:nvGraphicFramePr>
          <p:cNvPr id="5" name="Content Placeholder 4">
            <a:extLst>
              <a:ext uri="{FF2B5EF4-FFF2-40B4-BE49-F238E27FC236}">
                <a16:creationId xmlns:a16="http://schemas.microsoft.com/office/drawing/2014/main" id="{9D55E3AB-4DEF-FD4B-95FC-07932EC242AF}"/>
              </a:ext>
            </a:extLst>
          </p:cNvPr>
          <p:cNvGraphicFramePr>
            <a:graphicFrameLocks noGrp="1"/>
          </p:cNvGraphicFramePr>
          <p:nvPr>
            <p:ph idx="1"/>
            <p:extLst>
              <p:ext uri="{D42A27DB-BD31-4B8C-83A1-F6EECF244321}">
                <p14:modId xmlns:p14="http://schemas.microsoft.com/office/powerpoint/2010/main" val="6615013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31194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ED739E62-E67A-48E8-B2AF-8E10D428CD86}"/>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chemeClr val="accent6"/>
                </a:solidFill>
                <a:latin typeface="+mj-lt"/>
                <a:ea typeface="+mj-ea"/>
                <a:cs typeface="+mj-cs"/>
              </a:rPr>
              <a:t>1</a:t>
            </a:r>
            <a:r>
              <a:rPr lang="en-US" sz="6000" kern="1200" dirty="0">
                <a:solidFill>
                  <a:srgbClr val="FFFFFF"/>
                </a:solidFill>
                <a:latin typeface="+mj-lt"/>
                <a:ea typeface="+mj-ea"/>
                <a:cs typeface="+mj-cs"/>
              </a:rPr>
              <a:t> Definition of AI</a:t>
            </a:r>
          </a:p>
        </p:txBody>
      </p:sp>
      <p:sp>
        <p:nvSpPr>
          <p:cNvPr id="6" name="Text Placeholder 5">
            <a:extLst>
              <a:ext uri="{FF2B5EF4-FFF2-40B4-BE49-F238E27FC236}">
                <a16:creationId xmlns:a16="http://schemas.microsoft.com/office/drawing/2014/main" id="{568906F6-68D2-41E2-90E7-924A71DB985D}"/>
              </a:ext>
            </a:extLst>
          </p:cNvPr>
          <p:cNvSpPr>
            <a:spLocks noGrp="1"/>
          </p:cNvSpPr>
          <p:nvPr>
            <p:ph type="body" idx="1"/>
          </p:nvPr>
        </p:nvSpPr>
        <p:spPr>
          <a:xfrm>
            <a:off x="3045368" y="4074718"/>
            <a:ext cx="6105194" cy="682079"/>
          </a:xfrm>
        </p:spPr>
        <p:txBody>
          <a:bodyPr vert="horz" lIns="91440" tIns="45720" rIns="91440" bIns="45720" rtlCol="0">
            <a:normAutofit/>
          </a:bodyPr>
          <a:lstStyle/>
          <a:p>
            <a:pPr algn="ctr"/>
            <a:endParaRPr lang="en-US" sz="2400" kern="1200" dirty="0">
              <a:solidFill>
                <a:srgbClr val="FFFFFF"/>
              </a:solidFill>
              <a:latin typeface="+mn-lt"/>
              <a:ea typeface="+mn-ea"/>
              <a:cs typeface="+mn-cs"/>
            </a:endParaRPr>
          </a:p>
        </p:txBody>
      </p:sp>
      <p:sp>
        <p:nvSpPr>
          <p:cNvPr id="7" name="Slide Number Placeholder 1">
            <a:extLst>
              <a:ext uri="{FF2B5EF4-FFF2-40B4-BE49-F238E27FC236}">
                <a16:creationId xmlns:a16="http://schemas.microsoft.com/office/drawing/2014/main" id="{757739A2-A37B-4D7B-B27E-B99B2366F09E}"/>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4</a:t>
            </a:fld>
            <a:endParaRPr lang="en-GB" dirty="0"/>
          </a:p>
        </p:txBody>
      </p:sp>
    </p:spTree>
    <p:extLst>
      <p:ext uri="{BB962C8B-B14F-4D97-AF65-F5344CB8AC3E}">
        <p14:creationId xmlns:p14="http://schemas.microsoft.com/office/powerpoint/2010/main" val="8963241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9680F8-1102-B541-9DEA-66E5C820E40B}"/>
              </a:ext>
            </a:extLst>
          </p:cNvPr>
          <p:cNvSpPr>
            <a:spLocks noGrp="1"/>
          </p:cNvSpPr>
          <p:nvPr>
            <p:ph sz="half" idx="1"/>
          </p:nvPr>
        </p:nvSpPr>
        <p:spPr/>
        <p:txBody>
          <a:bodyPr>
            <a:normAutofit/>
          </a:bodyPr>
          <a:lstStyle/>
          <a:p>
            <a:r>
              <a:rPr lang="en-BE" dirty="0"/>
              <a:t>Information that you want to model/predict based on the available features</a:t>
            </a:r>
          </a:p>
          <a:p>
            <a:endParaRPr lang="en-BE" dirty="0"/>
          </a:p>
          <a:p>
            <a:r>
              <a:rPr lang="en-BE" dirty="0">
                <a:solidFill>
                  <a:schemeClr val="accent6"/>
                </a:solidFill>
              </a:rPr>
              <a:t>Regression</a:t>
            </a:r>
            <a:r>
              <a:rPr lang="en-BE" dirty="0"/>
              <a:t>: quantitative target</a:t>
            </a:r>
          </a:p>
          <a:p>
            <a:pPr lvl="1"/>
            <a:r>
              <a:rPr lang="en-BE" dirty="0"/>
              <a:t>House price prediction (amount)</a:t>
            </a:r>
          </a:p>
          <a:p>
            <a:endParaRPr lang="en-BE" dirty="0"/>
          </a:p>
          <a:p>
            <a:r>
              <a:rPr lang="en-BE" dirty="0">
                <a:solidFill>
                  <a:schemeClr val="accent6"/>
                </a:solidFill>
              </a:rPr>
              <a:t>Classification</a:t>
            </a:r>
            <a:r>
              <a:rPr lang="en-BE" dirty="0"/>
              <a:t>: qualitative target</a:t>
            </a:r>
          </a:p>
          <a:p>
            <a:pPr lvl="1"/>
            <a:r>
              <a:rPr lang="en-BE" dirty="0"/>
              <a:t>E-mail spam filtering (yes/no)</a:t>
            </a:r>
          </a:p>
        </p:txBody>
      </p:sp>
      <p:sp>
        <p:nvSpPr>
          <p:cNvPr id="3" name="Content Placeholder 2">
            <a:extLst>
              <a:ext uri="{FF2B5EF4-FFF2-40B4-BE49-F238E27FC236}">
                <a16:creationId xmlns:a16="http://schemas.microsoft.com/office/drawing/2014/main" id="{32148C71-09BF-4D44-B0FB-ADEE017A3A7D}"/>
              </a:ext>
            </a:extLst>
          </p:cNvPr>
          <p:cNvSpPr>
            <a:spLocks noGrp="1"/>
          </p:cNvSpPr>
          <p:nvPr>
            <p:ph sz="half" idx="2"/>
          </p:nvPr>
        </p:nvSpPr>
        <p:spPr/>
        <p:txBody>
          <a:bodyPr/>
          <a:lstStyle/>
          <a:p>
            <a:endParaRPr lang="en-BE" dirty="0"/>
          </a:p>
        </p:txBody>
      </p:sp>
      <p:sp>
        <p:nvSpPr>
          <p:cNvPr id="4" name="Slide Number Placeholder 3">
            <a:extLst>
              <a:ext uri="{FF2B5EF4-FFF2-40B4-BE49-F238E27FC236}">
                <a16:creationId xmlns:a16="http://schemas.microsoft.com/office/drawing/2014/main" id="{303A2FED-E5DD-E94B-83D3-44C00461C65A}"/>
              </a:ext>
            </a:extLst>
          </p:cNvPr>
          <p:cNvSpPr>
            <a:spLocks noGrp="1"/>
          </p:cNvSpPr>
          <p:nvPr>
            <p:ph type="sldNum" sz="quarter" idx="12"/>
          </p:nvPr>
        </p:nvSpPr>
        <p:spPr/>
        <p:txBody>
          <a:bodyPr/>
          <a:lstStyle/>
          <a:p>
            <a:fld id="{CB40DCDA-36E0-43CF-9ABA-CD86176B7A24}" type="slidenum">
              <a:rPr lang="en-GB" smtClean="0"/>
              <a:t>40</a:t>
            </a:fld>
            <a:endParaRPr lang="en-GB"/>
          </a:p>
        </p:txBody>
      </p:sp>
      <p:sp>
        <p:nvSpPr>
          <p:cNvPr id="5" name="Title 4">
            <a:extLst>
              <a:ext uri="{FF2B5EF4-FFF2-40B4-BE49-F238E27FC236}">
                <a16:creationId xmlns:a16="http://schemas.microsoft.com/office/drawing/2014/main" id="{3DC69131-AFA8-354B-A8F8-8C6A08AED656}"/>
              </a:ext>
            </a:extLst>
          </p:cNvPr>
          <p:cNvSpPr>
            <a:spLocks noGrp="1"/>
          </p:cNvSpPr>
          <p:nvPr>
            <p:ph type="title"/>
          </p:nvPr>
        </p:nvSpPr>
        <p:spPr>
          <a:xfrm>
            <a:off x="838200" y="761020"/>
            <a:ext cx="1835567" cy="701731"/>
          </a:xfrm>
        </p:spPr>
        <p:txBody>
          <a:bodyPr/>
          <a:lstStyle/>
          <a:p>
            <a:r>
              <a:rPr lang="en-BE" dirty="0"/>
              <a:t>Target</a:t>
            </a:r>
          </a:p>
        </p:txBody>
      </p:sp>
      <p:graphicFrame>
        <p:nvGraphicFramePr>
          <p:cNvPr id="6" name="Content Placeholder 4">
            <a:extLst>
              <a:ext uri="{FF2B5EF4-FFF2-40B4-BE49-F238E27FC236}">
                <a16:creationId xmlns:a16="http://schemas.microsoft.com/office/drawing/2014/main" id="{B5407972-7BB2-AB41-A00F-242C757D1D82}"/>
              </a:ext>
            </a:extLst>
          </p:cNvPr>
          <p:cNvGraphicFramePr>
            <a:graphicFrameLocks/>
          </p:cNvGraphicFramePr>
          <p:nvPr/>
        </p:nvGraphicFramePr>
        <p:xfrm>
          <a:off x="6220403" y="1945697"/>
          <a:ext cx="5133397" cy="1709015"/>
        </p:xfrm>
        <a:graphic>
          <a:graphicData uri="http://schemas.openxmlformats.org/drawingml/2006/table">
            <a:tbl>
              <a:tblPr/>
              <a:tblGrid>
                <a:gridCol w="1098189">
                  <a:extLst>
                    <a:ext uri="{9D8B030D-6E8A-4147-A177-3AD203B41FA5}">
                      <a16:colId xmlns:a16="http://schemas.microsoft.com/office/drawing/2014/main" val="1796075799"/>
                    </a:ext>
                  </a:extLst>
                </a:gridCol>
                <a:gridCol w="932184">
                  <a:extLst>
                    <a:ext uri="{9D8B030D-6E8A-4147-A177-3AD203B41FA5}">
                      <a16:colId xmlns:a16="http://schemas.microsoft.com/office/drawing/2014/main" val="1997769266"/>
                    </a:ext>
                  </a:extLst>
                </a:gridCol>
                <a:gridCol w="1072651">
                  <a:extLst>
                    <a:ext uri="{9D8B030D-6E8A-4147-A177-3AD203B41FA5}">
                      <a16:colId xmlns:a16="http://schemas.microsoft.com/office/drawing/2014/main" val="1743175407"/>
                    </a:ext>
                  </a:extLst>
                </a:gridCol>
                <a:gridCol w="600173">
                  <a:extLst>
                    <a:ext uri="{9D8B030D-6E8A-4147-A177-3AD203B41FA5}">
                      <a16:colId xmlns:a16="http://schemas.microsoft.com/office/drawing/2014/main" val="25290292"/>
                    </a:ext>
                  </a:extLst>
                </a:gridCol>
                <a:gridCol w="1430200">
                  <a:extLst>
                    <a:ext uri="{9D8B030D-6E8A-4147-A177-3AD203B41FA5}">
                      <a16:colId xmlns:a16="http://schemas.microsoft.com/office/drawing/2014/main" val="4268550170"/>
                    </a:ext>
                  </a:extLst>
                </a:gridCol>
              </a:tblGrid>
              <a:tr h="690397">
                <a:tc>
                  <a:txBody>
                    <a:bodyPr/>
                    <a:lstStyle/>
                    <a:p>
                      <a:pPr fontAlgn="t"/>
                      <a:r>
                        <a:rPr lang="en-BE">
                          <a:effectLst/>
                        </a:rPr>
                        <a:t> </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Kanit"/>
                        </a:rPr>
                        <a:t>Feature 1</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Feature 2</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Kani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chemeClr val="bg1"/>
                          </a:solidFill>
                          <a:effectLst/>
                          <a:latin typeface="Kanit"/>
                        </a:rPr>
                        <a:t>Target</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471966677"/>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Observation 1</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Value 11</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Value 12</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chemeClr val="bg1"/>
                          </a:solidFill>
                          <a:effectLst/>
                          <a:latin typeface="Montserrat"/>
                        </a:rPr>
                        <a:t>Target value 1</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1599607079"/>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Observation 2</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Value 12</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Value 22</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chemeClr val="bg1"/>
                          </a:solidFill>
                          <a:effectLst/>
                          <a:latin typeface="Montserrat"/>
                        </a:rPr>
                        <a:t>Target value 2</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64649170"/>
                  </a:ext>
                </a:extLst>
              </a:tr>
            </a:tbl>
          </a:graphicData>
        </a:graphic>
      </p:graphicFrame>
      <p:graphicFrame>
        <p:nvGraphicFramePr>
          <p:cNvPr id="7" name="Table 6">
            <a:extLst>
              <a:ext uri="{FF2B5EF4-FFF2-40B4-BE49-F238E27FC236}">
                <a16:creationId xmlns:a16="http://schemas.microsoft.com/office/drawing/2014/main" id="{AB7339DA-E3A9-1345-BCB4-32E976731B35}"/>
              </a:ext>
            </a:extLst>
          </p:cNvPr>
          <p:cNvGraphicFramePr>
            <a:graphicFrameLocks noGrp="1"/>
          </p:cNvGraphicFramePr>
          <p:nvPr/>
        </p:nvGraphicFramePr>
        <p:xfrm>
          <a:off x="6220402" y="4103601"/>
          <a:ext cx="5133396" cy="1709015"/>
        </p:xfrm>
        <a:graphic>
          <a:graphicData uri="http://schemas.openxmlformats.org/drawingml/2006/table">
            <a:tbl>
              <a:tblPr/>
              <a:tblGrid>
                <a:gridCol w="1098189">
                  <a:extLst>
                    <a:ext uri="{9D8B030D-6E8A-4147-A177-3AD203B41FA5}">
                      <a16:colId xmlns:a16="http://schemas.microsoft.com/office/drawing/2014/main" val="3045058652"/>
                    </a:ext>
                  </a:extLst>
                </a:gridCol>
                <a:gridCol w="932184">
                  <a:extLst>
                    <a:ext uri="{9D8B030D-6E8A-4147-A177-3AD203B41FA5}">
                      <a16:colId xmlns:a16="http://schemas.microsoft.com/office/drawing/2014/main" val="2636096961"/>
                    </a:ext>
                  </a:extLst>
                </a:gridCol>
                <a:gridCol w="1072650">
                  <a:extLst>
                    <a:ext uri="{9D8B030D-6E8A-4147-A177-3AD203B41FA5}">
                      <a16:colId xmlns:a16="http://schemas.microsoft.com/office/drawing/2014/main" val="2930719930"/>
                    </a:ext>
                  </a:extLst>
                </a:gridCol>
                <a:gridCol w="600173">
                  <a:extLst>
                    <a:ext uri="{9D8B030D-6E8A-4147-A177-3AD203B41FA5}">
                      <a16:colId xmlns:a16="http://schemas.microsoft.com/office/drawing/2014/main" val="1657670743"/>
                    </a:ext>
                  </a:extLst>
                </a:gridCol>
                <a:gridCol w="1430200">
                  <a:extLst>
                    <a:ext uri="{9D8B030D-6E8A-4147-A177-3AD203B41FA5}">
                      <a16:colId xmlns:a16="http://schemas.microsoft.com/office/drawing/2014/main" val="2812493159"/>
                    </a:ext>
                  </a:extLst>
                </a:gridCol>
              </a:tblGrid>
              <a:tr h="690397">
                <a:tc>
                  <a:txBody>
                    <a:bodyPr/>
                    <a:lstStyle/>
                    <a:p>
                      <a:pPr fontAlgn="t"/>
                      <a:r>
                        <a:rPr lang="en-BE" dirty="0">
                          <a:effectLst/>
                        </a:rPr>
                        <a:t> </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Age</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Education</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Kani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chemeClr val="bg1"/>
                          </a:solidFill>
                          <a:effectLst/>
                          <a:latin typeface="Kanit"/>
                        </a:rPr>
                        <a:t>Employed</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2172014970"/>
                  </a:ext>
                </a:extLst>
              </a:tr>
              <a:tr h="509309">
                <a:tc>
                  <a:txBody>
                    <a:bodyPr/>
                    <a:lstStyle/>
                    <a:p>
                      <a:pPr algn="ctr" rtl="0" fontAlgn="t">
                        <a:spcBef>
                          <a:spcPts val="0"/>
                        </a:spcBef>
                        <a:spcAft>
                          <a:spcPts val="0"/>
                        </a:spcAft>
                      </a:pPr>
                      <a:r>
                        <a:rPr lang="en-GB" sz="1000" b="0" i="0" u="none" strike="noStrike">
                          <a:solidFill>
                            <a:srgbClr val="000000"/>
                          </a:solidFill>
                          <a:effectLst/>
                          <a:latin typeface="Kanit"/>
                        </a:rPr>
                        <a:t>Tom</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19</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High School</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chemeClr val="bg1"/>
                          </a:solidFill>
                          <a:effectLst/>
                          <a:latin typeface="Montserrat"/>
                        </a:rPr>
                        <a:t>no</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2943067250"/>
                  </a:ext>
                </a:extLst>
              </a:tr>
              <a:tr h="509309">
                <a:tc>
                  <a:txBody>
                    <a:bodyPr/>
                    <a:lstStyle/>
                    <a:p>
                      <a:pPr algn="ctr" rtl="0" fontAlgn="t">
                        <a:spcBef>
                          <a:spcPts val="0"/>
                        </a:spcBef>
                        <a:spcAft>
                          <a:spcPts val="0"/>
                        </a:spcAft>
                      </a:pPr>
                      <a:r>
                        <a:rPr lang="en-GB" sz="1000" b="0" i="0" u="none" strike="noStrike">
                          <a:solidFill>
                            <a:srgbClr val="000000"/>
                          </a:solidFill>
                          <a:effectLst/>
                          <a:latin typeface="Kanit"/>
                        </a:rPr>
                        <a:t>Jon</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45</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Masters</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chemeClr val="bg1"/>
                          </a:solidFill>
                          <a:effectLst/>
                          <a:latin typeface="Montserrat"/>
                        </a:rPr>
                        <a:t>yes</a:t>
                      </a:r>
                      <a:endParaRPr lang="en-GB" dirty="0">
                        <a:solidFill>
                          <a:schemeClr val="bg1"/>
                        </a:solidFill>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868549668"/>
                  </a:ext>
                </a:extLst>
              </a:tr>
            </a:tbl>
          </a:graphicData>
        </a:graphic>
      </p:graphicFrame>
    </p:spTree>
    <p:extLst>
      <p:ext uri="{BB962C8B-B14F-4D97-AF65-F5344CB8AC3E}">
        <p14:creationId xmlns:p14="http://schemas.microsoft.com/office/powerpoint/2010/main" val="38405654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B0141C2-89F1-AA4C-9BA7-526DE8120AA3}"/>
              </a:ext>
            </a:extLst>
          </p:cNvPr>
          <p:cNvSpPr>
            <a:spLocks noGrp="1"/>
          </p:cNvSpPr>
          <p:nvPr>
            <p:ph type="body" idx="1"/>
          </p:nvPr>
        </p:nvSpPr>
        <p:spPr/>
        <p:txBody>
          <a:bodyPr>
            <a:normAutofit/>
          </a:bodyPr>
          <a:lstStyle/>
          <a:p>
            <a:r>
              <a:rPr lang="en-US" sz="3200" dirty="0">
                <a:solidFill>
                  <a:schemeClr val="accent6"/>
                </a:solidFill>
              </a:rPr>
              <a:t>Problem</a:t>
            </a:r>
          </a:p>
        </p:txBody>
      </p:sp>
      <p:sp>
        <p:nvSpPr>
          <p:cNvPr id="3" name="Content Placeholder 2">
            <a:extLst>
              <a:ext uri="{FF2B5EF4-FFF2-40B4-BE49-F238E27FC236}">
                <a16:creationId xmlns:a16="http://schemas.microsoft.com/office/drawing/2014/main" id="{4B85156F-27D9-A749-8429-AD4E687F044B}"/>
              </a:ext>
            </a:extLst>
          </p:cNvPr>
          <p:cNvSpPr>
            <a:spLocks noGrp="1"/>
          </p:cNvSpPr>
          <p:nvPr>
            <p:ph sz="half" idx="2"/>
          </p:nvPr>
        </p:nvSpPr>
        <p:spPr/>
        <p:txBody>
          <a:bodyPr>
            <a:normAutofit lnSpcReduction="10000"/>
          </a:bodyPr>
          <a:lstStyle/>
          <a:p>
            <a:r>
              <a:rPr lang="en-BE" dirty="0"/>
              <a:t>Will it be cold or hot tomorrow?</a:t>
            </a:r>
          </a:p>
          <a:p>
            <a:r>
              <a:rPr lang="en-BE" dirty="0"/>
              <a:t>Which percentage score will the student get?</a:t>
            </a:r>
          </a:p>
          <a:p>
            <a:r>
              <a:rPr lang="en-BE" dirty="0"/>
              <a:t>Will my stock go up or down?</a:t>
            </a:r>
          </a:p>
          <a:p>
            <a:r>
              <a:rPr lang="en-BE" dirty="0"/>
              <a:t>What will the temperature be?</a:t>
            </a:r>
          </a:p>
          <a:p>
            <a:r>
              <a:rPr lang="en-BE" dirty="0"/>
              <a:t>Will the student pass or fail the exam?</a:t>
            </a:r>
          </a:p>
          <a:p>
            <a:r>
              <a:rPr lang="en-BE" dirty="0"/>
              <a:t>Which price will me stock be at?</a:t>
            </a:r>
          </a:p>
        </p:txBody>
      </p:sp>
      <p:sp>
        <p:nvSpPr>
          <p:cNvPr id="4" name="Text Placeholder 3">
            <a:extLst>
              <a:ext uri="{FF2B5EF4-FFF2-40B4-BE49-F238E27FC236}">
                <a16:creationId xmlns:a16="http://schemas.microsoft.com/office/drawing/2014/main" id="{5629F675-4A4A-2D44-A6D7-DCAA89A618A0}"/>
              </a:ext>
            </a:extLst>
          </p:cNvPr>
          <p:cNvSpPr>
            <a:spLocks noGrp="1"/>
          </p:cNvSpPr>
          <p:nvPr>
            <p:ph type="body" sz="quarter" idx="3"/>
          </p:nvPr>
        </p:nvSpPr>
        <p:spPr/>
        <p:txBody>
          <a:bodyPr>
            <a:normAutofit/>
          </a:bodyPr>
          <a:lstStyle/>
          <a:p>
            <a:r>
              <a:rPr lang="en-US" sz="3200" dirty="0">
                <a:solidFill>
                  <a:schemeClr val="accent6"/>
                </a:solidFill>
              </a:rPr>
              <a:t>Regression or classification?</a:t>
            </a:r>
          </a:p>
        </p:txBody>
      </p:sp>
      <p:sp>
        <p:nvSpPr>
          <p:cNvPr id="5" name="Content Placeholder 4">
            <a:extLst>
              <a:ext uri="{FF2B5EF4-FFF2-40B4-BE49-F238E27FC236}">
                <a16:creationId xmlns:a16="http://schemas.microsoft.com/office/drawing/2014/main" id="{B9136F53-AE6C-7346-BF42-BDC75F1DC8BC}"/>
              </a:ext>
            </a:extLst>
          </p:cNvPr>
          <p:cNvSpPr>
            <a:spLocks noGrp="1"/>
          </p:cNvSpPr>
          <p:nvPr>
            <p:ph sz="quarter" idx="4"/>
          </p:nvPr>
        </p:nvSpPr>
        <p:spPr/>
        <p:txBody>
          <a:bodyPr/>
          <a:lstStyle/>
          <a:p>
            <a:r>
              <a:rPr lang="en-US" dirty="0"/>
              <a:t>…</a:t>
            </a:r>
          </a:p>
          <a:p>
            <a:r>
              <a:rPr lang="en-US" dirty="0"/>
              <a:t>…</a:t>
            </a:r>
          </a:p>
          <a:p>
            <a:r>
              <a:rPr lang="en-US" dirty="0"/>
              <a:t>…</a:t>
            </a:r>
          </a:p>
          <a:p>
            <a:r>
              <a:rPr lang="en-US" dirty="0"/>
              <a:t>…</a:t>
            </a:r>
          </a:p>
          <a:p>
            <a:r>
              <a:rPr lang="en-US" dirty="0"/>
              <a:t>…</a:t>
            </a:r>
          </a:p>
          <a:p>
            <a:r>
              <a:rPr lang="en-US" dirty="0"/>
              <a:t>…</a:t>
            </a:r>
          </a:p>
          <a:p>
            <a:r>
              <a:rPr lang="en-US" dirty="0"/>
              <a:t>…</a:t>
            </a:r>
          </a:p>
          <a:p>
            <a:pPr marL="0" indent="0">
              <a:buNone/>
            </a:pPr>
            <a:endParaRPr lang="en-US" dirty="0"/>
          </a:p>
        </p:txBody>
      </p:sp>
      <p:sp>
        <p:nvSpPr>
          <p:cNvPr id="6" name="Slide Number Placeholder 5">
            <a:extLst>
              <a:ext uri="{FF2B5EF4-FFF2-40B4-BE49-F238E27FC236}">
                <a16:creationId xmlns:a16="http://schemas.microsoft.com/office/drawing/2014/main" id="{D9497C40-4B9B-C144-A10D-9BE4CE210487}"/>
              </a:ext>
            </a:extLst>
          </p:cNvPr>
          <p:cNvSpPr>
            <a:spLocks noGrp="1"/>
          </p:cNvSpPr>
          <p:nvPr>
            <p:ph type="sldNum" sz="quarter" idx="12"/>
          </p:nvPr>
        </p:nvSpPr>
        <p:spPr/>
        <p:txBody>
          <a:bodyPr/>
          <a:lstStyle/>
          <a:p>
            <a:fld id="{CB40DCDA-36E0-43CF-9ABA-CD86176B7A24}" type="slidenum">
              <a:rPr lang="en-GB" smtClean="0"/>
              <a:t>41</a:t>
            </a:fld>
            <a:endParaRPr lang="en-GB"/>
          </a:p>
        </p:txBody>
      </p:sp>
      <p:sp>
        <p:nvSpPr>
          <p:cNvPr id="7" name="Title 6">
            <a:extLst>
              <a:ext uri="{FF2B5EF4-FFF2-40B4-BE49-F238E27FC236}">
                <a16:creationId xmlns:a16="http://schemas.microsoft.com/office/drawing/2014/main" id="{B1D3F2E6-81BD-4C4D-9641-E353C3411610}"/>
              </a:ext>
            </a:extLst>
          </p:cNvPr>
          <p:cNvSpPr>
            <a:spLocks noGrp="1"/>
          </p:cNvSpPr>
          <p:nvPr>
            <p:ph type="title"/>
          </p:nvPr>
        </p:nvSpPr>
        <p:spPr>
          <a:xfrm>
            <a:off x="838200" y="761020"/>
            <a:ext cx="2336794" cy="701731"/>
          </a:xfrm>
          <a:solidFill>
            <a:schemeClr val="accent6"/>
          </a:solidFill>
        </p:spPr>
        <p:txBody>
          <a:bodyPr/>
          <a:lstStyle/>
          <a:p>
            <a:r>
              <a:rPr lang="en-US" dirty="0"/>
              <a:t>Exercise</a:t>
            </a:r>
          </a:p>
        </p:txBody>
      </p:sp>
    </p:spTree>
    <p:extLst>
      <p:ext uri="{BB962C8B-B14F-4D97-AF65-F5344CB8AC3E}">
        <p14:creationId xmlns:p14="http://schemas.microsoft.com/office/powerpoint/2010/main" val="2769494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7B8A76-0290-C149-87F0-16589097EB80}"/>
              </a:ext>
            </a:extLst>
          </p:cNvPr>
          <p:cNvSpPr>
            <a:spLocks noGrp="1"/>
          </p:cNvSpPr>
          <p:nvPr>
            <p:ph type="body" idx="1"/>
          </p:nvPr>
        </p:nvSpPr>
        <p:spPr/>
        <p:txBody>
          <a:bodyPr>
            <a:normAutofit/>
          </a:bodyPr>
          <a:lstStyle/>
          <a:p>
            <a:r>
              <a:rPr lang="en-BE" sz="3200" dirty="0">
                <a:solidFill>
                  <a:schemeClr val="accent6"/>
                </a:solidFill>
              </a:rPr>
              <a:t>Classification problem</a:t>
            </a:r>
          </a:p>
        </p:txBody>
      </p:sp>
      <p:sp>
        <p:nvSpPr>
          <p:cNvPr id="3" name="Content Placeholder 2">
            <a:extLst>
              <a:ext uri="{FF2B5EF4-FFF2-40B4-BE49-F238E27FC236}">
                <a16:creationId xmlns:a16="http://schemas.microsoft.com/office/drawing/2014/main" id="{7DAE4AD8-EA84-0044-9818-FE7F1D834E77}"/>
              </a:ext>
            </a:extLst>
          </p:cNvPr>
          <p:cNvSpPr>
            <a:spLocks noGrp="1"/>
          </p:cNvSpPr>
          <p:nvPr>
            <p:ph sz="half" idx="2"/>
          </p:nvPr>
        </p:nvSpPr>
        <p:spPr/>
        <p:txBody>
          <a:bodyPr/>
          <a:lstStyle/>
          <a:p>
            <a:endParaRPr lang="en-BE" dirty="0"/>
          </a:p>
          <a:p>
            <a:r>
              <a:rPr lang="en-BE" dirty="0"/>
              <a:t>Will it be cold or hot tomorrow?</a:t>
            </a:r>
          </a:p>
          <a:p>
            <a:endParaRPr lang="en-BE" dirty="0"/>
          </a:p>
          <a:p>
            <a:r>
              <a:rPr lang="en-BE" dirty="0"/>
              <a:t>Will the student pass or fail the exam?</a:t>
            </a:r>
          </a:p>
          <a:p>
            <a:endParaRPr lang="en-BE" dirty="0"/>
          </a:p>
          <a:p>
            <a:r>
              <a:rPr lang="en-BE" dirty="0"/>
              <a:t>Will my stock go up or down?</a:t>
            </a:r>
          </a:p>
        </p:txBody>
      </p:sp>
      <p:sp>
        <p:nvSpPr>
          <p:cNvPr id="4" name="Text Placeholder 3">
            <a:extLst>
              <a:ext uri="{FF2B5EF4-FFF2-40B4-BE49-F238E27FC236}">
                <a16:creationId xmlns:a16="http://schemas.microsoft.com/office/drawing/2014/main" id="{73EBAC67-56F7-8940-ADCB-7E2ACC1E99A9}"/>
              </a:ext>
            </a:extLst>
          </p:cNvPr>
          <p:cNvSpPr>
            <a:spLocks noGrp="1"/>
          </p:cNvSpPr>
          <p:nvPr>
            <p:ph type="body" sz="quarter" idx="3"/>
          </p:nvPr>
        </p:nvSpPr>
        <p:spPr/>
        <p:txBody>
          <a:bodyPr>
            <a:normAutofit/>
          </a:bodyPr>
          <a:lstStyle/>
          <a:p>
            <a:r>
              <a:rPr lang="en-BE" sz="3200" dirty="0">
                <a:solidFill>
                  <a:schemeClr val="accent6"/>
                </a:solidFill>
              </a:rPr>
              <a:t>Regression problem</a:t>
            </a:r>
          </a:p>
        </p:txBody>
      </p:sp>
      <p:sp>
        <p:nvSpPr>
          <p:cNvPr id="5" name="Content Placeholder 4">
            <a:extLst>
              <a:ext uri="{FF2B5EF4-FFF2-40B4-BE49-F238E27FC236}">
                <a16:creationId xmlns:a16="http://schemas.microsoft.com/office/drawing/2014/main" id="{37168D01-E18B-C34C-BD94-22FF3679EF3B}"/>
              </a:ext>
            </a:extLst>
          </p:cNvPr>
          <p:cNvSpPr>
            <a:spLocks noGrp="1"/>
          </p:cNvSpPr>
          <p:nvPr>
            <p:ph sz="quarter" idx="4"/>
          </p:nvPr>
        </p:nvSpPr>
        <p:spPr/>
        <p:txBody>
          <a:bodyPr/>
          <a:lstStyle/>
          <a:p>
            <a:endParaRPr lang="en-BE" dirty="0"/>
          </a:p>
          <a:p>
            <a:r>
              <a:rPr lang="en-BE" dirty="0"/>
              <a:t>What will the temperature be?</a:t>
            </a:r>
          </a:p>
          <a:p>
            <a:endParaRPr lang="en-BE" dirty="0"/>
          </a:p>
          <a:p>
            <a:r>
              <a:rPr lang="en-BE" dirty="0"/>
              <a:t>Which percentage score will the student get?</a:t>
            </a:r>
          </a:p>
          <a:p>
            <a:endParaRPr lang="en-BE" dirty="0"/>
          </a:p>
          <a:p>
            <a:r>
              <a:rPr lang="en-BE" dirty="0"/>
              <a:t>Which price will my stock be at?</a:t>
            </a:r>
          </a:p>
        </p:txBody>
      </p:sp>
      <p:sp>
        <p:nvSpPr>
          <p:cNvPr id="6" name="Slide Number Placeholder 5">
            <a:extLst>
              <a:ext uri="{FF2B5EF4-FFF2-40B4-BE49-F238E27FC236}">
                <a16:creationId xmlns:a16="http://schemas.microsoft.com/office/drawing/2014/main" id="{F06AD22B-3752-D540-A362-A41029369F12}"/>
              </a:ext>
            </a:extLst>
          </p:cNvPr>
          <p:cNvSpPr>
            <a:spLocks noGrp="1"/>
          </p:cNvSpPr>
          <p:nvPr>
            <p:ph type="sldNum" sz="quarter" idx="12"/>
          </p:nvPr>
        </p:nvSpPr>
        <p:spPr/>
        <p:txBody>
          <a:bodyPr/>
          <a:lstStyle/>
          <a:p>
            <a:fld id="{CB40DCDA-36E0-43CF-9ABA-CD86176B7A24}" type="slidenum">
              <a:rPr lang="en-GB" smtClean="0"/>
              <a:t>42</a:t>
            </a:fld>
            <a:endParaRPr lang="en-GB"/>
          </a:p>
        </p:txBody>
      </p:sp>
      <p:sp>
        <p:nvSpPr>
          <p:cNvPr id="7" name="Title 6">
            <a:extLst>
              <a:ext uri="{FF2B5EF4-FFF2-40B4-BE49-F238E27FC236}">
                <a16:creationId xmlns:a16="http://schemas.microsoft.com/office/drawing/2014/main" id="{D97B1C64-63E6-0144-932C-3C7E2E882B70}"/>
              </a:ext>
            </a:extLst>
          </p:cNvPr>
          <p:cNvSpPr>
            <a:spLocks noGrp="1"/>
          </p:cNvSpPr>
          <p:nvPr>
            <p:ph type="title"/>
          </p:nvPr>
        </p:nvSpPr>
        <p:spPr>
          <a:xfrm>
            <a:off x="838200" y="761020"/>
            <a:ext cx="7354834" cy="701731"/>
          </a:xfrm>
        </p:spPr>
        <p:txBody>
          <a:bodyPr/>
          <a:lstStyle/>
          <a:p>
            <a:r>
              <a:rPr lang="en-BE" dirty="0"/>
              <a:t>Classification vs regression</a:t>
            </a:r>
          </a:p>
        </p:txBody>
      </p:sp>
    </p:spTree>
    <p:extLst>
      <p:ext uri="{BB962C8B-B14F-4D97-AF65-F5344CB8AC3E}">
        <p14:creationId xmlns:p14="http://schemas.microsoft.com/office/powerpoint/2010/main" val="24498394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9680F8-1102-B541-9DEA-66E5C820E40B}"/>
              </a:ext>
            </a:extLst>
          </p:cNvPr>
          <p:cNvSpPr>
            <a:spLocks noGrp="1"/>
          </p:cNvSpPr>
          <p:nvPr>
            <p:ph sz="half" idx="1"/>
          </p:nvPr>
        </p:nvSpPr>
        <p:spPr/>
        <p:txBody>
          <a:bodyPr>
            <a:normAutofit/>
          </a:bodyPr>
          <a:lstStyle/>
          <a:p>
            <a:r>
              <a:rPr lang="en-BE" dirty="0">
                <a:solidFill>
                  <a:schemeClr val="accent6"/>
                </a:solidFill>
              </a:rPr>
              <a:t>Train</a:t>
            </a:r>
            <a:r>
              <a:rPr lang="en-BE" dirty="0"/>
              <a:t> data</a:t>
            </a:r>
          </a:p>
          <a:p>
            <a:pPr lvl="1"/>
            <a:r>
              <a:rPr lang="en-BE" dirty="0"/>
              <a:t>Part used to </a:t>
            </a:r>
            <a:r>
              <a:rPr lang="en-BE" dirty="0">
                <a:solidFill>
                  <a:schemeClr val="accent6"/>
                </a:solidFill>
              </a:rPr>
              <a:t>learn</a:t>
            </a:r>
            <a:r>
              <a:rPr lang="en-BE" dirty="0"/>
              <a:t> model/function that maps features to target</a:t>
            </a:r>
          </a:p>
          <a:p>
            <a:endParaRPr lang="en-BE" dirty="0"/>
          </a:p>
          <a:p>
            <a:r>
              <a:rPr lang="en-BE" dirty="0">
                <a:solidFill>
                  <a:schemeClr val="accent4"/>
                </a:solidFill>
              </a:rPr>
              <a:t>Test</a:t>
            </a:r>
            <a:r>
              <a:rPr lang="en-BE" dirty="0"/>
              <a:t> data</a:t>
            </a:r>
          </a:p>
          <a:p>
            <a:pPr lvl="1"/>
            <a:r>
              <a:rPr lang="en-BE" dirty="0"/>
              <a:t>Part used to </a:t>
            </a:r>
            <a:r>
              <a:rPr lang="en-BE" dirty="0">
                <a:solidFill>
                  <a:schemeClr val="accent4"/>
                </a:solidFill>
              </a:rPr>
              <a:t>evaluate</a:t>
            </a:r>
            <a:r>
              <a:rPr lang="en-BE" dirty="0"/>
              <a:t> the model</a:t>
            </a:r>
          </a:p>
          <a:p>
            <a:pPr lvl="1"/>
            <a:r>
              <a:rPr lang="en-BE" dirty="0"/>
              <a:t>Allows to check generalizations</a:t>
            </a:r>
          </a:p>
        </p:txBody>
      </p:sp>
      <p:sp>
        <p:nvSpPr>
          <p:cNvPr id="3" name="Content Placeholder 2">
            <a:extLst>
              <a:ext uri="{FF2B5EF4-FFF2-40B4-BE49-F238E27FC236}">
                <a16:creationId xmlns:a16="http://schemas.microsoft.com/office/drawing/2014/main" id="{32148C71-09BF-4D44-B0FB-ADEE017A3A7D}"/>
              </a:ext>
            </a:extLst>
          </p:cNvPr>
          <p:cNvSpPr>
            <a:spLocks noGrp="1"/>
          </p:cNvSpPr>
          <p:nvPr>
            <p:ph sz="half" idx="2"/>
          </p:nvPr>
        </p:nvSpPr>
        <p:spPr/>
        <p:txBody>
          <a:bodyPr/>
          <a:lstStyle/>
          <a:p>
            <a:endParaRPr lang="en-BE" dirty="0"/>
          </a:p>
        </p:txBody>
      </p:sp>
      <p:sp>
        <p:nvSpPr>
          <p:cNvPr id="4" name="Slide Number Placeholder 3">
            <a:extLst>
              <a:ext uri="{FF2B5EF4-FFF2-40B4-BE49-F238E27FC236}">
                <a16:creationId xmlns:a16="http://schemas.microsoft.com/office/drawing/2014/main" id="{303A2FED-E5DD-E94B-83D3-44C00461C65A}"/>
              </a:ext>
            </a:extLst>
          </p:cNvPr>
          <p:cNvSpPr>
            <a:spLocks noGrp="1"/>
          </p:cNvSpPr>
          <p:nvPr>
            <p:ph type="sldNum" sz="quarter" idx="12"/>
          </p:nvPr>
        </p:nvSpPr>
        <p:spPr/>
        <p:txBody>
          <a:bodyPr/>
          <a:lstStyle/>
          <a:p>
            <a:fld id="{CB40DCDA-36E0-43CF-9ABA-CD86176B7A24}" type="slidenum">
              <a:rPr lang="en-GB" smtClean="0"/>
              <a:t>43</a:t>
            </a:fld>
            <a:endParaRPr lang="en-GB"/>
          </a:p>
        </p:txBody>
      </p:sp>
      <p:sp>
        <p:nvSpPr>
          <p:cNvPr id="5" name="Title 4">
            <a:extLst>
              <a:ext uri="{FF2B5EF4-FFF2-40B4-BE49-F238E27FC236}">
                <a16:creationId xmlns:a16="http://schemas.microsoft.com/office/drawing/2014/main" id="{3DC69131-AFA8-354B-A8F8-8C6A08AED656}"/>
              </a:ext>
            </a:extLst>
          </p:cNvPr>
          <p:cNvSpPr>
            <a:spLocks noGrp="1"/>
          </p:cNvSpPr>
          <p:nvPr>
            <p:ph type="title"/>
          </p:nvPr>
        </p:nvSpPr>
        <p:spPr>
          <a:xfrm>
            <a:off x="838200" y="761020"/>
            <a:ext cx="4742132" cy="701731"/>
          </a:xfrm>
        </p:spPr>
        <p:txBody>
          <a:bodyPr/>
          <a:lstStyle/>
          <a:p>
            <a:r>
              <a:rPr lang="en-BE" dirty="0"/>
              <a:t>Train vs test data</a:t>
            </a:r>
          </a:p>
        </p:txBody>
      </p:sp>
      <p:graphicFrame>
        <p:nvGraphicFramePr>
          <p:cNvPr id="7" name="Table 6">
            <a:extLst>
              <a:ext uri="{FF2B5EF4-FFF2-40B4-BE49-F238E27FC236}">
                <a16:creationId xmlns:a16="http://schemas.microsoft.com/office/drawing/2014/main" id="{AB7339DA-E3A9-1345-BCB4-32E976731B35}"/>
              </a:ext>
            </a:extLst>
          </p:cNvPr>
          <p:cNvGraphicFramePr>
            <a:graphicFrameLocks noGrp="1"/>
          </p:cNvGraphicFramePr>
          <p:nvPr>
            <p:extLst>
              <p:ext uri="{D42A27DB-BD31-4B8C-83A1-F6EECF244321}">
                <p14:modId xmlns:p14="http://schemas.microsoft.com/office/powerpoint/2010/main" val="600113451"/>
              </p:ext>
            </p:extLst>
          </p:nvPr>
        </p:nvGraphicFramePr>
        <p:xfrm>
          <a:off x="6196302" y="1825625"/>
          <a:ext cx="5133396" cy="3746251"/>
        </p:xfrm>
        <a:graphic>
          <a:graphicData uri="http://schemas.openxmlformats.org/drawingml/2006/table">
            <a:tbl>
              <a:tblPr/>
              <a:tblGrid>
                <a:gridCol w="1098189">
                  <a:extLst>
                    <a:ext uri="{9D8B030D-6E8A-4147-A177-3AD203B41FA5}">
                      <a16:colId xmlns:a16="http://schemas.microsoft.com/office/drawing/2014/main" val="3045058652"/>
                    </a:ext>
                  </a:extLst>
                </a:gridCol>
                <a:gridCol w="932184">
                  <a:extLst>
                    <a:ext uri="{9D8B030D-6E8A-4147-A177-3AD203B41FA5}">
                      <a16:colId xmlns:a16="http://schemas.microsoft.com/office/drawing/2014/main" val="2636096961"/>
                    </a:ext>
                  </a:extLst>
                </a:gridCol>
                <a:gridCol w="1072650">
                  <a:extLst>
                    <a:ext uri="{9D8B030D-6E8A-4147-A177-3AD203B41FA5}">
                      <a16:colId xmlns:a16="http://schemas.microsoft.com/office/drawing/2014/main" val="2930719930"/>
                    </a:ext>
                  </a:extLst>
                </a:gridCol>
                <a:gridCol w="600173">
                  <a:extLst>
                    <a:ext uri="{9D8B030D-6E8A-4147-A177-3AD203B41FA5}">
                      <a16:colId xmlns:a16="http://schemas.microsoft.com/office/drawing/2014/main" val="1657670743"/>
                    </a:ext>
                  </a:extLst>
                </a:gridCol>
                <a:gridCol w="1430200">
                  <a:extLst>
                    <a:ext uri="{9D8B030D-6E8A-4147-A177-3AD203B41FA5}">
                      <a16:colId xmlns:a16="http://schemas.microsoft.com/office/drawing/2014/main" val="2812493159"/>
                    </a:ext>
                  </a:extLst>
                </a:gridCol>
              </a:tblGrid>
              <a:tr h="690397">
                <a:tc>
                  <a:txBody>
                    <a:bodyPr/>
                    <a:lstStyle/>
                    <a:p>
                      <a:pPr fontAlgn="t"/>
                      <a:r>
                        <a:rPr lang="en-BE" dirty="0">
                          <a:effectLst/>
                        </a:rPr>
                        <a:t> </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Kanit"/>
                        </a:rPr>
                        <a:t>Age</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Education</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Kani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Employed</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172014970"/>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Tom</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19</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High School</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no</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2943067250"/>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Jon</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45</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Masters</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yes</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extLst>
                  <a:ext uri="{0D108BD9-81ED-4DB2-BD59-A6C34878D82A}">
                    <a16:rowId xmlns:a16="http://schemas.microsoft.com/office/drawing/2014/main" val="868549668"/>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302965313"/>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1732107155"/>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4"/>
                    </a:solidFill>
                  </a:tcPr>
                </a:tc>
                <a:extLst>
                  <a:ext uri="{0D108BD9-81ED-4DB2-BD59-A6C34878D82A}">
                    <a16:rowId xmlns:a16="http://schemas.microsoft.com/office/drawing/2014/main" val="3598094000"/>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2334438845"/>
                  </a:ext>
                </a:extLst>
              </a:tr>
            </a:tbl>
          </a:graphicData>
        </a:graphic>
      </p:graphicFrame>
    </p:spTree>
    <p:extLst>
      <p:ext uri="{BB962C8B-B14F-4D97-AF65-F5344CB8AC3E}">
        <p14:creationId xmlns:p14="http://schemas.microsoft.com/office/powerpoint/2010/main" val="18194973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9680F8-1102-B541-9DEA-66E5C820E40B}"/>
              </a:ext>
            </a:extLst>
          </p:cNvPr>
          <p:cNvSpPr>
            <a:spLocks noGrp="1"/>
          </p:cNvSpPr>
          <p:nvPr>
            <p:ph sz="half" idx="1"/>
          </p:nvPr>
        </p:nvSpPr>
        <p:spPr>
          <a:xfrm>
            <a:off x="838201" y="1825625"/>
            <a:ext cx="5181600" cy="4351338"/>
          </a:xfrm>
        </p:spPr>
        <p:txBody>
          <a:bodyPr>
            <a:normAutofit/>
          </a:bodyPr>
          <a:lstStyle/>
          <a:p>
            <a:endParaRPr lang="en-BE" dirty="0"/>
          </a:p>
          <a:p>
            <a:endParaRPr lang="en-BE" dirty="0"/>
          </a:p>
          <a:p>
            <a:pPr marL="0" indent="0">
              <a:buNone/>
            </a:pPr>
            <a:endParaRPr lang="en-BE" sz="2000" dirty="0">
              <a:solidFill>
                <a:schemeClr val="accent2"/>
              </a:solidFill>
            </a:endParaRPr>
          </a:p>
          <a:p>
            <a:pPr marL="0" indent="0">
              <a:buNone/>
            </a:pPr>
            <a:r>
              <a:rPr lang="en-BE" sz="2000" dirty="0">
                <a:solidFill>
                  <a:schemeClr val="accent2"/>
                </a:solidFill>
              </a:rPr>
              <a:t>Data		Algorithm	      Model</a:t>
            </a:r>
          </a:p>
          <a:p>
            <a:pPr marL="0" indent="0">
              <a:buNone/>
            </a:pPr>
            <a:endParaRPr lang="en-BE" dirty="0"/>
          </a:p>
          <a:p>
            <a:r>
              <a:rPr lang="en-BE" dirty="0"/>
              <a:t>Look for </a:t>
            </a:r>
            <a:r>
              <a:rPr lang="en-BE" dirty="0">
                <a:solidFill>
                  <a:schemeClr val="accent6"/>
                </a:solidFill>
              </a:rPr>
              <a:t>patterns</a:t>
            </a:r>
            <a:r>
              <a:rPr lang="en-BE" dirty="0"/>
              <a:t> in the data</a:t>
            </a:r>
          </a:p>
          <a:p>
            <a:endParaRPr lang="en-BE" dirty="0"/>
          </a:p>
          <a:p>
            <a:r>
              <a:rPr lang="en-BE" dirty="0"/>
              <a:t>Model that captures </a:t>
            </a:r>
            <a:r>
              <a:rPr lang="en-BE" dirty="0">
                <a:solidFill>
                  <a:schemeClr val="accent6"/>
                </a:solidFill>
              </a:rPr>
              <a:t>relation</a:t>
            </a:r>
            <a:r>
              <a:rPr lang="en-BE" dirty="0"/>
              <a:t> between features and target</a:t>
            </a:r>
          </a:p>
        </p:txBody>
      </p:sp>
      <p:sp>
        <p:nvSpPr>
          <p:cNvPr id="3" name="Content Placeholder 2">
            <a:extLst>
              <a:ext uri="{FF2B5EF4-FFF2-40B4-BE49-F238E27FC236}">
                <a16:creationId xmlns:a16="http://schemas.microsoft.com/office/drawing/2014/main" id="{32148C71-09BF-4D44-B0FB-ADEE017A3A7D}"/>
              </a:ext>
            </a:extLst>
          </p:cNvPr>
          <p:cNvSpPr>
            <a:spLocks noGrp="1"/>
          </p:cNvSpPr>
          <p:nvPr>
            <p:ph sz="half" idx="2"/>
          </p:nvPr>
        </p:nvSpPr>
        <p:spPr/>
        <p:txBody>
          <a:bodyPr/>
          <a:lstStyle/>
          <a:p>
            <a:endParaRPr lang="en-BE" dirty="0"/>
          </a:p>
        </p:txBody>
      </p:sp>
      <p:sp>
        <p:nvSpPr>
          <p:cNvPr id="4" name="Slide Number Placeholder 3">
            <a:extLst>
              <a:ext uri="{FF2B5EF4-FFF2-40B4-BE49-F238E27FC236}">
                <a16:creationId xmlns:a16="http://schemas.microsoft.com/office/drawing/2014/main" id="{303A2FED-E5DD-E94B-83D3-44C00461C65A}"/>
              </a:ext>
            </a:extLst>
          </p:cNvPr>
          <p:cNvSpPr>
            <a:spLocks noGrp="1"/>
          </p:cNvSpPr>
          <p:nvPr>
            <p:ph type="sldNum" sz="quarter" idx="12"/>
          </p:nvPr>
        </p:nvSpPr>
        <p:spPr/>
        <p:txBody>
          <a:bodyPr/>
          <a:lstStyle/>
          <a:p>
            <a:fld id="{CB40DCDA-36E0-43CF-9ABA-CD86176B7A24}" type="slidenum">
              <a:rPr lang="en-GB" smtClean="0"/>
              <a:t>44</a:t>
            </a:fld>
            <a:endParaRPr lang="en-GB"/>
          </a:p>
        </p:txBody>
      </p:sp>
      <p:sp>
        <p:nvSpPr>
          <p:cNvPr id="5" name="Title 4">
            <a:extLst>
              <a:ext uri="{FF2B5EF4-FFF2-40B4-BE49-F238E27FC236}">
                <a16:creationId xmlns:a16="http://schemas.microsoft.com/office/drawing/2014/main" id="{3DC69131-AFA8-354B-A8F8-8C6A08AED656}"/>
              </a:ext>
            </a:extLst>
          </p:cNvPr>
          <p:cNvSpPr>
            <a:spLocks noGrp="1"/>
          </p:cNvSpPr>
          <p:nvPr>
            <p:ph type="title"/>
          </p:nvPr>
        </p:nvSpPr>
        <p:spPr>
          <a:xfrm>
            <a:off x="838200" y="761020"/>
            <a:ext cx="2836674" cy="701731"/>
          </a:xfrm>
        </p:spPr>
        <p:txBody>
          <a:bodyPr/>
          <a:lstStyle/>
          <a:p>
            <a:r>
              <a:rPr lang="en-BE" dirty="0"/>
              <a:t>Train data</a:t>
            </a:r>
          </a:p>
        </p:txBody>
      </p:sp>
      <p:graphicFrame>
        <p:nvGraphicFramePr>
          <p:cNvPr id="7" name="Table 6">
            <a:extLst>
              <a:ext uri="{FF2B5EF4-FFF2-40B4-BE49-F238E27FC236}">
                <a16:creationId xmlns:a16="http://schemas.microsoft.com/office/drawing/2014/main" id="{AB7339DA-E3A9-1345-BCB4-32E976731B35}"/>
              </a:ext>
            </a:extLst>
          </p:cNvPr>
          <p:cNvGraphicFramePr>
            <a:graphicFrameLocks noGrp="1"/>
          </p:cNvGraphicFramePr>
          <p:nvPr>
            <p:extLst>
              <p:ext uri="{D42A27DB-BD31-4B8C-83A1-F6EECF244321}">
                <p14:modId xmlns:p14="http://schemas.microsoft.com/office/powerpoint/2010/main" val="1645372441"/>
              </p:ext>
            </p:extLst>
          </p:nvPr>
        </p:nvGraphicFramePr>
        <p:xfrm>
          <a:off x="6196302" y="1825625"/>
          <a:ext cx="5133396" cy="3746251"/>
        </p:xfrm>
        <a:graphic>
          <a:graphicData uri="http://schemas.openxmlformats.org/drawingml/2006/table">
            <a:tbl>
              <a:tblPr/>
              <a:tblGrid>
                <a:gridCol w="1098189">
                  <a:extLst>
                    <a:ext uri="{9D8B030D-6E8A-4147-A177-3AD203B41FA5}">
                      <a16:colId xmlns:a16="http://schemas.microsoft.com/office/drawing/2014/main" val="3045058652"/>
                    </a:ext>
                  </a:extLst>
                </a:gridCol>
                <a:gridCol w="932184">
                  <a:extLst>
                    <a:ext uri="{9D8B030D-6E8A-4147-A177-3AD203B41FA5}">
                      <a16:colId xmlns:a16="http://schemas.microsoft.com/office/drawing/2014/main" val="2636096961"/>
                    </a:ext>
                  </a:extLst>
                </a:gridCol>
                <a:gridCol w="1072650">
                  <a:extLst>
                    <a:ext uri="{9D8B030D-6E8A-4147-A177-3AD203B41FA5}">
                      <a16:colId xmlns:a16="http://schemas.microsoft.com/office/drawing/2014/main" val="2930719930"/>
                    </a:ext>
                  </a:extLst>
                </a:gridCol>
                <a:gridCol w="600173">
                  <a:extLst>
                    <a:ext uri="{9D8B030D-6E8A-4147-A177-3AD203B41FA5}">
                      <a16:colId xmlns:a16="http://schemas.microsoft.com/office/drawing/2014/main" val="1657670743"/>
                    </a:ext>
                  </a:extLst>
                </a:gridCol>
                <a:gridCol w="1430200">
                  <a:extLst>
                    <a:ext uri="{9D8B030D-6E8A-4147-A177-3AD203B41FA5}">
                      <a16:colId xmlns:a16="http://schemas.microsoft.com/office/drawing/2014/main" val="2812493159"/>
                    </a:ext>
                  </a:extLst>
                </a:gridCol>
              </a:tblGrid>
              <a:tr h="690397">
                <a:tc>
                  <a:txBody>
                    <a:bodyPr/>
                    <a:lstStyle/>
                    <a:p>
                      <a:pPr fontAlgn="t"/>
                      <a:r>
                        <a:rPr lang="en-BE" dirty="0">
                          <a:effectLst/>
                        </a:rPr>
                        <a:t> </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Kanit"/>
                        </a:rPr>
                        <a:t>Age</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Education</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Kani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Employed</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172014970"/>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Tom</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19</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High School</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no</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2943067250"/>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Jon</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45</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Montserrat"/>
                        </a:rPr>
                        <a:t>Masters</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Montserra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Montserrat"/>
                        </a:rPr>
                        <a:t>yes</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868549668"/>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302965313"/>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1732107155"/>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3598094000"/>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2334438845"/>
                  </a:ext>
                </a:extLst>
              </a:tr>
            </a:tbl>
          </a:graphicData>
        </a:graphic>
      </p:graphicFrame>
      <p:pic>
        <p:nvPicPr>
          <p:cNvPr id="8" name="Graphic 7" descr="Research">
            <a:extLst>
              <a:ext uri="{FF2B5EF4-FFF2-40B4-BE49-F238E27FC236}">
                <a16:creationId xmlns:a16="http://schemas.microsoft.com/office/drawing/2014/main" id="{0FC59B47-A1B0-044D-A061-69F7E75534E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798634" y="2104113"/>
            <a:ext cx="914400" cy="914400"/>
          </a:xfrm>
          <a:prstGeom prst="rect">
            <a:avLst/>
          </a:prstGeom>
        </p:spPr>
      </p:pic>
      <p:pic>
        <p:nvPicPr>
          <p:cNvPr id="9" name="Graphic 8" descr="Gears">
            <a:extLst>
              <a:ext uri="{FF2B5EF4-FFF2-40B4-BE49-F238E27FC236}">
                <a16:creationId xmlns:a16="http://schemas.microsoft.com/office/drawing/2014/main" id="{0381496C-8FAA-9540-95EC-3647DD4F358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854483" y="2104113"/>
            <a:ext cx="914400" cy="914400"/>
          </a:xfrm>
          <a:prstGeom prst="rect">
            <a:avLst/>
          </a:prstGeom>
        </p:spPr>
      </p:pic>
      <p:cxnSp>
        <p:nvCxnSpPr>
          <p:cNvPr id="10" name="Straight Arrow Connector 9">
            <a:extLst>
              <a:ext uri="{FF2B5EF4-FFF2-40B4-BE49-F238E27FC236}">
                <a16:creationId xmlns:a16="http://schemas.microsoft.com/office/drawing/2014/main" id="{89B9BF49-A2E1-DC4D-8D7A-9778EFE3F2BA}"/>
              </a:ext>
            </a:extLst>
          </p:cNvPr>
          <p:cNvCxnSpPr>
            <a:cxnSpLocks/>
            <a:endCxn id="8" idx="1"/>
          </p:cNvCxnSpPr>
          <p:nvPr/>
        </p:nvCxnSpPr>
        <p:spPr>
          <a:xfrm>
            <a:off x="1791856" y="2561313"/>
            <a:ext cx="100677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D357938-1E1A-7F44-B077-8A5E341094B2}"/>
              </a:ext>
            </a:extLst>
          </p:cNvPr>
          <p:cNvCxnSpPr>
            <a:cxnSpLocks/>
            <a:stCxn id="8" idx="3"/>
            <a:endCxn id="9" idx="1"/>
          </p:cNvCxnSpPr>
          <p:nvPr/>
        </p:nvCxnSpPr>
        <p:spPr>
          <a:xfrm>
            <a:off x="3713034" y="2561313"/>
            <a:ext cx="114144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2" name="Table 6">
            <a:extLst>
              <a:ext uri="{FF2B5EF4-FFF2-40B4-BE49-F238E27FC236}">
                <a16:creationId xmlns:a16="http://schemas.microsoft.com/office/drawing/2014/main" id="{232116A5-4577-AA45-B858-5A8E0857351D}"/>
              </a:ext>
            </a:extLst>
          </p:cNvPr>
          <p:cNvGraphicFramePr>
            <a:graphicFrameLocks noGrp="1"/>
          </p:cNvGraphicFramePr>
          <p:nvPr>
            <p:extLst>
              <p:ext uri="{D42A27DB-BD31-4B8C-83A1-F6EECF244321}">
                <p14:modId xmlns:p14="http://schemas.microsoft.com/office/powerpoint/2010/main" val="320509358"/>
              </p:ext>
            </p:extLst>
          </p:nvPr>
        </p:nvGraphicFramePr>
        <p:xfrm>
          <a:off x="922785" y="2284113"/>
          <a:ext cx="734400" cy="554400"/>
        </p:xfrm>
        <a:graphic>
          <a:graphicData uri="http://schemas.openxmlformats.org/drawingml/2006/table">
            <a:tbl>
              <a:tblPr firstRow="1" bandRow="1">
                <a:tableStyleId>{5940675A-B579-460E-94D1-54222C63F5DA}</a:tableStyleId>
              </a:tblPr>
              <a:tblGrid>
                <a:gridCol w="244800">
                  <a:extLst>
                    <a:ext uri="{9D8B030D-6E8A-4147-A177-3AD203B41FA5}">
                      <a16:colId xmlns:a16="http://schemas.microsoft.com/office/drawing/2014/main" val="1632440449"/>
                    </a:ext>
                  </a:extLst>
                </a:gridCol>
                <a:gridCol w="262997">
                  <a:extLst>
                    <a:ext uri="{9D8B030D-6E8A-4147-A177-3AD203B41FA5}">
                      <a16:colId xmlns:a16="http://schemas.microsoft.com/office/drawing/2014/main" val="5199191"/>
                    </a:ext>
                  </a:extLst>
                </a:gridCol>
                <a:gridCol w="226603">
                  <a:extLst>
                    <a:ext uri="{9D8B030D-6E8A-4147-A177-3AD203B41FA5}">
                      <a16:colId xmlns:a16="http://schemas.microsoft.com/office/drawing/2014/main" val="3125927922"/>
                    </a:ext>
                  </a:extLst>
                </a:gridCol>
              </a:tblGrid>
              <a:tr h="184800">
                <a:tc>
                  <a:txBody>
                    <a:bodyPr/>
                    <a:lstStyle/>
                    <a:p>
                      <a:endParaRPr lang="en-GB" sz="300" dirty="0"/>
                    </a:p>
                  </a:txBody>
                  <a:tcPr>
                    <a:lnL w="3810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1905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4122762737"/>
                  </a:ext>
                </a:extLst>
              </a:tr>
              <a:tr h="184800">
                <a:tc>
                  <a:txBody>
                    <a:bodyPr/>
                    <a:lstStyle/>
                    <a:p>
                      <a:endParaRPr lang="en-GB" sz="300" dirty="0"/>
                    </a:p>
                  </a:txBody>
                  <a:tcPr>
                    <a:lnL w="3810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1905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411724182"/>
                  </a:ext>
                </a:extLst>
              </a:tr>
              <a:tr h="184800">
                <a:tc>
                  <a:txBody>
                    <a:bodyPr/>
                    <a:lstStyle/>
                    <a:p>
                      <a:endParaRPr lang="en-GB" sz="300"/>
                    </a:p>
                  </a:txBody>
                  <a:tcPr>
                    <a:lnL w="3810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1905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336586819"/>
                  </a:ext>
                </a:extLst>
              </a:tr>
            </a:tbl>
          </a:graphicData>
        </a:graphic>
      </p:graphicFrame>
    </p:spTree>
    <p:extLst>
      <p:ext uri="{BB962C8B-B14F-4D97-AF65-F5344CB8AC3E}">
        <p14:creationId xmlns:p14="http://schemas.microsoft.com/office/powerpoint/2010/main" val="31207624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C9680F8-1102-B541-9DEA-66E5C820E40B}"/>
              </a:ext>
            </a:extLst>
          </p:cNvPr>
          <p:cNvSpPr>
            <a:spLocks noGrp="1"/>
          </p:cNvSpPr>
          <p:nvPr>
            <p:ph sz="half" idx="1"/>
          </p:nvPr>
        </p:nvSpPr>
        <p:spPr>
          <a:xfrm>
            <a:off x="838201" y="1825625"/>
            <a:ext cx="5181600" cy="4351338"/>
          </a:xfrm>
        </p:spPr>
        <p:txBody>
          <a:bodyPr>
            <a:normAutofit/>
          </a:bodyPr>
          <a:lstStyle/>
          <a:p>
            <a:endParaRPr lang="en-BE" dirty="0"/>
          </a:p>
          <a:p>
            <a:endParaRPr lang="en-BE" dirty="0"/>
          </a:p>
          <a:p>
            <a:pPr marL="0" indent="0">
              <a:buNone/>
            </a:pPr>
            <a:endParaRPr lang="en-BE" sz="2000" dirty="0">
              <a:solidFill>
                <a:schemeClr val="accent2"/>
              </a:solidFill>
            </a:endParaRPr>
          </a:p>
          <a:p>
            <a:pPr marL="0" indent="0">
              <a:buNone/>
            </a:pPr>
            <a:r>
              <a:rPr lang="en-BE" sz="2000" dirty="0">
                <a:solidFill>
                  <a:schemeClr val="accent2"/>
                </a:solidFill>
              </a:rPr>
              <a:t>Data		Model	      	   Predictions</a:t>
            </a:r>
          </a:p>
          <a:p>
            <a:endParaRPr lang="en-BE" dirty="0"/>
          </a:p>
          <a:p>
            <a:r>
              <a:rPr lang="en-BE" dirty="0"/>
              <a:t>Run learned model on </a:t>
            </a:r>
            <a:r>
              <a:rPr lang="en-BE" dirty="0">
                <a:solidFill>
                  <a:schemeClr val="accent6"/>
                </a:solidFill>
              </a:rPr>
              <a:t>new</a:t>
            </a:r>
            <a:r>
              <a:rPr lang="en-BE" dirty="0"/>
              <a:t> data</a:t>
            </a:r>
          </a:p>
          <a:p>
            <a:endParaRPr lang="en-BE" dirty="0"/>
          </a:p>
          <a:p>
            <a:r>
              <a:rPr lang="en-BE" dirty="0"/>
              <a:t>Compare original targets with predictions for model </a:t>
            </a:r>
            <a:r>
              <a:rPr lang="en-BE" dirty="0">
                <a:solidFill>
                  <a:schemeClr val="accent6"/>
                </a:solidFill>
              </a:rPr>
              <a:t>evaluation</a:t>
            </a:r>
          </a:p>
        </p:txBody>
      </p:sp>
      <p:sp>
        <p:nvSpPr>
          <p:cNvPr id="3" name="Content Placeholder 2">
            <a:extLst>
              <a:ext uri="{FF2B5EF4-FFF2-40B4-BE49-F238E27FC236}">
                <a16:creationId xmlns:a16="http://schemas.microsoft.com/office/drawing/2014/main" id="{32148C71-09BF-4D44-B0FB-ADEE017A3A7D}"/>
              </a:ext>
            </a:extLst>
          </p:cNvPr>
          <p:cNvSpPr>
            <a:spLocks noGrp="1"/>
          </p:cNvSpPr>
          <p:nvPr>
            <p:ph sz="half" idx="2"/>
          </p:nvPr>
        </p:nvSpPr>
        <p:spPr/>
        <p:txBody>
          <a:bodyPr/>
          <a:lstStyle/>
          <a:p>
            <a:endParaRPr lang="en-BE" dirty="0"/>
          </a:p>
        </p:txBody>
      </p:sp>
      <p:sp>
        <p:nvSpPr>
          <p:cNvPr id="4" name="Slide Number Placeholder 3">
            <a:extLst>
              <a:ext uri="{FF2B5EF4-FFF2-40B4-BE49-F238E27FC236}">
                <a16:creationId xmlns:a16="http://schemas.microsoft.com/office/drawing/2014/main" id="{303A2FED-E5DD-E94B-83D3-44C00461C65A}"/>
              </a:ext>
            </a:extLst>
          </p:cNvPr>
          <p:cNvSpPr>
            <a:spLocks noGrp="1"/>
          </p:cNvSpPr>
          <p:nvPr>
            <p:ph type="sldNum" sz="quarter" idx="12"/>
          </p:nvPr>
        </p:nvSpPr>
        <p:spPr/>
        <p:txBody>
          <a:bodyPr/>
          <a:lstStyle/>
          <a:p>
            <a:fld id="{CB40DCDA-36E0-43CF-9ABA-CD86176B7A24}" type="slidenum">
              <a:rPr lang="en-GB" smtClean="0"/>
              <a:t>45</a:t>
            </a:fld>
            <a:endParaRPr lang="en-GB"/>
          </a:p>
        </p:txBody>
      </p:sp>
      <p:sp>
        <p:nvSpPr>
          <p:cNvPr id="5" name="Title 4">
            <a:extLst>
              <a:ext uri="{FF2B5EF4-FFF2-40B4-BE49-F238E27FC236}">
                <a16:creationId xmlns:a16="http://schemas.microsoft.com/office/drawing/2014/main" id="{3DC69131-AFA8-354B-A8F8-8C6A08AED656}"/>
              </a:ext>
            </a:extLst>
          </p:cNvPr>
          <p:cNvSpPr>
            <a:spLocks noGrp="1"/>
          </p:cNvSpPr>
          <p:nvPr>
            <p:ph type="title"/>
          </p:nvPr>
        </p:nvSpPr>
        <p:spPr>
          <a:xfrm>
            <a:off x="838200" y="761020"/>
            <a:ext cx="2584682" cy="701731"/>
          </a:xfrm>
        </p:spPr>
        <p:txBody>
          <a:bodyPr/>
          <a:lstStyle/>
          <a:p>
            <a:r>
              <a:rPr lang="en-BE" dirty="0"/>
              <a:t>Test data</a:t>
            </a:r>
          </a:p>
        </p:txBody>
      </p:sp>
      <p:graphicFrame>
        <p:nvGraphicFramePr>
          <p:cNvPr id="7" name="Table 6">
            <a:extLst>
              <a:ext uri="{FF2B5EF4-FFF2-40B4-BE49-F238E27FC236}">
                <a16:creationId xmlns:a16="http://schemas.microsoft.com/office/drawing/2014/main" id="{AB7339DA-E3A9-1345-BCB4-32E976731B35}"/>
              </a:ext>
            </a:extLst>
          </p:cNvPr>
          <p:cNvGraphicFramePr>
            <a:graphicFrameLocks noGrp="1"/>
          </p:cNvGraphicFramePr>
          <p:nvPr>
            <p:extLst>
              <p:ext uri="{D42A27DB-BD31-4B8C-83A1-F6EECF244321}">
                <p14:modId xmlns:p14="http://schemas.microsoft.com/office/powerpoint/2010/main" val="920375285"/>
              </p:ext>
            </p:extLst>
          </p:nvPr>
        </p:nvGraphicFramePr>
        <p:xfrm>
          <a:off x="6196302" y="1825625"/>
          <a:ext cx="5133396" cy="3746251"/>
        </p:xfrm>
        <a:graphic>
          <a:graphicData uri="http://schemas.openxmlformats.org/drawingml/2006/table">
            <a:tbl>
              <a:tblPr/>
              <a:tblGrid>
                <a:gridCol w="1098189">
                  <a:extLst>
                    <a:ext uri="{9D8B030D-6E8A-4147-A177-3AD203B41FA5}">
                      <a16:colId xmlns:a16="http://schemas.microsoft.com/office/drawing/2014/main" val="3045058652"/>
                    </a:ext>
                  </a:extLst>
                </a:gridCol>
                <a:gridCol w="932184">
                  <a:extLst>
                    <a:ext uri="{9D8B030D-6E8A-4147-A177-3AD203B41FA5}">
                      <a16:colId xmlns:a16="http://schemas.microsoft.com/office/drawing/2014/main" val="2636096961"/>
                    </a:ext>
                  </a:extLst>
                </a:gridCol>
                <a:gridCol w="1072650">
                  <a:extLst>
                    <a:ext uri="{9D8B030D-6E8A-4147-A177-3AD203B41FA5}">
                      <a16:colId xmlns:a16="http://schemas.microsoft.com/office/drawing/2014/main" val="2930719930"/>
                    </a:ext>
                  </a:extLst>
                </a:gridCol>
                <a:gridCol w="600173">
                  <a:extLst>
                    <a:ext uri="{9D8B030D-6E8A-4147-A177-3AD203B41FA5}">
                      <a16:colId xmlns:a16="http://schemas.microsoft.com/office/drawing/2014/main" val="1657670743"/>
                    </a:ext>
                  </a:extLst>
                </a:gridCol>
                <a:gridCol w="1430200">
                  <a:extLst>
                    <a:ext uri="{9D8B030D-6E8A-4147-A177-3AD203B41FA5}">
                      <a16:colId xmlns:a16="http://schemas.microsoft.com/office/drawing/2014/main" val="2812493159"/>
                    </a:ext>
                  </a:extLst>
                </a:gridCol>
              </a:tblGrid>
              <a:tr h="690397">
                <a:tc>
                  <a:txBody>
                    <a:bodyPr/>
                    <a:lstStyle/>
                    <a:p>
                      <a:pPr fontAlgn="t"/>
                      <a:r>
                        <a:rPr lang="en-BE" dirty="0">
                          <a:effectLst/>
                        </a:rPr>
                        <a:t> </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dirty="0">
                          <a:solidFill>
                            <a:srgbClr val="000000"/>
                          </a:solidFill>
                          <a:effectLst/>
                          <a:latin typeface="Kanit"/>
                        </a:rPr>
                        <a:t>Age</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Education</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BE" sz="1000" b="0" i="0" u="none" strike="noStrike">
                          <a:solidFill>
                            <a:srgbClr val="000000"/>
                          </a:solidFill>
                          <a:effectLst/>
                          <a:latin typeface="Kanit"/>
                        </a:rPr>
                        <a:t>...</a:t>
                      </a:r>
                      <a:endParaRPr lang="en-BE">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GB" sz="1000" b="0" i="0" u="none" strike="noStrike">
                          <a:solidFill>
                            <a:srgbClr val="000000"/>
                          </a:solidFill>
                          <a:effectLst/>
                          <a:latin typeface="Kanit"/>
                        </a:rPr>
                        <a:t>Employed</a:t>
                      </a:r>
                      <a:endParaRPr lang="en-GB">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172014970"/>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Tom</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19</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High School</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no</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2943067250"/>
                  </a:ext>
                </a:extLst>
              </a:tr>
              <a:tr h="509309">
                <a:tc>
                  <a:txBody>
                    <a:bodyPr/>
                    <a:lstStyle/>
                    <a:p>
                      <a:pPr algn="ctr" rtl="0" fontAlgn="t">
                        <a:spcBef>
                          <a:spcPts val="0"/>
                        </a:spcBef>
                        <a:spcAft>
                          <a:spcPts val="0"/>
                        </a:spcAft>
                      </a:pPr>
                      <a:r>
                        <a:rPr lang="en-GB" sz="1000" b="0" i="0" u="none" strike="noStrike" dirty="0">
                          <a:solidFill>
                            <a:srgbClr val="000000"/>
                          </a:solidFill>
                          <a:effectLst/>
                          <a:latin typeface="Kanit"/>
                        </a:rPr>
                        <a:t>Jon</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45</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Masters</a:t>
                      </a:r>
                      <a:endParaRPr lang="en-GB"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b="0" i="0" u="none" strike="noStrike" dirty="0">
                          <a:solidFill>
                            <a:srgbClr val="000000"/>
                          </a:solidFill>
                          <a:effectLst/>
                          <a:latin typeface="Montserrat"/>
                        </a:rPr>
                        <a:t>...</a:t>
                      </a:r>
                      <a:endParaRPr lang="en-BE"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ontserrat"/>
                        </a:rPr>
                        <a:t>yes</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868549668"/>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02965313"/>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1732107155"/>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chemeClr val="accent6"/>
                    </a:solidFill>
                  </a:tcPr>
                </a:tc>
                <a:extLst>
                  <a:ext uri="{0D108BD9-81ED-4DB2-BD59-A6C34878D82A}">
                    <a16:rowId xmlns:a16="http://schemas.microsoft.com/office/drawing/2014/main" val="3598094000"/>
                  </a:ext>
                </a:extLst>
              </a:tr>
              <a:tr h="509309">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GB"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BE" sz="1000" dirty="0">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tc>
                  <a:txBody>
                    <a:bodyPr/>
                    <a:lstStyle/>
                    <a:p>
                      <a:pPr algn="ctr" rtl="0" fontAlgn="t">
                        <a:spcBef>
                          <a:spcPts val="0"/>
                        </a:spcBef>
                        <a:spcAft>
                          <a:spcPts val="0"/>
                        </a:spcAft>
                      </a:pPr>
                      <a:r>
                        <a:rPr lang="en-GB" sz="1000" b="0" i="0" u="none" strike="noStrike" dirty="0">
                          <a:solidFill>
                            <a:srgbClr val="000000"/>
                          </a:solidFill>
                          <a:effectLst/>
                          <a:latin typeface="+mj-lt"/>
                        </a:rPr>
                        <a:t>…</a:t>
                      </a: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2334438845"/>
                  </a:ext>
                </a:extLst>
              </a:tr>
            </a:tbl>
          </a:graphicData>
        </a:graphic>
      </p:graphicFrame>
      <p:cxnSp>
        <p:nvCxnSpPr>
          <p:cNvPr id="10" name="Straight Arrow Connector 9">
            <a:extLst>
              <a:ext uri="{FF2B5EF4-FFF2-40B4-BE49-F238E27FC236}">
                <a16:creationId xmlns:a16="http://schemas.microsoft.com/office/drawing/2014/main" id="{89B9BF49-A2E1-DC4D-8D7A-9778EFE3F2BA}"/>
              </a:ext>
            </a:extLst>
          </p:cNvPr>
          <p:cNvCxnSpPr>
            <a:cxnSpLocks/>
          </p:cNvCxnSpPr>
          <p:nvPr/>
        </p:nvCxnSpPr>
        <p:spPr>
          <a:xfrm>
            <a:off x="1791856" y="2561313"/>
            <a:ext cx="100677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D357938-1E1A-7F44-B077-8A5E341094B2}"/>
              </a:ext>
            </a:extLst>
          </p:cNvPr>
          <p:cNvCxnSpPr>
            <a:cxnSpLocks/>
          </p:cNvCxnSpPr>
          <p:nvPr/>
        </p:nvCxnSpPr>
        <p:spPr>
          <a:xfrm>
            <a:off x="3713034" y="2561313"/>
            <a:ext cx="114144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2" name="Table 6">
            <a:extLst>
              <a:ext uri="{FF2B5EF4-FFF2-40B4-BE49-F238E27FC236}">
                <a16:creationId xmlns:a16="http://schemas.microsoft.com/office/drawing/2014/main" id="{232116A5-4577-AA45-B858-5A8E0857351D}"/>
              </a:ext>
            </a:extLst>
          </p:cNvPr>
          <p:cNvGraphicFramePr>
            <a:graphicFrameLocks noGrp="1"/>
          </p:cNvGraphicFramePr>
          <p:nvPr/>
        </p:nvGraphicFramePr>
        <p:xfrm>
          <a:off x="922785" y="2284113"/>
          <a:ext cx="734400" cy="554400"/>
        </p:xfrm>
        <a:graphic>
          <a:graphicData uri="http://schemas.openxmlformats.org/drawingml/2006/table">
            <a:tbl>
              <a:tblPr firstRow="1" bandRow="1">
                <a:tableStyleId>{5940675A-B579-460E-94D1-54222C63F5DA}</a:tableStyleId>
              </a:tblPr>
              <a:tblGrid>
                <a:gridCol w="244800">
                  <a:extLst>
                    <a:ext uri="{9D8B030D-6E8A-4147-A177-3AD203B41FA5}">
                      <a16:colId xmlns:a16="http://schemas.microsoft.com/office/drawing/2014/main" val="1632440449"/>
                    </a:ext>
                  </a:extLst>
                </a:gridCol>
                <a:gridCol w="262997">
                  <a:extLst>
                    <a:ext uri="{9D8B030D-6E8A-4147-A177-3AD203B41FA5}">
                      <a16:colId xmlns:a16="http://schemas.microsoft.com/office/drawing/2014/main" val="5199191"/>
                    </a:ext>
                  </a:extLst>
                </a:gridCol>
                <a:gridCol w="226603">
                  <a:extLst>
                    <a:ext uri="{9D8B030D-6E8A-4147-A177-3AD203B41FA5}">
                      <a16:colId xmlns:a16="http://schemas.microsoft.com/office/drawing/2014/main" val="3125927922"/>
                    </a:ext>
                  </a:extLst>
                </a:gridCol>
              </a:tblGrid>
              <a:tr h="184800">
                <a:tc>
                  <a:txBody>
                    <a:bodyPr/>
                    <a:lstStyle/>
                    <a:p>
                      <a:endParaRPr lang="en-GB" sz="300" dirty="0"/>
                    </a:p>
                  </a:txBody>
                  <a:tcPr>
                    <a:lnL w="3810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1905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4122762737"/>
                  </a:ext>
                </a:extLst>
              </a:tr>
              <a:tr h="184800">
                <a:tc>
                  <a:txBody>
                    <a:bodyPr/>
                    <a:lstStyle/>
                    <a:p>
                      <a:endParaRPr lang="en-GB" sz="300" dirty="0"/>
                    </a:p>
                  </a:txBody>
                  <a:tcPr>
                    <a:lnL w="3810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1905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411724182"/>
                  </a:ext>
                </a:extLst>
              </a:tr>
              <a:tr h="184800">
                <a:tc>
                  <a:txBody>
                    <a:bodyPr/>
                    <a:lstStyle/>
                    <a:p>
                      <a:endParaRPr lang="en-GB" sz="300"/>
                    </a:p>
                  </a:txBody>
                  <a:tcPr>
                    <a:lnL w="3810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1905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336586819"/>
                  </a:ext>
                </a:extLst>
              </a:tr>
            </a:tbl>
          </a:graphicData>
        </a:graphic>
      </p:graphicFrame>
      <p:pic>
        <p:nvPicPr>
          <p:cNvPr id="13" name="Graphic 12" descr="Gears">
            <a:extLst>
              <a:ext uri="{FF2B5EF4-FFF2-40B4-BE49-F238E27FC236}">
                <a16:creationId xmlns:a16="http://schemas.microsoft.com/office/drawing/2014/main" id="{1EFE6A2F-F949-CF46-BC37-A67E0F75EED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798634" y="2104113"/>
            <a:ext cx="914400" cy="914400"/>
          </a:xfrm>
          <a:prstGeom prst="rect">
            <a:avLst/>
          </a:prstGeom>
        </p:spPr>
      </p:pic>
      <p:graphicFrame>
        <p:nvGraphicFramePr>
          <p:cNvPr id="14" name="Table 6">
            <a:extLst>
              <a:ext uri="{FF2B5EF4-FFF2-40B4-BE49-F238E27FC236}">
                <a16:creationId xmlns:a16="http://schemas.microsoft.com/office/drawing/2014/main" id="{31521B00-E455-D449-939D-DA0018F9C79B}"/>
              </a:ext>
            </a:extLst>
          </p:cNvPr>
          <p:cNvGraphicFramePr>
            <a:graphicFrameLocks noGrp="1"/>
          </p:cNvGraphicFramePr>
          <p:nvPr>
            <p:extLst>
              <p:ext uri="{D42A27DB-BD31-4B8C-83A1-F6EECF244321}">
                <p14:modId xmlns:p14="http://schemas.microsoft.com/office/powerpoint/2010/main" val="3500464493"/>
              </p:ext>
            </p:extLst>
          </p:nvPr>
        </p:nvGraphicFramePr>
        <p:xfrm>
          <a:off x="4994401" y="2284113"/>
          <a:ext cx="734400" cy="554400"/>
        </p:xfrm>
        <a:graphic>
          <a:graphicData uri="http://schemas.openxmlformats.org/drawingml/2006/table">
            <a:tbl>
              <a:tblPr firstRow="1" bandRow="1">
                <a:tableStyleId>{5940675A-B579-460E-94D1-54222C63F5DA}</a:tableStyleId>
              </a:tblPr>
              <a:tblGrid>
                <a:gridCol w="244800">
                  <a:extLst>
                    <a:ext uri="{9D8B030D-6E8A-4147-A177-3AD203B41FA5}">
                      <a16:colId xmlns:a16="http://schemas.microsoft.com/office/drawing/2014/main" val="1632440449"/>
                    </a:ext>
                  </a:extLst>
                </a:gridCol>
                <a:gridCol w="262997">
                  <a:extLst>
                    <a:ext uri="{9D8B030D-6E8A-4147-A177-3AD203B41FA5}">
                      <a16:colId xmlns:a16="http://schemas.microsoft.com/office/drawing/2014/main" val="5199191"/>
                    </a:ext>
                  </a:extLst>
                </a:gridCol>
                <a:gridCol w="226603">
                  <a:extLst>
                    <a:ext uri="{9D8B030D-6E8A-4147-A177-3AD203B41FA5}">
                      <a16:colId xmlns:a16="http://schemas.microsoft.com/office/drawing/2014/main" val="3125927922"/>
                    </a:ext>
                  </a:extLst>
                </a:gridCol>
              </a:tblGrid>
              <a:tr h="184800">
                <a:tc>
                  <a:txBody>
                    <a:bodyPr/>
                    <a:lstStyle/>
                    <a:p>
                      <a:endParaRPr lang="en-GB" sz="300" dirty="0"/>
                    </a:p>
                  </a:txBody>
                  <a:tcPr>
                    <a:lnL w="3810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1905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4122762737"/>
                  </a:ext>
                </a:extLst>
              </a:tr>
              <a:tr h="184800">
                <a:tc>
                  <a:txBody>
                    <a:bodyPr/>
                    <a:lstStyle/>
                    <a:p>
                      <a:endParaRPr lang="en-GB" sz="300" dirty="0"/>
                    </a:p>
                  </a:txBody>
                  <a:tcPr>
                    <a:lnL w="3810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1905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190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2411724182"/>
                  </a:ext>
                </a:extLst>
              </a:tr>
              <a:tr h="184800">
                <a:tc>
                  <a:txBody>
                    <a:bodyPr/>
                    <a:lstStyle/>
                    <a:p>
                      <a:endParaRPr lang="en-GB" sz="300"/>
                    </a:p>
                  </a:txBody>
                  <a:tcPr>
                    <a:lnL w="38100" cap="flat" cmpd="sng" algn="ctr">
                      <a:solidFill>
                        <a:schemeClr val="accent1"/>
                      </a:solidFill>
                      <a:prstDash val="solid"/>
                      <a:round/>
                      <a:headEnd type="none" w="med" len="med"/>
                      <a:tailEnd type="none" w="med" len="med"/>
                    </a:lnL>
                    <a:lnR w="1905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1905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sz="300" dirty="0"/>
                    </a:p>
                  </a:txBody>
                  <a:tcPr>
                    <a:lnL w="38100" cap="flat" cmpd="sng" algn="ctr">
                      <a:solidFill>
                        <a:schemeClr val="accent1"/>
                      </a:solidFill>
                      <a:prstDash val="solid"/>
                      <a:round/>
                      <a:headEnd type="none" w="med" len="med"/>
                      <a:tailEnd type="none" w="med" len="med"/>
                    </a:lnL>
                    <a:lnR w="38100" cap="flat" cmpd="sng" algn="ctr">
                      <a:solidFill>
                        <a:schemeClr val="accent1"/>
                      </a:solidFill>
                      <a:prstDash val="solid"/>
                      <a:round/>
                      <a:headEnd type="none" w="med" len="med"/>
                      <a:tailEnd type="none" w="med" len="med"/>
                    </a:lnR>
                    <a:lnT w="19050" cap="flat" cmpd="sng" algn="ctr">
                      <a:solidFill>
                        <a:schemeClr val="accent1"/>
                      </a:solidFill>
                      <a:prstDash val="solid"/>
                      <a:round/>
                      <a:headEnd type="none" w="med" len="med"/>
                      <a:tailEnd type="none" w="med" len="med"/>
                    </a:lnT>
                    <a:lnB w="381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336586819"/>
                  </a:ext>
                </a:extLst>
              </a:tr>
            </a:tbl>
          </a:graphicData>
        </a:graphic>
      </p:graphicFrame>
    </p:spTree>
    <p:extLst>
      <p:ext uri="{BB962C8B-B14F-4D97-AF65-F5344CB8AC3E}">
        <p14:creationId xmlns:p14="http://schemas.microsoft.com/office/powerpoint/2010/main" val="24706762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2354A0B-ECCB-CA49-A1B3-3CBB5CFE8045}"/>
              </a:ext>
            </a:extLst>
          </p:cNvPr>
          <p:cNvSpPr>
            <a:spLocks noGrp="1"/>
          </p:cNvSpPr>
          <p:nvPr>
            <p:ph type="sldNum" sz="quarter" idx="12"/>
          </p:nvPr>
        </p:nvSpPr>
        <p:spPr/>
        <p:txBody>
          <a:bodyPr/>
          <a:lstStyle/>
          <a:p>
            <a:fld id="{CB40DCDA-36E0-43CF-9ABA-CD86176B7A24}" type="slidenum">
              <a:rPr lang="en-GB" smtClean="0"/>
              <a:pPr/>
              <a:t>46</a:t>
            </a:fld>
            <a:endParaRPr lang="en-GB" dirty="0"/>
          </a:p>
        </p:txBody>
      </p:sp>
      <p:sp>
        <p:nvSpPr>
          <p:cNvPr id="3" name="Title 2">
            <a:extLst>
              <a:ext uri="{FF2B5EF4-FFF2-40B4-BE49-F238E27FC236}">
                <a16:creationId xmlns:a16="http://schemas.microsoft.com/office/drawing/2014/main" id="{F61CFA77-CA43-A64C-B5C4-1A23AB3609D9}"/>
              </a:ext>
            </a:extLst>
          </p:cNvPr>
          <p:cNvSpPr>
            <a:spLocks noGrp="1"/>
          </p:cNvSpPr>
          <p:nvPr>
            <p:ph type="title"/>
          </p:nvPr>
        </p:nvSpPr>
        <p:spPr>
          <a:xfrm>
            <a:off x="838200" y="761020"/>
            <a:ext cx="4201086" cy="701731"/>
          </a:xfrm>
        </p:spPr>
        <p:txBody>
          <a:bodyPr/>
          <a:lstStyle/>
          <a:p>
            <a:r>
              <a:rPr lang="en-US" dirty="0"/>
              <a:t>Validation data</a:t>
            </a:r>
          </a:p>
        </p:txBody>
      </p:sp>
      <p:sp>
        <p:nvSpPr>
          <p:cNvPr id="4" name="Content Placeholder 3">
            <a:extLst>
              <a:ext uri="{FF2B5EF4-FFF2-40B4-BE49-F238E27FC236}">
                <a16:creationId xmlns:a16="http://schemas.microsoft.com/office/drawing/2014/main" id="{5206CCE2-7E3B-BE41-BBFB-165000D32CE7}"/>
              </a:ext>
            </a:extLst>
          </p:cNvPr>
          <p:cNvSpPr>
            <a:spLocks noGrp="1"/>
          </p:cNvSpPr>
          <p:nvPr>
            <p:ph idx="1"/>
          </p:nvPr>
        </p:nvSpPr>
        <p:spPr/>
        <p:txBody>
          <a:bodyPr>
            <a:normAutofit fontScale="92500" lnSpcReduction="20000"/>
          </a:bodyPr>
          <a:lstStyle/>
          <a:p>
            <a:r>
              <a:rPr lang="en-US" dirty="0"/>
              <a:t>Part of the training data used for </a:t>
            </a:r>
            <a:r>
              <a:rPr lang="en-US" dirty="0">
                <a:solidFill>
                  <a:schemeClr val="accent6"/>
                </a:solidFill>
              </a:rPr>
              <a:t>internal</a:t>
            </a:r>
            <a:r>
              <a:rPr lang="en-US" dirty="0"/>
              <a:t> model evaluation</a:t>
            </a:r>
          </a:p>
          <a:p>
            <a:endParaRPr lang="en-US" dirty="0"/>
          </a:p>
          <a:p>
            <a:r>
              <a:rPr lang="en-US" dirty="0"/>
              <a:t>Difference between validation and test data?</a:t>
            </a:r>
          </a:p>
          <a:p>
            <a:endParaRPr lang="en-US" dirty="0"/>
          </a:p>
          <a:p>
            <a:r>
              <a:rPr lang="en-US" dirty="0"/>
              <a:t>Validation data</a:t>
            </a:r>
          </a:p>
          <a:p>
            <a:pPr lvl="1"/>
            <a:r>
              <a:rPr lang="en-US" dirty="0"/>
              <a:t>Evaluation </a:t>
            </a:r>
            <a:r>
              <a:rPr lang="en-US" dirty="0">
                <a:solidFill>
                  <a:schemeClr val="accent6"/>
                </a:solidFill>
              </a:rPr>
              <a:t>during</a:t>
            </a:r>
            <a:r>
              <a:rPr lang="en-US" dirty="0"/>
              <a:t> model development</a:t>
            </a:r>
          </a:p>
          <a:p>
            <a:pPr lvl="1"/>
            <a:r>
              <a:rPr lang="en-US" dirty="0"/>
              <a:t>Choose the best model structure and parameter settings</a:t>
            </a:r>
          </a:p>
          <a:p>
            <a:endParaRPr lang="en-US" dirty="0"/>
          </a:p>
          <a:p>
            <a:r>
              <a:rPr lang="en-US" dirty="0"/>
              <a:t>Test data</a:t>
            </a:r>
          </a:p>
          <a:p>
            <a:pPr lvl="1"/>
            <a:r>
              <a:rPr lang="en-US" dirty="0"/>
              <a:t>Evaluation </a:t>
            </a:r>
            <a:r>
              <a:rPr lang="en-US" dirty="0">
                <a:solidFill>
                  <a:schemeClr val="accent6"/>
                </a:solidFill>
              </a:rPr>
              <a:t>after</a:t>
            </a:r>
            <a:r>
              <a:rPr lang="en-US" dirty="0"/>
              <a:t> model development</a:t>
            </a:r>
          </a:p>
          <a:p>
            <a:pPr lvl="1"/>
            <a:r>
              <a:rPr lang="en-US" dirty="0"/>
              <a:t>Act as new unseen data and check for generalization performance</a:t>
            </a:r>
          </a:p>
        </p:txBody>
      </p:sp>
    </p:spTree>
    <p:extLst>
      <p:ext uri="{BB962C8B-B14F-4D97-AF65-F5344CB8AC3E}">
        <p14:creationId xmlns:p14="http://schemas.microsoft.com/office/powerpoint/2010/main" val="35912678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3B50A7-007C-8547-BACB-7AB24812A46A}"/>
              </a:ext>
            </a:extLst>
          </p:cNvPr>
          <p:cNvSpPr>
            <a:spLocks noGrp="1"/>
          </p:cNvSpPr>
          <p:nvPr>
            <p:ph type="sldNum" sz="quarter" idx="12"/>
          </p:nvPr>
        </p:nvSpPr>
        <p:spPr/>
        <p:txBody>
          <a:bodyPr/>
          <a:lstStyle/>
          <a:p>
            <a:fld id="{CB40DCDA-36E0-43CF-9ABA-CD86176B7A24}" type="slidenum">
              <a:rPr lang="en-GB" smtClean="0"/>
              <a:pPr/>
              <a:t>47</a:t>
            </a:fld>
            <a:endParaRPr lang="en-GB" dirty="0"/>
          </a:p>
        </p:txBody>
      </p:sp>
      <p:sp>
        <p:nvSpPr>
          <p:cNvPr id="3" name="Title 2">
            <a:extLst>
              <a:ext uri="{FF2B5EF4-FFF2-40B4-BE49-F238E27FC236}">
                <a16:creationId xmlns:a16="http://schemas.microsoft.com/office/drawing/2014/main" id="{CD552577-6A64-1B48-B90E-A1E41FB54D1F}"/>
              </a:ext>
            </a:extLst>
          </p:cNvPr>
          <p:cNvSpPr>
            <a:spLocks noGrp="1"/>
          </p:cNvSpPr>
          <p:nvPr>
            <p:ph type="title"/>
          </p:nvPr>
        </p:nvSpPr>
        <p:spPr>
          <a:xfrm>
            <a:off x="838200" y="761020"/>
            <a:ext cx="6669326" cy="701731"/>
          </a:xfrm>
        </p:spPr>
        <p:txBody>
          <a:bodyPr/>
          <a:lstStyle/>
          <a:p>
            <a:r>
              <a:rPr lang="en-US" dirty="0"/>
              <a:t>Different data partitions</a:t>
            </a:r>
          </a:p>
        </p:txBody>
      </p:sp>
      <p:pic>
        <p:nvPicPr>
          <p:cNvPr id="4098" name="Picture 2">
            <a:extLst>
              <a:ext uri="{FF2B5EF4-FFF2-40B4-BE49-F238E27FC236}">
                <a16:creationId xmlns:a16="http://schemas.microsoft.com/office/drawing/2014/main" id="{3A765D82-8D35-954D-9F80-B5A4C8E75013}"/>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195108" y="1825625"/>
            <a:ext cx="5801784" cy="435133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BE326765-6B65-434A-AFFB-67F8363D05D5}"/>
              </a:ext>
            </a:extLst>
          </p:cNvPr>
          <p:cNvSpPr/>
          <p:nvPr/>
        </p:nvSpPr>
        <p:spPr>
          <a:xfrm>
            <a:off x="7437120" y="2603863"/>
            <a:ext cx="1053737" cy="1027611"/>
          </a:xfrm>
          <a:prstGeom prst="rect">
            <a:avLst/>
          </a:prstGeom>
          <a:noFill/>
          <a:ln w="444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F83C4F3-9086-7F4F-954E-25F79B2A0E96}"/>
              </a:ext>
            </a:extLst>
          </p:cNvPr>
          <p:cNvSpPr/>
          <p:nvPr/>
        </p:nvSpPr>
        <p:spPr>
          <a:xfrm>
            <a:off x="3108022" y="4145280"/>
            <a:ext cx="867440" cy="849086"/>
          </a:xfrm>
          <a:prstGeom prst="rect">
            <a:avLst/>
          </a:prstGeom>
          <a:noFill/>
          <a:ln w="444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00826CF-EDBC-7F46-9BD4-61B73BBFDBA3}"/>
              </a:ext>
            </a:extLst>
          </p:cNvPr>
          <p:cNvSpPr/>
          <p:nvPr/>
        </p:nvSpPr>
        <p:spPr>
          <a:xfrm>
            <a:off x="4906342" y="5327877"/>
            <a:ext cx="867440" cy="849086"/>
          </a:xfrm>
          <a:prstGeom prst="rect">
            <a:avLst/>
          </a:prstGeom>
          <a:noFill/>
          <a:ln w="444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74F1459-BC1B-964E-B0D9-6511F37A6613}"/>
              </a:ext>
            </a:extLst>
          </p:cNvPr>
          <p:cNvSpPr/>
          <p:nvPr/>
        </p:nvSpPr>
        <p:spPr>
          <a:xfrm>
            <a:off x="6160376" y="5577840"/>
            <a:ext cx="867440" cy="849086"/>
          </a:xfrm>
          <a:prstGeom prst="rect">
            <a:avLst/>
          </a:prstGeom>
          <a:noFill/>
          <a:ln w="444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7232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059E0D-BA82-BE45-9085-9EB1BC36356A}"/>
              </a:ext>
            </a:extLst>
          </p:cNvPr>
          <p:cNvSpPr>
            <a:spLocks noGrp="1"/>
          </p:cNvSpPr>
          <p:nvPr>
            <p:ph sz="half" idx="1"/>
          </p:nvPr>
        </p:nvSpPr>
        <p:spPr/>
        <p:txBody>
          <a:bodyPr>
            <a:normAutofit lnSpcReduction="10000"/>
          </a:bodyPr>
          <a:lstStyle/>
          <a:p>
            <a:r>
              <a:rPr lang="en-US" dirty="0"/>
              <a:t>Data = pattern + noise</a:t>
            </a:r>
          </a:p>
          <a:p>
            <a:pPr lvl="1"/>
            <a:r>
              <a:rPr lang="en-US" dirty="0"/>
              <a:t>Want to capture the </a:t>
            </a:r>
            <a:r>
              <a:rPr lang="en-US" dirty="0">
                <a:solidFill>
                  <a:schemeClr val="accent6"/>
                </a:solidFill>
              </a:rPr>
              <a:t>pattern</a:t>
            </a:r>
            <a:r>
              <a:rPr lang="en-US" dirty="0"/>
              <a:t> without the noise</a:t>
            </a:r>
          </a:p>
          <a:p>
            <a:endParaRPr lang="en-US" dirty="0"/>
          </a:p>
          <a:p>
            <a:r>
              <a:rPr lang="en-US" dirty="0"/>
              <a:t>Underfitting</a:t>
            </a:r>
          </a:p>
          <a:p>
            <a:pPr lvl="1"/>
            <a:r>
              <a:rPr lang="en-US" dirty="0"/>
              <a:t>Model </a:t>
            </a:r>
            <a:r>
              <a:rPr lang="en-US" dirty="0">
                <a:solidFill>
                  <a:schemeClr val="accent6"/>
                </a:solidFill>
              </a:rPr>
              <a:t>too simple </a:t>
            </a:r>
            <a:r>
              <a:rPr lang="en-US" dirty="0"/>
              <a:t>to capture the underlying pattern</a:t>
            </a:r>
          </a:p>
          <a:p>
            <a:pPr lvl="1"/>
            <a:endParaRPr lang="en-US" dirty="0"/>
          </a:p>
          <a:p>
            <a:r>
              <a:rPr lang="en-US" dirty="0"/>
              <a:t>Overfitting</a:t>
            </a:r>
          </a:p>
          <a:p>
            <a:pPr lvl="1"/>
            <a:r>
              <a:rPr lang="en-US" dirty="0"/>
              <a:t>Model </a:t>
            </a:r>
            <a:r>
              <a:rPr lang="en-US" dirty="0">
                <a:solidFill>
                  <a:schemeClr val="accent6"/>
                </a:solidFill>
              </a:rPr>
              <a:t>too complex </a:t>
            </a:r>
            <a:r>
              <a:rPr lang="en-US" dirty="0"/>
              <a:t>such that it also captures the noise</a:t>
            </a:r>
          </a:p>
        </p:txBody>
      </p:sp>
      <p:sp>
        <p:nvSpPr>
          <p:cNvPr id="4" name="Slide Number Placeholder 3">
            <a:extLst>
              <a:ext uri="{FF2B5EF4-FFF2-40B4-BE49-F238E27FC236}">
                <a16:creationId xmlns:a16="http://schemas.microsoft.com/office/drawing/2014/main" id="{E584BC8F-986C-8E4C-A836-D27F206D3704}"/>
              </a:ext>
            </a:extLst>
          </p:cNvPr>
          <p:cNvSpPr>
            <a:spLocks noGrp="1"/>
          </p:cNvSpPr>
          <p:nvPr>
            <p:ph type="sldNum" sz="quarter" idx="12"/>
          </p:nvPr>
        </p:nvSpPr>
        <p:spPr/>
        <p:txBody>
          <a:bodyPr/>
          <a:lstStyle/>
          <a:p>
            <a:fld id="{CB40DCDA-36E0-43CF-9ABA-CD86176B7A24}" type="slidenum">
              <a:rPr lang="en-GB" smtClean="0"/>
              <a:t>48</a:t>
            </a:fld>
            <a:endParaRPr lang="en-GB"/>
          </a:p>
        </p:txBody>
      </p:sp>
      <p:sp>
        <p:nvSpPr>
          <p:cNvPr id="5" name="Title 4">
            <a:extLst>
              <a:ext uri="{FF2B5EF4-FFF2-40B4-BE49-F238E27FC236}">
                <a16:creationId xmlns:a16="http://schemas.microsoft.com/office/drawing/2014/main" id="{C07F98E6-4EC5-5E4A-84E0-C513B25E15FB}"/>
              </a:ext>
            </a:extLst>
          </p:cNvPr>
          <p:cNvSpPr>
            <a:spLocks noGrp="1"/>
          </p:cNvSpPr>
          <p:nvPr>
            <p:ph type="title"/>
          </p:nvPr>
        </p:nvSpPr>
        <p:spPr>
          <a:xfrm>
            <a:off x="838200" y="761020"/>
            <a:ext cx="7137595" cy="701731"/>
          </a:xfrm>
        </p:spPr>
        <p:txBody>
          <a:bodyPr/>
          <a:lstStyle/>
          <a:p>
            <a:r>
              <a:rPr lang="en-US" dirty="0"/>
              <a:t>Underfitting vs overfitting</a:t>
            </a:r>
          </a:p>
        </p:txBody>
      </p:sp>
      <p:pic>
        <p:nvPicPr>
          <p:cNvPr id="1030" name="Picture 6" descr="What is underfitting and overfitting in machine learning and how to deal  with it. | by Anup Bhande | GreyAtom | Medium">
            <a:extLst>
              <a:ext uri="{FF2B5EF4-FFF2-40B4-BE49-F238E27FC236}">
                <a16:creationId xmlns:a16="http://schemas.microsoft.com/office/drawing/2014/main" id="{62CA97CD-63F6-8949-961B-8CC903825C6E}"/>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3102351"/>
            <a:ext cx="5181600" cy="179788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46BB332-0A1B-9445-B945-CC8BCE43783F}"/>
              </a:ext>
            </a:extLst>
          </p:cNvPr>
          <p:cNvSpPr txBox="1"/>
          <p:nvPr/>
        </p:nvSpPr>
        <p:spPr>
          <a:xfrm>
            <a:off x="7626946" y="4900237"/>
            <a:ext cx="3726854" cy="369332"/>
          </a:xfrm>
          <a:prstGeom prst="rect">
            <a:avLst/>
          </a:prstGeom>
          <a:noFill/>
        </p:spPr>
        <p:txBody>
          <a:bodyPr wrap="none" rtlCol="0">
            <a:spAutoFit/>
          </a:bodyPr>
          <a:lstStyle/>
          <a:p>
            <a:r>
              <a:rPr lang="en-US" dirty="0">
                <a:solidFill>
                  <a:schemeClr val="accent4"/>
                </a:solidFill>
                <a:hlinkClick r:id="rId4">
                  <a:extLst>
                    <a:ext uri="{A12FA001-AC4F-418D-AE19-62706E023703}">
                      <ahyp:hlinkClr xmlns:ahyp="http://schemas.microsoft.com/office/drawing/2018/hyperlinkcolor" val="tx"/>
                    </a:ext>
                  </a:extLst>
                </a:hlinkClick>
              </a:rPr>
              <a:t>Underfitting and overfitting explained</a:t>
            </a:r>
            <a:endParaRPr lang="en-US" dirty="0">
              <a:solidFill>
                <a:schemeClr val="accent4"/>
              </a:solidFill>
            </a:endParaRPr>
          </a:p>
        </p:txBody>
      </p:sp>
    </p:spTree>
    <p:extLst>
      <p:ext uri="{BB962C8B-B14F-4D97-AF65-F5344CB8AC3E}">
        <p14:creationId xmlns:p14="http://schemas.microsoft.com/office/powerpoint/2010/main" val="5924530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C87A822-1232-094D-8C8B-F53A5DDB485F}"/>
              </a:ext>
            </a:extLst>
          </p:cNvPr>
          <p:cNvSpPr>
            <a:spLocks noGrp="1"/>
          </p:cNvSpPr>
          <p:nvPr>
            <p:ph type="body" idx="1"/>
          </p:nvPr>
        </p:nvSpPr>
        <p:spPr/>
        <p:txBody>
          <a:bodyPr>
            <a:normAutofit/>
          </a:bodyPr>
          <a:lstStyle/>
          <a:p>
            <a:r>
              <a:rPr lang="en-BE" sz="3200" dirty="0">
                <a:solidFill>
                  <a:schemeClr val="accent6"/>
                </a:solidFill>
              </a:rPr>
              <a:t>Classification</a:t>
            </a:r>
            <a:endParaRPr lang="en-BE" sz="3200" dirty="0"/>
          </a:p>
        </p:txBody>
      </p:sp>
      <p:sp>
        <p:nvSpPr>
          <p:cNvPr id="3" name="Content Placeholder 2">
            <a:extLst>
              <a:ext uri="{FF2B5EF4-FFF2-40B4-BE49-F238E27FC236}">
                <a16:creationId xmlns:a16="http://schemas.microsoft.com/office/drawing/2014/main" id="{29297B6C-AA08-714E-8B0E-B32B84E0F5F1}"/>
              </a:ext>
            </a:extLst>
          </p:cNvPr>
          <p:cNvSpPr>
            <a:spLocks noGrp="1"/>
          </p:cNvSpPr>
          <p:nvPr>
            <p:ph sz="half" idx="2"/>
          </p:nvPr>
        </p:nvSpPr>
        <p:spPr/>
        <p:txBody>
          <a:bodyPr/>
          <a:lstStyle/>
          <a:p>
            <a:endParaRPr lang="en-BE" dirty="0"/>
          </a:p>
          <a:p>
            <a:endParaRPr lang="en-BE" dirty="0"/>
          </a:p>
          <a:p>
            <a:endParaRPr lang="en-BE" dirty="0"/>
          </a:p>
          <a:p>
            <a:endParaRPr lang="en-BE" dirty="0"/>
          </a:p>
          <a:p>
            <a:endParaRPr lang="en-BE" dirty="0"/>
          </a:p>
          <a:p>
            <a:r>
              <a:rPr lang="en-BE" dirty="0"/>
              <a:t>Accuracy of classification</a:t>
            </a:r>
          </a:p>
          <a:p>
            <a:pPr lvl="1"/>
            <a:r>
              <a:rPr lang="en-BE" dirty="0"/>
              <a:t>3/5 = 60%</a:t>
            </a:r>
          </a:p>
          <a:p>
            <a:endParaRPr lang="en-BE" dirty="0"/>
          </a:p>
        </p:txBody>
      </p:sp>
      <p:sp>
        <p:nvSpPr>
          <p:cNvPr id="4" name="Text Placeholder 3">
            <a:extLst>
              <a:ext uri="{FF2B5EF4-FFF2-40B4-BE49-F238E27FC236}">
                <a16:creationId xmlns:a16="http://schemas.microsoft.com/office/drawing/2014/main" id="{557C8336-1376-7E44-B257-BE525D16FB29}"/>
              </a:ext>
            </a:extLst>
          </p:cNvPr>
          <p:cNvSpPr>
            <a:spLocks noGrp="1"/>
          </p:cNvSpPr>
          <p:nvPr>
            <p:ph type="body" sz="quarter" idx="3"/>
          </p:nvPr>
        </p:nvSpPr>
        <p:spPr/>
        <p:txBody>
          <a:bodyPr>
            <a:normAutofit/>
          </a:bodyPr>
          <a:lstStyle/>
          <a:p>
            <a:r>
              <a:rPr lang="en-BE" sz="3200" dirty="0">
                <a:solidFill>
                  <a:schemeClr val="accent6"/>
                </a:solidFill>
              </a:rPr>
              <a:t>Regression</a:t>
            </a:r>
            <a:endParaRPr lang="en-BE" sz="3200" dirty="0"/>
          </a:p>
        </p:txBody>
      </p:sp>
      <p:sp>
        <p:nvSpPr>
          <p:cNvPr id="5" name="Content Placeholder 4">
            <a:extLst>
              <a:ext uri="{FF2B5EF4-FFF2-40B4-BE49-F238E27FC236}">
                <a16:creationId xmlns:a16="http://schemas.microsoft.com/office/drawing/2014/main" id="{EC5A3809-5007-7E42-873E-8DED98355D81}"/>
              </a:ext>
            </a:extLst>
          </p:cNvPr>
          <p:cNvSpPr>
            <a:spLocks noGrp="1"/>
          </p:cNvSpPr>
          <p:nvPr>
            <p:ph sz="quarter" idx="4"/>
          </p:nvPr>
        </p:nvSpPr>
        <p:spPr/>
        <p:txBody>
          <a:bodyPr/>
          <a:lstStyle/>
          <a:p>
            <a:endParaRPr lang="en-BE" dirty="0"/>
          </a:p>
          <a:p>
            <a:endParaRPr lang="en-BE" dirty="0"/>
          </a:p>
          <a:p>
            <a:endParaRPr lang="en-BE" dirty="0"/>
          </a:p>
          <a:p>
            <a:endParaRPr lang="en-BE" dirty="0"/>
          </a:p>
          <a:p>
            <a:endParaRPr lang="en-BE" dirty="0"/>
          </a:p>
          <a:p>
            <a:r>
              <a:rPr lang="en-BE" dirty="0"/>
              <a:t>Average of squared differences</a:t>
            </a:r>
          </a:p>
          <a:p>
            <a:pPr lvl="1"/>
            <a:r>
              <a:rPr lang="en-BE" dirty="0"/>
              <a:t>(9+9+1+36+16)/5 = 14.2</a:t>
            </a:r>
          </a:p>
          <a:p>
            <a:endParaRPr lang="en-BE" dirty="0"/>
          </a:p>
        </p:txBody>
      </p:sp>
      <p:sp>
        <p:nvSpPr>
          <p:cNvPr id="6" name="Slide Number Placeholder 5">
            <a:extLst>
              <a:ext uri="{FF2B5EF4-FFF2-40B4-BE49-F238E27FC236}">
                <a16:creationId xmlns:a16="http://schemas.microsoft.com/office/drawing/2014/main" id="{286B3D9B-9AD6-AD48-8FE5-05C1606A905A}"/>
              </a:ext>
            </a:extLst>
          </p:cNvPr>
          <p:cNvSpPr>
            <a:spLocks noGrp="1"/>
          </p:cNvSpPr>
          <p:nvPr>
            <p:ph type="sldNum" sz="quarter" idx="12"/>
          </p:nvPr>
        </p:nvSpPr>
        <p:spPr/>
        <p:txBody>
          <a:bodyPr/>
          <a:lstStyle/>
          <a:p>
            <a:fld id="{CB40DCDA-36E0-43CF-9ABA-CD86176B7A24}" type="slidenum">
              <a:rPr lang="en-GB" smtClean="0"/>
              <a:t>49</a:t>
            </a:fld>
            <a:endParaRPr lang="en-GB"/>
          </a:p>
        </p:txBody>
      </p:sp>
      <p:sp>
        <p:nvSpPr>
          <p:cNvPr id="7" name="Title 6">
            <a:extLst>
              <a:ext uri="{FF2B5EF4-FFF2-40B4-BE49-F238E27FC236}">
                <a16:creationId xmlns:a16="http://schemas.microsoft.com/office/drawing/2014/main" id="{6A395E13-168B-7444-8803-6FE7BC8A2EF8}"/>
              </a:ext>
            </a:extLst>
          </p:cNvPr>
          <p:cNvSpPr>
            <a:spLocks noGrp="1"/>
          </p:cNvSpPr>
          <p:nvPr>
            <p:ph type="title"/>
          </p:nvPr>
        </p:nvSpPr>
        <p:spPr>
          <a:xfrm>
            <a:off x="838200" y="761020"/>
            <a:ext cx="5057025" cy="701731"/>
          </a:xfrm>
        </p:spPr>
        <p:txBody>
          <a:bodyPr/>
          <a:lstStyle/>
          <a:p>
            <a:r>
              <a:rPr lang="en-BE" dirty="0"/>
              <a:t>Evaluation criteria</a:t>
            </a:r>
          </a:p>
        </p:txBody>
      </p:sp>
      <p:graphicFrame>
        <p:nvGraphicFramePr>
          <p:cNvPr id="8" name="Table 10">
            <a:extLst>
              <a:ext uri="{FF2B5EF4-FFF2-40B4-BE49-F238E27FC236}">
                <a16:creationId xmlns:a16="http://schemas.microsoft.com/office/drawing/2014/main" id="{321978F7-DAB3-844A-BD07-87B694CE87CF}"/>
              </a:ext>
            </a:extLst>
          </p:cNvPr>
          <p:cNvGraphicFramePr>
            <a:graphicFrameLocks/>
          </p:cNvGraphicFramePr>
          <p:nvPr>
            <p:extLst>
              <p:ext uri="{D42A27DB-BD31-4B8C-83A1-F6EECF244321}">
                <p14:modId xmlns:p14="http://schemas.microsoft.com/office/powerpoint/2010/main" val="1704982590"/>
              </p:ext>
            </p:extLst>
          </p:nvPr>
        </p:nvGraphicFramePr>
        <p:xfrm>
          <a:off x="836612" y="2723487"/>
          <a:ext cx="5157786" cy="2225040"/>
        </p:xfrm>
        <a:graphic>
          <a:graphicData uri="http://schemas.openxmlformats.org/drawingml/2006/table">
            <a:tbl>
              <a:tblPr firstRow="1" bandRow="1">
                <a:tableStyleId>{5C22544A-7EE6-4342-B048-85BDC9FD1C3A}</a:tableStyleId>
              </a:tblPr>
              <a:tblGrid>
                <a:gridCol w="1719262">
                  <a:extLst>
                    <a:ext uri="{9D8B030D-6E8A-4147-A177-3AD203B41FA5}">
                      <a16:colId xmlns:a16="http://schemas.microsoft.com/office/drawing/2014/main" val="2714417361"/>
                    </a:ext>
                  </a:extLst>
                </a:gridCol>
                <a:gridCol w="1719262">
                  <a:extLst>
                    <a:ext uri="{9D8B030D-6E8A-4147-A177-3AD203B41FA5}">
                      <a16:colId xmlns:a16="http://schemas.microsoft.com/office/drawing/2014/main" val="3554723729"/>
                    </a:ext>
                  </a:extLst>
                </a:gridCol>
                <a:gridCol w="1719262">
                  <a:extLst>
                    <a:ext uri="{9D8B030D-6E8A-4147-A177-3AD203B41FA5}">
                      <a16:colId xmlns:a16="http://schemas.microsoft.com/office/drawing/2014/main" val="2554396828"/>
                    </a:ext>
                  </a:extLst>
                </a:gridCol>
              </a:tblGrid>
              <a:tr h="370840">
                <a:tc>
                  <a:txBody>
                    <a:bodyPr/>
                    <a:lstStyle/>
                    <a:p>
                      <a:r>
                        <a:rPr lang="en-BE" dirty="0"/>
                        <a:t>Original target</a:t>
                      </a:r>
                    </a:p>
                  </a:txBody>
                  <a:tcPr/>
                </a:tc>
                <a:tc>
                  <a:txBody>
                    <a:bodyPr/>
                    <a:lstStyle/>
                    <a:p>
                      <a:r>
                        <a:rPr lang="en-BE" dirty="0"/>
                        <a:t>Predited target</a:t>
                      </a:r>
                    </a:p>
                  </a:txBody>
                  <a:tcPr/>
                </a:tc>
                <a:tc>
                  <a:txBody>
                    <a:bodyPr/>
                    <a:lstStyle/>
                    <a:p>
                      <a:r>
                        <a:rPr lang="en-BE" dirty="0"/>
                        <a:t>Correct?</a:t>
                      </a:r>
                    </a:p>
                  </a:txBody>
                  <a:tcPr/>
                </a:tc>
                <a:extLst>
                  <a:ext uri="{0D108BD9-81ED-4DB2-BD59-A6C34878D82A}">
                    <a16:rowId xmlns:a16="http://schemas.microsoft.com/office/drawing/2014/main" val="3620465526"/>
                  </a:ext>
                </a:extLst>
              </a:tr>
              <a:tr h="370840">
                <a:tc>
                  <a:txBody>
                    <a:bodyPr/>
                    <a:lstStyle/>
                    <a:p>
                      <a:r>
                        <a:rPr lang="en-BE" dirty="0"/>
                        <a:t>1</a:t>
                      </a:r>
                    </a:p>
                  </a:txBody>
                  <a:tcPr/>
                </a:tc>
                <a:tc>
                  <a:txBody>
                    <a:bodyPr/>
                    <a:lstStyle/>
                    <a:p>
                      <a:r>
                        <a:rPr lang="en-BE" dirty="0"/>
                        <a:t>1</a:t>
                      </a:r>
                    </a:p>
                  </a:txBody>
                  <a:tcPr/>
                </a:tc>
                <a:tc>
                  <a:txBody>
                    <a:bodyPr/>
                    <a:lstStyle/>
                    <a:p>
                      <a:r>
                        <a:rPr lang="en-BE" dirty="0"/>
                        <a:t>yes</a:t>
                      </a:r>
                    </a:p>
                  </a:txBody>
                  <a:tcPr/>
                </a:tc>
                <a:extLst>
                  <a:ext uri="{0D108BD9-81ED-4DB2-BD59-A6C34878D82A}">
                    <a16:rowId xmlns:a16="http://schemas.microsoft.com/office/drawing/2014/main" val="27759189"/>
                  </a:ext>
                </a:extLst>
              </a:tr>
              <a:tr h="370840">
                <a:tc>
                  <a:txBody>
                    <a:bodyPr/>
                    <a:lstStyle/>
                    <a:p>
                      <a:r>
                        <a:rPr lang="en-BE" dirty="0"/>
                        <a:t>0</a:t>
                      </a:r>
                    </a:p>
                  </a:txBody>
                  <a:tcPr/>
                </a:tc>
                <a:tc>
                  <a:txBody>
                    <a:bodyPr/>
                    <a:lstStyle/>
                    <a:p>
                      <a:r>
                        <a:rPr lang="en-BE" dirty="0"/>
                        <a:t>1</a:t>
                      </a:r>
                    </a:p>
                  </a:txBody>
                  <a:tcPr/>
                </a:tc>
                <a:tc>
                  <a:txBody>
                    <a:bodyPr/>
                    <a:lstStyle/>
                    <a:p>
                      <a:r>
                        <a:rPr lang="en-BE" dirty="0"/>
                        <a:t>no</a:t>
                      </a:r>
                    </a:p>
                  </a:txBody>
                  <a:tcPr/>
                </a:tc>
                <a:extLst>
                  <a:ext uri="{0D108BD9-81ED-4DB2-BD59-A6C34878D82A}">
                    <a16:rowId xmlns:a16="http://schemas.microsoft.com/office/drawing/2014/main" val="2737413245"/>
                  </a:ext>
                </a:extLst>
              </a:tr>
              <a:tr h="370840">
                <a:tc>
                  <a:txBody>
                    <a:bodyPr/>
                    <a:lstStyle/>
                    <a:p>
                      <a:r>
                        <a:rPr lang="en-BE" dirty="0"/>
                        <a:t>0</a:t>
                      </a:r>
                    </a:p>
                  </a:txBody>
                  <a:tcPr/>
                </a:tc>
                <a:tc>
                  <a:txBody>
                    <a:bodyPr/>
                    <a:lstStyle/>
                    <a:p>
                      <a:r>
                        <a:rPr lang="en-BE" dirty="0"/>
                        <a:t>0</a:t>
                      </a:r>
                    </a:p>
                  </a:txBody>
                  <a:tcPr/>
                </a:tc>
                <a:tc>
                  <a:txBody>
                    <a:bodyPr/>
                    <a:lstStyle/>
                    <a:p>
                      <a:r>
                        <a:rPr lang="en-BE" dirty="0"/>
                        <a:t>yes</a:t>
                      </a:r>
                    </a:p>
                  </a:txBody>
                  <a:tcPr/>
                </a:tc>
                <a:extLst>
                  <a:ext uri="{0D108BD9-81ED-4DB2-BD59-A6C34878D82A}">
                    <a16:rowId xmlns:a16="http://schemas.microsoft.com/office/drawing/2014/main" val="32975075"/>
                  </a:ext>
                </a:extLst>
              </a:tr>
              <a:tr h="370840">
                <a:tc>
                  <a:txBody>
                    <a:bodyPr/>
                    <a:lstStyle/>
                    <a:p>
                      <a:r>
                        <a:rPr lang="en-BE" dirty="0"/>
                        <a:t>1</a:t>
                      </a:r>
                    </a:p>
                  </a:txBody>
                  <a:tcPr/>
                </a:tc>
                <a:tc>
                  <a:txBody>
                    <a:bodyPr/>
                    <a:lstStyle/>
                    <a:p>
                      <a:r>
                        <a:rPr lang="en-BE" dirty="0"/>
                        <a:t>1</a:t>
                      </a:r>
                    </a:p>
                  </a:txBody>
                  <a:tcPr/>
                </a:tc>
                <a:tc>
                  <a:txBody>
                    <a:bodyPr/>
                    <a:lstStyle/>
                    <a:p>
                      <a:r>
                        <a:rPr lang="en-BE" dirty="0"/>
                        <a:t>yes</a:t>
                      </a:r>
                    </a:p>
                  </a:txBody>
                  <a:tcPr/>
                </a:tc>
                <a:extLst>
                  <a:ext uri="{0D108BD9-81ED-4DB2-BD59-A6C34878D82A}">
                    <a16:rowId xmlns:a16="http://schemas.microsoft.com/office/drawing/2014/main" val="3967205930"/>
                  </a:ext>
                </a:extLst>
              </a:tr>
              <a:tr h="370840">
                <a:tc>
                  <a:txBody>
                    <a:bodyPr/>
                    <a:lstStyle/>
                    <a:p>
                      <a:r>
                        <a:rPr lang="en-BE" dirty="0"/>
                        <a:t>1</a:t>
                      </a:r>
                    </a:p>
                  </a:txBody>
                  <a:tcPr/>
                </a:tc>
                <a:tc>
                  <a:txBody>
                    <a:bodyPr/>
                    <a:lstStyle/>
                    <a:p>
                      <a:r>
                        <a:rPr lang="en-BE" dirty="0"/>
                        <a:t>0</a:t>
                      </a:r>
                    </a:p>
                  </a:txBody>
                  <a:tcPr/>
                </a:tc>
                <a:tc>
                  <a:txBody>
                    <a:bodyPr/>
                    <a:lstStyle/>
                    <a:p>
                      <a:r>
                        <a:rPr lang="en-BE" dirty="0"/>
                        <a:t>no</a:t>
                      </a:r>
                    </a:p>
                  </a:txBody>
                  <a:tcPr/>
                </a:tc>
                <a:extLst>
                  <a:ext uri="{0D108BD9-81ED-4DB2-BD59-A6C34878D82A}">
                    <a16:rowId xmlns:a16="http://schemas.microsoft.com/office/drawing/2014/main" val="1218719787"/>
                  </a:ext>
                </a:extLst>
              </a:tr>
            </a:tbl>
          </a:graphicData>
        </a:graphic>
      </p:graphicFrame>
      <p:graphicFrame>
        <p:nvGraphicFramePr>
          <p:cNvPr id="9" name="Table 10">
            <a:extLst>
              <a:ext uri="{FF2B5EF4-FFF2-40B4-BE49-F238E27FC236}">
                <a16:creationId xmlns:a16="http://schemas.microsoft.com/office/drawing/2014/main" id="{5EB03137-B395-5840-BE85-7A5F682ED715}"/>
              </a:ext>
            </a:extLst>
          </p:cNvPr>
          <p:cNvGraphicFramePr>
            <a:graphicFrameLocks/>
          </p:cNvGraphicFramePr>
          <p:nvPr>
            <p:extLst>
              <p:ext uri="{D42A27DB-BD31-4B8C-83A1-F6EECF244321}">
                <p14:modId xmlns:p14="http://schemas.microsoft.com/office/powerpoint/2010/main" val="3911792769"/>
              </p:ext>
            </p:extLst>
          </p:nvPr>
        </p:nvGraphicFramePr>
        <p:xfrm>
          <a:off x="6184901" y="2723487"/>
          <a:ext cx="5157786" cy="2225040"/>
        </p:xfrm>
        <a:graphic>
          <a:graphicData uri="http://schemas.openxmlformats.org/drawingml/2006/table">
            <a:tbl>
              <a:tblPr firstRow="1" bandRow="1">
                <a:tableStyleId>{5C22544A-7EE6-4342-B048-85BDC9FD1C3A}</a:tableStyleId>
              </a:tblPr>
              <a:tblGrid>
                <a:gridCol w="1719262">
                  <a:extLst>
                    <a:ext uri="{9D8B030D-6E8A-4147-A177-3AD203B41FA5}">
                      <a16:colId xmlns:a16="http://schemas.microsoft.com/office/drawing/2014/main" val="2714417361"/>
                    </a:ext>
                  </a:extLst>
                </a:gridCol>
                <a:gridCol w="1719262">
                  <a:extLst>
                    <a:ext uri="{9D8B030D-6E8A-4147-A177-3AD203B41FA5}">
                      <a16:colId xmlns:a16="http://schemas.microsoft.com/office/drawing/2014/main" val="3554723729"/>
                    </a:ext>
                  </a:extLst>
                </a:gridCol>
                <a:gridCol w="1719262">
                  <a:extLst>
                    <a:ext uri="{9D8B030D-6E8A-4147-A177-3AD203B41FA5}">
                      <a16:colId xmlns:a16="http://schemas.microsoft.com/office/drawing/2014/main" val="2554396828"/>
                    </a:ext>
                  </a:extLst>
                </a:gridCol>
              </a:tblGrid>
              <a:tr h="370840">
                <a:tc>
                  <a:txBody>
                    <a:bodyPr/>
                    <a:lstStyle/>
                    <a:p>
                      <a:r>
                        <a:rPr lang="en-BE" dirty="0"/>
                        <a:t>Original target</a:t>
                      </a:r>
                    </a:p>
                  </a:txBody>
                  <a:tcPr/>
                </a:tc>
                <a:tc>
                  <a:txBody>
                    <a:bodyPr/>
                    <a:lstStyle/>
                    <a:p>
                      <a:r>
                        <a:rPr lang="en-BE" dirty="0"/>
                        <a:t>Predited target</a:t>
                      </a:r>
                    </a:p>
                  </a:txBody>
                  <a:tcPr/>
                </a:tc>
                <a:tc>
                  <a:txBody>
                    <a:bodyPr/>
                    <a:lstStyle/>
                    <a:p>
                      <a:r>
                        <a:rPr lang="en-BE" dirty="0"/>
                        <a:t>Difference</a:t>
                      </a:r>
                    </a:p>
                  </a:txBody>
                  <a:tcPr/>
                </a:tc>
                <a:extLst>
                  <a:ext uri="{0D108BD9-81ED-4DB2-BD59-A6C34878D82A}">
                    <a16:rowId xmlns:a16="http://schemas.microsoft.com/office/drawing/2014/main" val="3620465526"/>
                  </a:ext>
                </a:extLst>
              </a:tr>
              <a:tr h="370840">
                <a:tc>
                  <a:txBody>
                    <a:bodyPr/>
                    <a:lstStyle/>
                    <a:p>
                      <a:r>
                        <a:rPr lang="en-BE" dirty="0"/>
                        <a:t>15</a:t>
                      </a:r>
                    </a:p>
                  </a:txBody>
                  <a:tcPr/>
                </a:tc>
                <a:tc>
                  <a:txBody>
                    <a:bodyPr/>
                    <a:lstStyle/>
                    <a:p>
                      <a:r>
                        <a:rPr lang="en-BE" dirty="0"/>
                        <a:t>12</a:t>
                      </a:r>
                    </a:p>
                  </a:txBody>
                  <a:tcPr/>
                </a:tc>
                <a:tc>
                  <a:txBody>
                    <a:bodyPr/>
                    <a:lstStyle/>
                    <a:p>
                      <a:r>
                        <a:rPr lang="en-BE" dirty="0"/>
                        <a:t>-3</a:t>
                      </a:r>
                    </a:p>
                  </a:txBody>
                  <a:tcPr/>
                </a:tc>
                <a:extLst>
                  <a:ext uri="{0D108BD9-81ED-4DB2-BD59-A6C34878D82A}">
                    <a16:rowId xmlns:a16="http://schemas.microsoft.com/office/drawing/2014/main" val="27759189"/>
                  </a:ext>
                </a:extLst>
              </a:tr>
              <a:tr h="370840">
                <a:tc>
                  <a:txBody>
                    <a:bodyPr/>
                    <a:lstStyle/>
                    <a:p>
                      <a:r>
                        <a:rPr lang="en-BE" dirty="0"/>
                        <a:t>20</a:t>
                      </a:r>
                    </a:p>
                  </a:txBody>
                  <a:tcPr/>
                </a:tc>
                <a:tc>
                  <a:txBody>
                    <a:bodyPr/>
                    <a:lstStyle/>
                    <a:p>
                      <a:r>
                        <a:rPr lang="en-BE" dirty="0"/>
                        <a:t>23</a:t>
                      </a:r>
                    </a:p>
                  </a:txBody>
                  <a:tcPr/>
                </a:tc>
                <a:tc>
                  <a:txBody>
                    <a:bodyPr/>
                    <a:lstStyle/>
                    <a:p>
                      <a:r>
                        <a:rPr lang="en-BE" dirty="0"/>
                        <a:t>+3</a:t>
                      </a:r>
                    </a:p>
                  </a:txBody>
                  <a:tcPr/>
                </a:tc>
                <a:extLst>
                  <a:ext uri="{0D108BD9-81ED-4DB2-BD59-A6C34878D82A}">
                    <a16:rowId xmlns:a16="http://schemas.microsoft.com/office/drawing/2014/main" val="2737413245"/>
                  </a:ext>
                </a:extLst>
              </a:tr>
              <a:tr h="370840">
                <a:tc>
                  <a:txBody>
                    <a:bodyPr/>
                    <a:lstStyle/>
                    <a:p>
                      <a:r>
                        <a:rPr lang="en-BE" dirty="0"/>
                        <a:t>50</a:t>
                      </a:r>
                    </a:p>
                  </a:txBody>
                  <a:tcPr/>
                </a:tc>
                <a:tc>
                  <a:txBody>
                    <a:bodyPr/>
                    <a:lstStyle/>
                    <a:p>
                      <a:r>
                        <a:rPr lang="en-BE" dirty="0"/>
                        <a:t>51</a:t>
                      </a:r>
                    </a:p>
                  </a:txBody>
                  <a:tcPr/>
                </a:tc>
                <a:tc>
                  <a:txBody>
                    <a:bodyPr/>
                    <a:lstStyle/>
                    <a:p>
                      <a:r>
                        <a:rPr lang="en-BE" dirty="0"/>
                        <a:t>+1</a:t>
                      </a:r>
                    </a:p>
                  </a:txBody>
                  <a:tcPr/>
                </a:tc>
                <a:extLst>
                  <a:ext uri="{0D108BD9-81ED-4DB2-BD59-A6C34878D82A}">
                    <a16:rowId xmlns:a16="http://schemas.microsoft.com/office/drawing/2014/main" val="32975075"/>
                  </a:ext>
                </a:extLst>
              </a:tr>
              <a:tr h="370840">
                <a:tc>
                  <a:txBody>
                    <a:bodyPr/>
                    <a:lstStyle/>
                    <a:p>
                      <a:r>
                        <a:rPr lang="en-BE" dirty="0"/>
                        <a:t>35</a:t>
                      </a:r>
                    </a:p>
                  </a:txBody>
                  <a:tcPr/>
                </a:tc>
                <a:tc>
                  <a:txBody>
                    <a:bodyPr/>
                    <a:lstStyle/>
                    <a:p>
                      <a:r>
                        <a:rPr lang="en-BE" dirty="0"/>
                        <a:t>29</a:t>
                      </a:r>
                    </a:p>
                  </a:txBody>
                  <a:tcPr/>
                </a:tc>
                <a:tc>
                  <a:txBody>
                    <a:bodyPr/>
                    <a:lstStyle/>
                    <a:p>
                      <a:r>
                        <a:rPr lang="en-BE" dirty="0"/>
                        <a:t>-6</a:t>
                      </a:r>
                    </a:p>
                  </a:txBody>
                  <a:tcPr/>
                </a:tc>
                <a:extLst>
                  <a:ext uri="{0D108BD9-81ED-4DB2-BD59-A6C34878D82A}">
                    <a16:rowId xmlns:a16="http://schemas.microsoft.com/office/drawing/2014/main" val="3967205930"/>
                  </a:ext>
                </a:extLst>
              </a:tr>
              <a:tr h="370840">
                <a:tc>
                  <a:txBody>
                    <a:bodyPr/>
                    <a:lstStyle/>
                    <a:p>
                      <a:r>
                        <a:rPr lang="en-BE" dirty="0"/>
                        <a:t>5</a:t>
                      </a:r>
                    </a:p>
                  </a:txBody>
                  <a:tcPr/>
                </a:tc>
                <a:tc>
                  <a:txBody>
                    <a:bodyPr/>
                    <a:lstStyle/>
                    <a:p>
                      <a:r>
                        <a:rPr lang="en-BE" dirty="0"/>
                        <a:t>9</a:t>
                      </a:r>
                    </a:p>
                  </a:txBody>
                  <a:tcPr/>
                </a:tc>
                <a:tc>
                  <a:txBody>
                    <a:bodyPr/>
                    <a:lstStyle/>
                    <a:p>
                      <a:r>
                        <a:rPr lang="en-BE" dirty="0"/>
                        <a:t>+4</a:t>
                      </a:r>
                    </a:p>
                  </a:txBody>
                  <a:tcPr/>
                </a:tc>
                <a:extLst>
                  <a:ext uri="{0D108BD9-81ED-4DB2-BD59-A6C34878D82A}">
                    <a16:rowId xmlns:a16="http://schemas.microsoft.com/office/drawing/2014/main" val="1218719787"/>
                  </a:ext>
                </a:extLst>
              </a:tr>
            </a:tbl>
          </a:graphicData>
        </a:graphic>
      </p:graphicFrame>
    </p:spTree>
    <p:extLst>
      <p:ext uri="{BB962C8B-B14F-4D97-AF65-F5344CB8AC3E}">
        <p14:creationId xmlns:p14="http://schemas.microsoft.com/office/powerpoint/2010/main" val="3650732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34C01D-F08F-A44E-90EA-D49014D76DC4}"/>
              </a:ext>
            </a:extLst>
          </p:cNvPr>
          <p:cNvSpPr>
            <a:spLocks noGrp="1"/>
          </p:cNvSpPr>
          <p:nvPr>
            <p:ph type="sldNum" sz="quarter" idx="12"/>
          </p:nvPr>
        </p:nvSpPr>
        <p:spPr/>
        <p:txBody>
          <a:bodyPr/>
          <a:lstStyle/>
          <a:p>
            <a:fld id="{CB40DCDA-36E0-43CF-9ABA-CD86176B7A24}" type="slidenum">
              <a:rPr lang="en-GB" smtClean="0"/>
              <a:pPr/>
              <a:t>5</a:t>
            </a:fld>
            <a:endParaRPr lang="en-GB" dirty="0"/>
          </a:p>
        </p:txBody>
      </p:sp>
      <p:sp>
        <p:nvSpPr>
          <p:cNvPr id="3" name="Title 2">
            <a:extLst>
              <a:ext uri="{FF2B5EF4-FFF2-40B4-BE49-F238E27FC236}">
                <a16:creationId xmlns:a16="http://schemas.microsoft.com/office/drawing/2014/main" id="{F25440CD-BFB5-FA41-9C33-B30BA8E64404}"/>
              </a:ext>
            </a:extLst>
          </p:cNvPr>
          <p:cNvSpPr>
            <a:spLocks noGrp="1"/>
          </p:cNvSpPr>
          <p:nvPr>
            <p:ph type="title"/>
          </p:nvPr>
        </p:nvSpPr>
        <p:spPr>
          <a:xfrm>
            <a:off x="838200" y="761020"/>
            <a:ext cx="5743880" cy="701731"/>
          </a:xfrm>
        </p:spPr>
        <p:txBody>
          <a:bodyPr/>
          <a:lstStyle/>
          <a:p>
            <a:r>
              <a:rPr lang="en-BE" dirty="0"/>
              <a:t>Artificial Intelligence</a:t>
            </a:r>
          </a:p>
        </p:txBody>
      </p:sp>
      <p:sp>
        <p:nvSpPr>
          <p:cNvPr id="4" name="Content Placeholder 3">
            <a:extLst>
              <a:ext uri="{FF2B5EF4-FFF2-40B4-BE49-F238E27FC236}">
                <a16:creationId xmlns:a16="http://schemas.microsoft.com/office/drawing/2014/main" id="{63BF5ADA-91AC-1A49-B8C6-A532A2EE117C}"/>
              </a:ext>
            </a:extLst>
          </p:cNvPr>
          <p:cNvSpPr>
            <a:spLocks noGrp="1"/>
          </p:cNvSpPr>
          <p:nvPr>
            <p:ph idx="1"/>
          </p:nvPr>
        </p:nvSpPr>
        <p:spPr/>
        <p:txBody>
          <a:bodyPr>
            <a:normAutofit lnSpcReduction="10000"/>
          </a:bodyPr>
          <a:lstStyle/>
          <a:p>
            <a:r>
              <a:rPr lang="en-GB" dirty="0">
                <a:solidFill>
                  <a:schemeClr val="bg1">
                    <a:lumMod val="50000"/>
                  </a:schemeClr>
                </a:solidFill>
              </a:rPr>
              <a:t>Definition by the European Commission:</a:t>
            </a:r>
          </a:p>
          <a:p>
            <a:pPr marL="0" indent="0">
              <a:buNone/>
            </a:pPr>
            <a:endParaRPr lang="en-GB" dirty="0">
              <a:solidFill>
                <a:schemeClr val="bg1">
                  <a:lumMod val="50000"/>
                </a:schemeClr>
              </a:solidFill>
            </a:endParaRPr>
          </a:p>
          <a:p>
            <a:r>
              <a:rPr lang="en-GB" dirty="0">
                <a:solidFill>
                  <a:schemeClr val="bg1">
                    <a:lumMod val="50000"/>
                  </a:schemeClr>
                </a:solidFill>
              </a:rPr>
              <a:t>“</a:t>
            </a:r>
            <a:r>
              <a:rPr lang="en-GB" dirty="0">
                <a:solidFill>
                  <a:schemeClr val="accent6"/>
                </a:solidFill>
              </a:rPr>
              <a:t>Artificial intelligence</a:t>
            </a:r>
            <a:r>
              <a:rPr lang="en-GB" dirty="0"/>
              <a:t> (AI) systems are software (and possibly also hardware) systems designed by </a:t>
            </a:r>
            <a:r>
              <a:rPr lang="en-GB" dirty="0">
                <a:solidFill>
                  <a:schemeClr val="accent6"/>
                </a:solidFill>
              </a:rPr>
              <a:t>humans</a:t>
            </a:r>
            <a:r>
              <a:rPr lang="en-GB" dirty="0"/>
              <a:t> that, given a complex </a:t>
            </a:r>
            <a:r>
              <a:rPr lang="en-GB" dirty="0">
                <a:solidFill>
                  <a:schemeClr val="accent6"/>
                </a:solidFill>
              </a:rPr>
              <a:t>goal</a:t>
            </a:r>
            <a:r>
              <a:rPr lang="en-GB" dirty="0"/>
              <a:t>, act in the physical or digital dimension by perceiving their </a:t>
            </a:r>
            <a:r>
              <a:rPr lang="en-GB" dirty="0">
                <a:solidFill>
                  <a:schemeClr val="accent6"/>
                </a:solidFill>
              </a:rPr>
              <a:t>environment</a:t>
            </a:r>
            <a:r>
              <a:rPr lang="en-GB" dirty="0"/>
              <a:t> through data acquisition, interpreting the collected structured or unstructured </a:t>
            </a:r>
            <a:r>
              <a:rPr lang="en-GB" dirty="0">
                <a:solidFill>
                  <a:schemeClr val="accent6"/>
                </a:solidFill>
              </a:rPr>
              <a:t>data</a:t>
            </a:r>
            <a:r>
              <a:rPr lang="en-GB" dirty="0"/>
              <a:t>, reasoning on the </a:t>
            </a:r>
            <a:r>
              <a:rPr lang="en-GB" dirty="0">
                <a:solidFill>
                  <a:schemeClr val="accent6"/>
                </a:solidFill>
              </a:rPr>
              <a:t>knowledge</a:t>
            </a:r>
            <a:r>
              <a:rPr lang="en-GB" dirty="0"/>
              <a:t>, or processing the </a:t>
            </a:r>
            <a:r>
              <a:rPr lang="en-GB" dirty="0">
                <a:solidFill>
                  <a:schemeClr val="accent6"/>
                </a:solidFill>
              </a:rPr>
              <a:t>information</a:t>
            </a:r>
            <a:r>
              <a:rPr lang="en-GB" dirty="0"/>
              <a:t>, derived from this data and deciding the best </a:t>
            </a:r>
            <a:r>
              <a:rPr lang="en-GB" dirty="0">
                <a:solidFill>
                  <a:schemeClr val="accent6"/>
                </a:solidFill>
              </a:rPr>
              <a:t>action(s)</a:t>
            </a:r>
            <a:r>
              <a:rPr lang="en-GB" dirty="0"/>
              <a:t> to take to achieve the given goal.”</a:t>
            </a:r>
          </a:p>
          <a:p>
            <a:pPr marL="0" indent="0">
              <a:buNone/>
            </a:pPr>
            <a:endParaRPr lang="en-GB" dirty="0"/>
          </a:p>
          <a:p>
            <a:pPr marL="0" indent="0">
              <a:buNone/>
            </a:pPr>
            <a:r>
              <a:rPr lang="en-GB" sz="1400" dirty="0">
                <a:solidFill>
                  <a:schemeClr val="accent4"/>
                </a:solidFill>
                <a:hlinkClick r:id="rId3">
                  <a:extLst>
                    <a:ext uri="{A12FA001-AC4F-418D-AE19-62706E023703}">
                      <ahyp:hlinkClr xmlns:ahyp="http://schemas.microsoft.com/office/drawing/2018/hyperlinkcolor" val="tx"/>
                    </a:ext>
                  </a:extLst>
                </a:hlinkClick>
              </a:rPr>
              <a:t>European Commission - A definition of Artificial Intelligence: main capabilities and scientific disciplines</a:t>
            </a:r>
            <a:endParaRPr lang="en-GB" sz="1400" dirty="0">
              <a:solidFill>
                <a:schemeClr val="accent4"/>
              </a:solidFill>
            </a:endParaRPr>
          </a:p>
          <a:p>
            <a:pPr marL="0" indent="0">
              <a:buNone/>
            </a:pPr>
            <a:endParaRPr lang="en-GB" dirty="0"/>
          </a:p>
          <a:p>
            <a:endParaRPr lang="en-GB" dirty="0"/>
          </a:p>
          <a:p>
            <a:pPr marL="0" indent="0">
              <a:buNone/>
            </a:pPr>
            <a:endParaRPr lang="en-BE" dirty="0"/>
          </a:p>
        </p:txBody>
      </p:sp>
    </p:spTree>
    <p:extLst>
      <p:ext uri="{BB962C8B-B14F-4D97-AF65-F5344CB8AC3E}">
        <p14:creationId xmlns:p14="http://schemas.microsoft.com/office/powerpoint/2010/main" val="6093789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42DEAE-240E-2C43-A256-B4E72013D187}"/>
              </a:ext>
            </a:extLst>
          </p:cNvPr>
          <p:cNvSpPr>
            <a:spLocks noGrp="1"/>
          </p:cNvSpPr>
          <p:nvPr>
            <p:ph type="sldNum" sz="quarter" idx="12"/>
          </p:nvPr>
        </p:nvSpPr>
        <p:spPr/>
        <p:txBody>
          <a:bodyPr/>
          <a:lstStyle/>
          <a:p>
            <a:fld id="{CB40DCDA-36E0-43CF-9ABA-CD86176B7A24}" type="slidenum">
              <a:rPr lang="en-GB" smtClean="0"/>
              <a:pPr/>
              <a:t>50</a:t>
            </a:fld>
            <a:endParaRPr lang="en-GB" dirty="0"/>
          </a:p>
        </p:txBody>
      </p:sp>
      <p:sp>
        <p:nvSpPr>
          <p:cNvPr id="3" name="Title 2">
            <a:extLst>
              <a:ext uri="{FF2B5EF4-FFF2-40B4-BE49-F238E27FC236}">
                <a16:creationId xmlns:a16="http://schemas.microsoft.com/office/drawing/2014/main" id="{308640C0-814E-5F40-B6B6-EC8ACDD9BCD8}"/>
              </a:ext>
            </a:extLst>
          </p:cNvPr>
          <p:cNvSpPr>
            <a:spLocks noGrp="1"/>
          </p:cNvSpPr>
          <p:nvPr>
            <p:ph type="title"/>
          </p:nvPr>
        </p:nvSpPr>
        <p:spPr>
          <a:xfrm>
            <a:off x="838200" y="761020"/>
            <a:ext cx="9767546" cy="701731"/>
          </a:xfrm>
        </p:spPr>
        <p:txBody>
          <a:bodyPr/>
          <a:lstStyle/>
          <a:p>
            <a:r>
              <a:rPr lang="en-US" dirty="0"/>
              <a:t>Accuracy not always the best choice</a:t>
            </a:r>
          </a:p>
        </p:txBody>
      </p:sp>
      <p:sp>
        <p:nvSpPr>
          <p:cNvPr id="4" name="Content Placeholder 3">
            <a:extLst>
              <a:ext uri="{FF2B5EF4-FFF2-40B4-BE49-F238E27FC236}">
                <a16:creationId xmlns:a16="http://schemas.microsoft.com/office/drawing/2014/main" id="{0DB335E6-E5E5-1A49-AE96-93728A56B4AE}"/>
              </a:ext>
            </a:extLst>
          </p:cNvPr>
          <p:cNvSpPr>
            <a:spLocks noGrp="1"/>
          </p:cNvSpPr>
          <p:nvPr>
            <p:ph idx="1"/>
          </p:nvPr>
        </p:nvSpPr>
        <p:spPr/>
        <p:txBody>
          <a:bodyPr/>
          <a:lstStyle/>
          <a:p>
            <a:r>
              <a:rPr lang="en-US" dirty="0"/>
              <a:t>Imagine an image dataset with </a:t>
            </a:r>
          </a:p>
          <a:p>
            <a:pPr lvl="1"/>
            <a:r>
              <a:rPr lang="en-US" dirty="0"/>
              <a:t>20% pictures of </a:t>
            </a:r>
            <a:r>
              <a:rPr lang="en-US" dirty="0">
                <a:solidFill>
                  <a:schemeClr val="accent6"/>
                </a:solidFill>
              </a:rPr>
              <a:t>dogs</a:t>
            </a:r>
          </a:p>
          <a:p>
            <a:pPr lvl="1"/>
            <a:r>
              <a:rPr lang="en-US" dirty="0"/>
              <a:t>80% pictures of </a:t>
            </a:r>
            <a:r>
              <a:rPr lang="en-US" dirty="0">
                <a:solidFill>
                  <a:schemeClr val="accent4"/>
                </a:solidFill>
              </a:rPr>
              <a:t>not-dogs</a:t>
            </a:r>
          </a:p>
          <a:p>
            <a:pPr lvl="1"/>
            <a:endParaRPr lang="en-US" dirty="0"/>
          </a:p>
          <a:p>
            <a:r>
              <a:rPr lang="en-US" dirty="0"/>
              <a:t>Model that always predicts not-dog has </a:t>
            </a:r>
            <a:r>
              <a:rPr lang="en-US" dirty="0">
                <a:solidFill>
                  <a:schemeClr val="accent6"/>
                </a:solidFill>
              </a:rPr>
              <a:t>accuracy of 80%</a:t>
            </a:r>
          </a:p>
          <a:p>
            <a:pPr lvl="1"/>
            <a:r>
              <a:rPr lang="en-US" dirty="0"/>
              <a:t>Seems good right?</a:t>
            </a:r>
          </a:p>
          <a:p>
            <a:endParaRPr lang="en-US" dirty="0"/>
          </a:p>
          <a:p>
            <a:r>
              <a:rPr lang="en-US" dirty="0"/>
              <a:t>However, the model is </a:t>
            </a:r>
            <a:r>
              <a:rPr lang="en-US" dirty="0">
                <a:solidFill>
                  <a:schemeClr val="accent6"/>
                </a:solidFill>
              </a:rPr>
              <a:t>useless</a:t>
            </a:r>
            <a:r>
              <a:rPr lang="en-US" dirty="0"/>
              <a:t> since it did not learn any patterns</a:t>
            </a:r>
          </a:p>
          <a:p>
            <a:pPr lvl="1"/>
            <a:r>
              <a:rPr lang="en-US" dirty="0"/>
              <a:t>Simply always predicts not-dog and does not distinguish pictures at all</a:t>
            </a:r>
          </a:p>
          <a:p>
            <a:endParaRPr lang="en-US" dirty="0"/>
          </a:p>
          <a:p>
            <a:pPr lvl="1"/>
            <a:endParaRPr lang="en-US" dirty="0"/>
          </a:p>
        </p:txBody>
      </p:sp>
      <p:pic>
        <p:nvPicPr>
          <p:cNvPr id="6" name="Graphic 5" descr="Owl outline">
            <a:extLst>
              <a:ext uri="{FF2B5EF4-FFF2-40B4-BE49-F238E27FC236}">
                <a16:creationId xmlns:a16="http://schemas.microsoft.com/office/drawing/2014/main" id="{30EB12B3-D9B8-5B46-9213-B738B9446D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24800" y="2117650"/>
            <a:ext cx="914400" cy="914400"/>
          </a:xfrm>
          <a:prstGeom prst="rect">
            <a:avLst/>
          </a:prstGeom>
        </p:spPr>
      </p:pic>
      <p:pic>
        <p:nvPicPr>
          <p:cNvPr id="8" name="Graphic 7" descr="Dolphin outline">
            <a:extLst>
              <a:ext uri="{FF2B5EF4-FFF2-40B4-BE49-F238E27FC236}">
                <a16:creationId xmlns:a16="http://schemas.microsoft.com/office/drawing/2014/main" id="{CEAD0D04-B045-5640-ABCF-FEE5620F7B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637941" y="2139390"/>
            <a:ext cx="914400" cy="914400"/>
          </a:xfrm>
          <a:prstGeom prst="rect">
            <a:avLst/>
          </a:prstGeom>
        </p:spPr>
      </p:pic>
      <p:pic>
        <p:nvPicPr>
          <p:cNvPr id="10" name="Graphic 9" descr="Sheep outline">
            <a:extLst>
              <a:ext uri="{FF2B5EF4-FFF2-40B4-BE49-F238E27FC236}">
                <a16:creationId xmlns:a16="http://schemas.microsoft.com/office/drawing/2014/main" id="{47F6B4F8-923E-6940-A50A-D599A2A9819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096000" y="2139390"/>
            <a:ext cx="914400" cy="914400"/>
          </a:xfrm>
          <a:prstGeom prst="rect">
            <a:avLst/>
          </a:prstGeom>
        </p:spPr>
      </p:pic>
      <p:pic>
        <p:nvPicPr>
          <p:cNvPr id="12" name="Graphic 11" descr="Penguin outline">
            <a:extLst>
              <a:ext uri="{FF2B5EF4-FFF2-40B4-BE49-F238E27FC236}">
                <a16:creationId xmlns:a16="http://schemas.microsoft.com/office/drawing/2014/main" id="{B4CB5F20-8880-854B-9130-EB2FC639AB3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010400" y="2139390"/>
            <a:ext cx="914400" cy="914400"/>
          </a:xfrm>
          <a:prstGeom prst="rect">
            <a:avLst/>
          </a:prstGeom>
        </p:spPr>
      </p:pic>
      <p:pic>
        <p:nvPicPr>
          <p:cNvPr id="14" name="Graphic 13" descr="Dog with solid fill">
            <a:extLst>
              <a:ext uri="{FF2B5EF4-FFF2-40B4-BE49-F238E27FC236}">
                <a16:creationId xmlns:a16="http://schemas.microsoft.com/office/drawing/2014/main" id="{8DD21EB4-D84B-8041-9170-0CC8C7D01F1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723541" y="2117650"/>
            <a:ext cx="914400" cy="914400"/>
          </a:xfrm>
          <a:prstGeom prst="rect">
            <a:avLst/>
          </a:prstGeom>
        </p:spPr>
      </p:pic>
    </p:spTree>
    <p:extLst>
      <p:ext uri="{BB962C8B-B14F-4D97-AF65-F5344CB8AC3E}">
        <p14:creationId xmlns:p14="http://schemas.microsoft.com/office/powerpoint/2010/main" val="670395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00997B-4338-3649-BA09-7ACCEF7ABE09}"/>
              </a:ext>
            </a:extLst>
          </p:cNvPr>
          <p:cNvSpPr>
            <a:spLocks noGrp="1"/>
          </p:cNvSpPr>
          <p:nvPr>
            <p:ph sz="half" idx="1"/>
          </p:nvPr>
        </p:nvSpPr>
        <p:spPr/>
        <p:txBody>
          <a:bodyPr/>
          <a:lstStyle/>
          <a:p>
            <a:r>
              <a:rPr lang="en-US" dirty="0"/>
              <a:t>Confusion matrix</a:t>
            </a:r>
          </a:p>
          <a:p>
            <a:endParaRPr lang="en-US" dirty="0"/>
          </a:p>
          <a:p>
            <a:endParaRPr lang="en-US" dirty="0"/>
          </a:p>
          <a:p>
            <a:endParaRPr lang="en-US" dirty="0"/>
          </a:p>
        </p:txBody>
      </p:sp>
      <p:sp>
        <p:nvSpPr>
          <p:cNvPr id="3" name="Content Placeholder 2">
            <a:extLst>
              <a:ext uri="{FF2B5EF4-FFF2-40B4-BE49-F238E27FC236}">
                <a16:creationId xmlns:a16="http://schemas.microsoft.com/office/drawing/2014/main" id="{C38194C0-65A1-D849-AB37-627495E417B6}"/>
              </a:ext>
            </a:extLst>
          </p:cNvPr>
          <p:cNvSpPr>
            <a:spLocks noGrp="1"/>
          </p:cNvSpPr>
          <p:nvPr>
            <p:ph sz="half" idx="2"/>
          </p:nvPr>
        </p:nvSpPr>
        <p:spPr/>
        <p:txBody>
          <a:bodyPr>
            <a:normAutofit fontScale="92500" lnSpcReduction="10000"/>
          </a:bodyPr>
          <a:lstStyle/>
          <a:p>
            <a:r>
              <a:rPr lang="en-US" dirty="0">
                <a:solidFill>
                  <a:schemeClr val="accent6"/>
                </a:solidFill>
              </a:rPr>
              <a:t>Precision</a:t>
            </a:r>
            <a:r>
              <a:rPr lang="en-US" dirty="0"/>
              <a:t> = TP / (TP + FP)</a:t>
            </a:r>
          </a:p>
          <a:p>
            <a:pPr lvl="1"/>
            <a:r>
              <a:rPr lang="en-GB" dirty="0"/>
              <a:t>Proportion of correctly predicted positive instances among all instances predicted as positive</a:t>
            </a:r>
            <a:endParaRPr lang="en-US" dirty="0"/>
          </a:p>
          <a:p>
            <a:endParaRPr lang="en-US" dirty="0"/>
          </a:p>
          <a:p>
            <a:r>
              <a:rPr lang="en-US" dirty="0">
                <a:solidFill>
                  <a:schemeClr val="accent6"/>
                </a:solidFill>
              </a:rPr>
              <a:t>Recall</a:t>
            </a:r>
            <a:r>
              <a:rPr lang="en-US" dirty="0"/>
              <a:t> = TP / (TP + FN)</a:t>
            </a:r>
          </a:p>
          <a:p>
            <a:pPr lvl="1"/>
            <a:r>
              <a:rPr lang="en-GB" dirty="0"/>
              <a:t>Proportion of correctly predicted positive instances among all positive instances</a:t>
            </a:r>
            <a:endParaRPr lang="en-US" dirty="0"/>
          </a:p>
          <a:p>
            <a:endParaRPr lang="en-US" dirty="0"/>
          </a:p>
          <a:p>
            <a:r>
              <a:rPr lang="en-US" dirty="0">
                <a:solidFill>
                  <a:schemeClr val="accent6"/>
                </a:solidFill>
              </a:rPr>
              <a:t>F-score </a:t>
            </a:r>
            <a:r>
              <a:rPr lang="en-US" dirty="0"/>
              <a:t>= 2 x (P x R) / (P + R)</a:t>
            </a:r>
          </a:p>
          <a:p>
            <a:pPr lvl="1"/>
            <a:r>
              <a:rPr lang="en-US" dirty="0"/>
              <a:t>Combines precision and recall</a:t>
            </a:r>
          </a:p>
        </p:txBody>
      </p:sp>
      <p:sp>
        <p:nvSpPr>
          <p:cNvPr id="4" name="Slide Number Placeholder 3">
            <a:extLst>
              <a:ext uri="{FF2B5EF4-FFF2-40B4-BE49-F238E27FC236}">
                <a16:creationId xmlns:a16="http://schemas.microsoft.com/office/drawing/2014/main" id="{5AE6A86E-DBF0-0947-90EF-A8D7496FB15E}"/>
              </a:ext>
            </a:extLst>
          </p:cNvPr>
          <p:cNvSpPr>
            <a:spLocks noGrp="1"/>
          </p:cNvSpPr>
          <p:nvPr>
            <p:ph type="sldNum" sz="quarter" idx="12"/>
          </p:nvPr>
        </p:nvSpPr>
        <p:spPr/>
        <p:txBody>
          <a:bodyPr/>
          <a:lstStyle/>
          <a:p>
            <a:fld id="{CB40DCDA-36E0-43CF-9ABA-CD86176B7A24}" type="slidenum">
              <a:rPr lang="en-GB" smtClean="0"/>
              <a:t>51</a:t>
            </a:fld>
            <a:endParaRPr lang="en-GB"/>
          </a:p>
        </p:txBody>
      </p:sp>
      <p:sp>
        <p:nvSpPr>
          <p:cNvPr id="5" name="Title 4">
            <a:extLst>
              <a:ext uri="{FF2B5EF4-FFF2-40B4-BE49-F238E27FC236}">
                <a16:creationId xmlns:a16="http://schemas.microsoft.com/office/drawing/2014/main" id="{A098ACFC-AC89-4446-93B0-A57DFD0C6FF6}"/>
              </a:ext>
            </a:extLst>
          </p:cNvPr>
          <p:cNvSpPr>
            <a:spLocks noGrp="1"/>
          </p:cNvSpPr>
          <p:nvPr>
            <p:ph type="title"/>
          </p:nvPr>
        </p:nvSpPr>
        <p:spPr>
          <a:xfrm>
            <a:off x="838200" y="761020"/>
            <a:ext cx="6759415" cy="701731"/>
          </a:xfrm>
        </p:spPr>
        <p:txBody>
          <a:bodyPr/>
          <a:lstStyle/>
          <a:p>
            <a:r>
              <a:rPr lang="en-US" dirty="0"/>
              <a:t>Metrics for classification</a:t>
            </a:r>
          </a:p>
        </p:txBody>
      </p:sp>
      <p:graphicFrame>
        <p:nvGraphicFramePr>
          <p:cNvPr id="7" name="Table 7">
            <a:extLst>
              <a:ext uri="{FF2B5EF4-FFF2-40B4-BE49-F238E27FC236}">
                <a16:creationId xmlns:a16="http://schemas.microsoft.com/office/drawing/2014/main" id="{F00B4E02-4AB7-2D43-8309-3088D6D39ED8}"/>
              </a:ext>
            </a:extLst>
          </p:cNvPr>
          <p:cNvGraphicFramePr>
            <a:graphicFrameLocks noGrp="1"/>
          </p:cNvGraphicFramePr>
          <p:nvPr>
            <p:extLst>
              <p:ext uri="{D42A27DB-BD31-4B8C-83A1-F6EECF244321}">
                <p14:modId xmlns:p14="http://schemas.microsoft.com/office/powerpoint/2010/main" val="1316129050"/>
              </p:ext>
            </p:extLst>
          </p:nvPr>
        </p:nvGraphicFramePr>
        <p:xfrm>
          <a:off x="838200" y="2484551"/>
          <a:ext cx="4935584" cy="2021840"/>
        </p:xfrm>
        <a:graphic>
          <a:graphicData uri="http://schemas.openxmlformats.org/drawingml/2006/table">
            <a:tbl>
              <a:tblPr firstRow="1" bandRow="1">
                <a:tableStyleId>{5C22544A-7EE6-4342-B048-85BDC9FD1C3A}</a:tableStyleId>
              </a:tblPr>
              <a:tblGrid>
                <a:gridCol w="429093">
                  <a:extLst>
                    <a:ext uri="{9D8B030D-6E8A-4147-A177-3AD203B41FA5}">
                      <a16:colId xmlns:a16="http://schemas.microsoft.com/office/drawing/2014/main" val="2732192985"/>
                    </a:ext>
                  </a:extLst>
                </a:gridCol>
                <a:gridCol w="1031770">
                  <a:extLst>
                    <a:ext uri="{9D8B030D-6E8A-4147-A177-3AD203B41FA5}">
                      <a16:colId xmlns:a16="http://schemas.microsoft.com/office/drawing/2014/main" val="1602972297"/>
                    </a:ext>
                  </a:extLst>
                </a:gridCol>
                <a:gridCol w="1660736">
                  <a:extLst>
                    <a:ext uri="{9D8B030D-6E8A-4147-A177-3AD203B41FA5}">
                      <a16:colId xmlns:a16="http://schemas.microsoft.com/office/drawing/2014/main" val="8330826"/>
                    </a:ext>
                  </a:extLst>
                </a:gridCol>
                <a:gridCol w="1813985">
                  <a:extLst>
                    <a:ext uri="{9D8B030D-6E8A-4147-A177-3AD203B41FA5}">
                      <a16:colId xmlns:a16="http://schemas.microsoft.com/office/drawing/2014/main" val="1433516135"/>
                    </a:ext>
                  </a:extLst>
                </a:gridCol>
              </a:tblGrid>
              <a:tr h="370840">
                <a:tc rowSpan="2" gridSpan="2">
                  <a:txBody>
                    <a:bodyPr/>
                    <a:lstStyle/>
                    <a:p>
                      <a:endParaRPr lang="en-US" dirty="0"/>
                    </a:p>
                  </a:txBody>
                  <a:tcPr>
                    <a:noFill/>
                  </a:tcPr>
                </a:tc>
                <a:tc rowSpan="2" hMerge="1">
                  <a:txBody>
                    <a:bodyPr/>
                    <a:lstStyle/>
                    <a:p>
                      <a:endParaRPr lang="en-US" dirty="0"/>
                    </a:p>
                  </a:txBody>
                  <a:tcPr/>
                </a:tc>
                <a:tc gridSpan="2">
                  <a:txBody>
                    <a:bodyPr/>
                    <a:lstStyle/>
                    <a:p>
                      <a:pPr algn="ctr"/>
                      <a:r>
                        <a:rPr lang="en-US" dirty="0"/>
                        <a:t>Prediction</a:t>
                      </a:r>
                    </a:p>
                  </a:txBody>
                  <a:tcPr/>
                </a:tc>
                <a:tc hMerge="1">
                  <a:txBody>
                    <a:bodyPr/>
                    <a:lstStyle/>
                    <a:p>
                      <a:endParaRPr lang="en-US" dirty="0"/>
                    </a:p>
                  </a:txBody>
                  <a:tcPr/>
                </a:tc>
                <a:extLst>
                  <a:ext uri="{0D108BD9-81ED-4DB2-BD59-A6C34878D82A}">
                    <a16:rowId xmlns:a16="http://schemas.microsoft.com/office/drawing/2014/main" val="3015858554"/>
                  </a:ext>
                </a:extLst>
              </a:tr>
              <a:tr h="370840">
                <a:tc gridSpan="2" vMerge="1">
                  <a:txBody>
                    <a:bodyPr/>
                    <a:lstStyle/>
                    <a:p>
                      <a:endParaRPr lang="en-US" dirty="0"/>
                    </a:p>
                  </a:txBody>
                  <a:tcPr>
                    <a:solidFill>
                      <a:schemeClr val="accent1"/>
                    </a:solidFill>
                  </a:tcPr>
                </a:tc>
                <a:tc hMerge="1" vMerge="1">
                  <a:txBody>
                    <a:bodyPr/>
                    <a:lstStyle/>
                    <a:p>
                      <a:endParaRPr lang="en-US" dirty="0"/>
                    </a:p>
                  </a:txBody>
                  <a:tcPr>
                    <a:solidFill>
                      <a:schemeClr val="accent1"/>
                    </a:solidFill>
                  </a:tcPr>
                </a:tc>
                <a:tc>
                  <a:txBody>
                    <a:bodyPr/>
                    <a:lstStyle/>
                    <a:p>
                      <a:pPr algn="ctr"/>
                      <a:r>
                        <a:rPr lang="en-US" dirty="0"/>
                        <a:t>Positive</a:t>
                      </a:r>
                    </a:p>
                  </a:txBody>
                  <a:tcPr/>
                </a:tc>
                <a:tc>
                  <a:txBody>
                    <a:bodyPr/>
                    <a:lstStyle/>
                    <a:p>
                      <a:pPr algn="ctr"/>
                      <a:r>
                        <a:rPr lang="en-US" dirty="0"/>
                        <a:t>Negative</a:t>
                      </a:r>
                    </a:p>
                  </a:txBody>
                  <a:tcPr/>
                </a:tc>
                <a:extLst>
                  <a:ext uri="{0D108BD9-81ED-4DB2-BD59-A6C34878D82A}">
                    <a16:rowId xmlns:a16="http://schemas.microsoft.com/office/drawing/2014/main" val="2659323545"/>
                  </a:ext>
                </a:extLst>
              </a:tr>
              <a:tr h="370840">
                <a:tc rowSpan="2">
                  <a:txBody>
                    <a:bodyPr/>
                    <a:lstStyle/>
                    <a:p>
                      <a:pPr algn="ctr"/>
                      <a:r>
                        <a:rPr lang="en-US" b="1" dirty="0">
                          <a:solidFill>
                            <a:schemeClr val="bg1"/>
                          </a:solidFill>
                        </a:rPr>
                        <a:t>Actual</a:t>
                      </a:r>
                    </a:p>
                  </a:txBody>
                  <a:tcPr vert="vert270">
                    <a:solidFill>
                      <a:schemeClr val="accent1"/>
                    </a:solidFill>
                  </a:tcPr>
                </a:tc>
                <a:tc>
                  <a:txBody>
                    <a:bodyPr/>
                    <a:lstStyle/>
                    <a:p>
                      <a:pPr algn="ctr"/>
                      <a:r>
                        <a:rPr lang="en-US" dirty="0"/>
                        <a:t>Positive</a:t>
                      </a:r>
                    </a:p>
                  </a:txBody>
                  <a:tcPr/>
                </a:tc>
                <a:tc>
                  <a:txBody>
                    <a:bodyPr/>
                    <a:lstStyle/>
                    <a:p>
                      <a:pPr algn="ctr"/>
                      <a:r>
                        <a:rPr lang="en-US" dirty="0"/>
                        <a:t>True Positive (TP)</a:t>
                      </a:r>
                    </a:p>
                  </a:txBody>
                  <a:tcPr/>
                </a:tc>
                <a:tc>
                  <a:txBody>
                    <a:bodyPr/>
                    <a:lstStyle/>
                    <a:p>
                      <a:pPr algn="ctr"/>
                      <a:r>
                        <a:rPr lang="en-US" dirty="0"/>
                        <a:t>False Negative (FN)</a:t>
                      </a:r>
                    </a:p>
                  </a:txBody>
                  <a:tcPr/>
                </a:tc>
                <a:extLst>
                  <a:ext uri="{0D108BD9-81ED-4DB2-BD59-A6C34878D82A}">
                    <a16:rowId xmlns:a16="http://schemas.microsoft.com/office/drawing/2014/main" val="957561906"/>
                  </a:ext>
                </a:extLst>
              </a:tr>
              <a:tr h="370840">
                <a:tc vMerge="1">
                  <a:txBody>
                    <a:bodyPr/>
                    <a:lstStyle/>
                    <a:p>
                      <a:endParaRPr lang="en-US" dirty="0"/>
                    </a:p>
                  </a:txBody>
                  <a:tcPr/>
                </a:tc>
                <a:tc>
                  <a:txBody>
                    <a:bodyPr/>
                    <a:lstStyle/>
                    <a:p>
                      <a:pPr algn="ctr"/>
                      <a:r>
                        <a:rPr lang="en-US" dirty="0"/>
                        <a:t>Negative</a:t>
                      </a:r>
                    </a:p>
                  </a:txBody>
                  <a:tcPr/>
                </a:tc>
                <a:tc>
                  <a:txBody>
                    <a:bodyPr/>
                    <a:lstStyle/>
                    <a:p>
                      <a:pPr algn="ctr"/>
                      <a:r>
                        <a:rPr lang="en-US" dirty="0"/>
                        <a:t>False Positive (FP)</a:t>
                      </a:r>
                    </a:p>
                  </a:txBody>
                  <a:tcPr/>
                </a:tc>
                <a:tc>
                  <a:txBody>
                    <a:bodyPr/>
                    <a:lstStyle/>
                    <a:p>
                      <a:pPr algn="ctr"/>
                      <a:r>
                        <a:rPr lang="en-US" dirty="0"/>
                        <a:t>True Negative (TN)</a:t>
                      </a:r>
                    </a:p>
                  </a:txBody>
                  <a:tcPr/>
                </a:tc>
                <a:extLst>
                  <a:ext uri="{0D108BD9-81ED-4DB2-BD59-A6C34878D82A}">
                    <a16:rowId xmlns:a16="http://schemas.microsoft.com/office/drawing/2014/main" val="1004191092"/>
                  </a:ext>
                </a:extLst>
              </a:tr>
            </a:tbl>
          </a:graphicData>
        </a:graphic>
      </p:graphicFrame>
    </p:spTree>
    <p:extLst>
      <p:ext uri="{BB962C8B-B14F-4D97-AF65-F5344CB8AC3E}">
        <p14:creationId xmlns:p14="http://schemas.microsoft.com/office/powerpoint/2010/main" val="2781951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a:extLst>
                  <a:ext uri="{FF2B5EF4-FFF2-40B4-BE49-F238E27FC236}">
                    <a16:creationId xmlns:a16="http://schemas.microsoft.com/office/drawing/2014/main" id="{2D80A6D2-97EB-B34A-951B-61F45D07ABA4}"/>
                  </a:ext>
                </a:extLst>
              </p:cNvPr>
              <p:cNvSpPr>
                <a:spLocks noGrp="1"/>
              </p:cNvSpPr>
              <p:nvPr>
                <p:ph sz="half" idx="1"/>
              </p:nvPr>
            </p:nvSpPr>
            <p:spPr/>
            <p:txBody>
              <a:bodyPr/>
              <a:lstStyle/>
              <a:p>
                <a:r>
                  <a:rPr lang="en-US" dirty="0"/>
                  <a:t>Mean squared error</a:t>
                </a:r>
              </a:p>
              <a:p>
                <a:pPr lvl="1"/>
                <a14:m>
                  <m:oMath xmlns:m="http://schemas.openxmlformats.org/officeDocument/2006/math">
                    <m:r>
                      <a:rPr lang="en-US" b="0" i="1" smtClean="0">
                        <a:solidFill>
                          <a:schemeClr val="accent6"/>
                        </a:solidFill>
                        <a:latin typeface="Cambria Math" panose="02040503050406030204" pitchFamily="18" charset="0"/>
                      </a:rPr>
                      <m:t>𝑀𝑆𝐸</m:t>
                    </m:r>
                    <m:r>
                      <a:rPr lang="en-US" b="0" i="1" smtClean="0">
                        <a:latin typeface="Cambria Math" panose="02040503050406030204" pitchFamily="18" charset="0"/>
                      </a:rPr>
                      <m:t>= </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oMath>
                </a14:m>
                <a:r>
                  <a:rPr lang="en-US" dirty="0"/>
                  <a:t> </a:t>
                </a:r>
                <a14:m>
                  <m:oMath xmlns:m="http://schemas.openxmlformats.org/officeDocument/2006/math">
                    <m:nary>
                      <m:naryPr>
                        <m:chr m:val="∑"/>
                        <m:ctrlPr>
                          <a:rPr lang="en-US" i="1" dirty="0" smtClean="0">
                            <a:latin typeface="Cambria Math" panose="02040503050406030204" pitchFamily="18" charset="0"/>
                          </a:rPr>
                        </m:ctrlPr>
                      </m:naryPr>
                      <m:sub>
                        <m:r>
                          <m:rPr>
                            <m:brk m:alnAt="23"/>
                          </m:rPr>
                          <a:rPr lang="en-US" b="0" i="1" dirty="0" smtClean="0">
                            <a:latin typeface="Cambria Math" panose="02040503050406030204" pitchFamily="18" charset="0"/>
                          </a:rPr>
                          <m:t>𝑖</m:t>
                        </m:r>
                        <m:r>
                          <a:rPr lang="en-US" b="0" i="1" dirty="0" smtClean="0">
                            <a:latin typeface="Cambria Math" panose="02040503050406030204" pitchFamily="18" charset="0"/>
                          </a:rPr>
                          <m:t>=1</m:t>
                        </m:r>
                      </m:sub>
                      <m:sup>
                        <m:r>
                          <a:rPr lang="en-US" b="0" i="1" dirty="0" smtClean="0">
                            <a:latin typeface="Cambria Math" panose="02040503050406030204" pitchFamily="18" charset="0"/>
                          </a:rPr>
                          <m:t>𝑁</m:t>
                        </m:r>
                      </m:sup>
                      <m:e>
                        <m:sSup>
                          <m:sSupPr>
                            <m:ctrlPr>
                              <a:rPr lang="en-US" i="1" dirty="0" smtClean="0">
                                <a:latin typeface="Cambria Math" panose="02040503050406030204" pitchFamily="18" charset="0"/>
                              </a:rPr>
                            </m:ctrlPr>
                          </m:sSupPr>
                          <m:e>
                            <m:r>
                              <a:rPr lang="en-US" b="0" i="1" dirty="0"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panose="02040503050406030204" pitchFamily="18" charset="0"/>
                              </a:rPr>
                              <m:t> − </m:t>
                            </m:r>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e>
                            </m:acc>
                            <m:r>
                              <a:rPr lang="en-US" b="0" i="1" dirty="0" smtClean="0">
                                <a:latin typeface="Cambria Math" panose="02040503050406030204" pitchFamily="18" charset="0"/>
                              </a:rPr>
                              <m:t>)</m:t>
                            </m:r>
                          </m:e>
                          <m:sup>
                            <m:r>
                              <a:rPr lang="en-US" b="0" i="1" dirty="0" smtClean="0">
                                <a:latin typeface="Cambria Math" panose="02040503050406030204" pitchFamily="18" charset="0"/>
                              </a:rPr>
                              <m:t>2</m:t>
                            </m:r>
                          </m:sup>
                        </m:sSup>
                      </m:e>
                    </m:nary>
                  </m:oMath>
                </a14:m>
                <a:endParaRPr lang="en-US" dirty="0"/>
              </a:p>
              <a:p>
                <a:endParaRPr lang="en-US" dirty="0"/>
              </a:p>
              <a:p>
                <a:r>
                  <a:rPr lang="en-US" dirty="0"/>
                  <a:t>Mean absolute error</a:t>
                </a:r>
              </a:p>
              <a:p>
                <a:pPr lvl="1"/>
                <a14:m>
                  <m:oMath xmlns:m="http://schemas.openxmlformats.org/officeDocument/2006/math">
                    <m:r>
                      <a:rPr lang="en-US" i="1" smtClean="0">
                        <a:solidFill>
                          <a:schemeClr val="accent6"/>
                        </a:solidFill>
                        <a:latin typeface="Cambria Math" panose="02040503050406030204" pitchFamily="18" charset="0"/>
                      </a:rPr>
                      <m:t>𝑀</m:t>
                    </m:r>
                    <m:r>
                      <a:rPr lang="en-US" b="0" i="1" smtClean="0">
                        <a:solidFill>
                          <a:schemeClr val="accent6"/>
                        </a:solidFill>
                        <a:latin typeface="Cambria Math" panose="02040503050406030204" pitchFamily="18" charset="0"/>
                      </a:rPr>
                      <m:t>𝐴</m:t>
                    </m:r>
                    <m:r>
                      <a:rPr lang="en-US" i="1">
                        <a:solidFill>
                          <a:schemeClr val="accent6"/>
                        </a:solidFill>
                        <a:latin typeface="Cambria Math" panose="02040503050406030204" pitchFamily="18" charset="0"/>
                      </a:rPr>
                      <m:t>𝐸</m:t>
                    </m:r>
                    <m:r>
                      <a:rPr lang="en-US" i="1">
                        <a:latin typeface="Cambria Math" panose="02040503050406030204" pitchFamily="18" charset="0"/>
                      </a:rPr>
                      <m:t>= </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𝑁</m:t>
                        </m:r>
                      </m:den>
                    </m:f>
                  </m:oMath>
                </a14:m>
                <a:r>
                  <a:rPr lang="en-US" dirty="0"/>
                  <a:t> </a:t>
                </a:r>
                <a14:m>
                  <m:oMath xmlns:m="http://schemas.openxmlformats.org/officeDocument/2006/math">
                    <m:nary>
                      <m:naryPr>
                        <m:chr m:val="∑"/>
                        <m:ctrlPr>
                          <a:rPr lang="en-US" i="1" dirty="0">
                            <a:latin typeface="Cambria Math" panose="02040503050406030204" pitchFamily="18" charset="0"/>
                          </a:rPr>
                        </m:ctrlPr>
                      </m:naryPr>
                      <m:sub>
                        <m:r>
                          <m:rPr>
                            <m:brk m:alnAt="23"/>
                          </m:rPr>
                          <a:rPr lang="en-US" i="1" dirty="0">
                            <a:latin typeface="Cambria Math" panose="02040503050406030204" pitchFamily="18" charset="0"/>
                          </a:rPr>
                          <m:t>𝑖</m:t>
                        </m:r>
                        <m:r>
                          <a:rPr lang="en-US" i="1" dirty="0">
                            <a:latin typeface="Cambria Math" panose="02040503050406030204" pitchFamily="18" charset="0"/>
                          </a:rPr>
                          <m:t>=1</m:t>
                        </m:r>
                      </m:sub>
                      <m:sup>
                        <m:r>
                          <a:rPr lang="en-US" i="1" dirty="0">
                            <a:latin typeface="Cambria Math" panose="02040503050406030204" pitchFamily="18" charset="0"/>
                          </a:rPr>
                          <m:t>𝑁</m:t>
                        </m:r>
                      </m:sup>
                      <m:e>
                        <m:r>
                          <a:rPr lang="en-US" b="0" i="1" dirty="0"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panose="02040503050406030204" pitchFamily="18" charset="0"/>
                          </a:rPr>
                          <m:t> − </m:t>
                        </m:r>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e>
                        </m:acc>
                        <m:r>
                          <a:rPr lang="en-US" b="0" i="1" smtClean="0">
                            <a:latin typeface="Cambria Math" panose="02040503050406030204" pitchFamily="18" charset="0"/>
                          </a:rPr>
                          <m:t>|</m:t>
                        </m:r>
                      </m:e>
                    </m:nary>
                  </m:oMath>
                </a14:m>
                <a:endParaRPr lang="en-US" dirty="0"/>
              </a:p>
              <a:p>
                <a:endParaRPr lang="en-US" dirty="0"/>
              </a:p>
              <a:p>
                <a:r>
                  <a:rPr lang="en-US" dirty="0"/>
                  <a:t>Mean absolute percentage error</a:t>
                </a:r>
              </a:p>
              <a:p>
                <a:pPr lvl="1"/>
                <a14:m>
                  <m:oMath xmlns:m="http://schemas.openxmlformats.org/officeDocument/2006/math">
                    <m:r>
                      <a:rPr lang="en-US" i="1" smtClean="0">
                        <a:solidFill>
                          <a:schemeClr val="accent6"/>
                        </a:solidFill>
                        <a:latin typeface="Cambria Math" panose="02040503050406030204" pitchFamily="18" charset="0"/>
                      </a:rPr>
                      <m:t>𝑀𝐴</m:t>
                    </m:r>
                    <m:r>
                      <a:rPr lang="en-US" b="0" i="1" smtClean="0">
                        <a:solidFill>
                          <a:schemeClr val="accent6"/>
                        </a:solidFill>
                        <a:latin typeface="Cambria Math" panose="02040503050406030204" pitchFamily="18" charset="0"/>
                      </a:rPr>
                      <m:t>𝑃</m:t>
                    </m:r>
                    <m:r>
                      <a:rPr lang="en-US" i="1">
                        <a:solidFill>
                          <a:schemeClr val="accent6"/>
                        </a:solidFill>
                        <a:latin typeface="Cambria Math" panose="02040503050406030204" pitchFamily="18" charset="0"/>
                      </a:rPr>
                      <m:t>𝐸</m:t>
                    </m:r>
                    <m:r>
                      <a:rPr lang="en-US" i="1">
                        <a:latin typeface="Cambria Math" panose="02040503050406030204" pitchFamily="18" charset="0"/>
                      </a:rPr>
                      <m:t>= </m:t>
                    </m:r>
                    <m:f>
                      <m:fPr>
                        <m:ctrlPr>
                          <a:rPr lang="en-US" i="1">
                            <a:latin typeface="Cambria Math" panose="02040503050406030204" pitchFamily="18" charset="0"/>
                          </a:rPr>
                        </m:ctrlPr>
                      </m:fPr>
                      <m:num>
                        <m:r>
                          <a:rPr lang="en-US" i="1">
                            <a:latin typeface="Cambria Math" panose="02040503050406030204" pitchFamily="18" charset="0"/>
                          </a:rPr>
                          <m:t>1</m:t>
                        </m:r>
                        <m:r>
                          <a:rPr lang="en-US" b="0" i="1" smtClean="0">
                            <a:latin typeface="Cambria Math" panose="02040503050406030204" pitchFamily="18" charset="0"/>
                          </a:rPr>
                          <m:t>00</m:t>
                        </m:r>
                      </m:num>
                      <m:den>
                        <m:r>
                          <a:rPr lang="en-US" i="1">
                            <a:latin typeface="Cambria Math" panose="02040503050406030204" pitchFamily="18" charset="0"/>
                          </a:rPr>
                          <m:t>𝑁</m:t>
                        </m:r>
                      </m:den>
                    </m:f>
                  </m:oMath>
                </a14:m>
                <a:r>
                  <a:rPr lang="en-US" dirty="0"/>
                  <a:t> </a:t>
                </a:r>
                <a14:m>
                  <m:oMath xmlns:m="http://schemas.openxmlformats.org/officeDocument/2006/math">
                    <m:nary>
                      <m:naryPr>
                        <m:chr m:val="∑"/>
                        <m:ctrlPr>
                          <a:rPr lang="en-US" i="1" dirty="0" smtClean="0">
                            <a:latin typeface="Cambria Math" panose="02040503050406030204" pitchFamily="18" charset="0"/>
                          </a:rPr>
                        </m:ctrlPr>
                      </m:naryPr>
                      <m:sub>
                        <m:r>
                          <m:rPr>
                            <m:brk m:alnAt="23"/>
                          </m:rPr>
                          <a:rPr lang="en-US" i="1" dirty="0">
                            <a:latin typeface="Cambria Math" panose="02040503050406030204" pitchFamily="18" charset="0"/>
                          </a:rPr>
                          <m:t>𝑖</m:t>
                        </m:r>
                        <m:r>
                          <a:rPr lang="en-US" i="1" dirty="0">
                            <a:latin typeface="Cambria Math" panose="02040503050406030204" pitchFamily="18" charset="0"/>
                          </a:rPr>
                          <m:t>=1</m:t>
                        </m:r>
                      </m:sub>
                      <m:sup>
                        <m:r>
                          <a:rPr lang="en-US" i="1" dirty="0">
                            <a:latin typeface="Cambria Math" panose="02040503050406030204" pitchFamily="18" charset="0"/>
                          </a:rPr>
                          <m:t>𝑁</m:t>
                        </m:r>
                      </m:sup>
                      <m:e>
                        <m:r>
                          <a:rPr lang="en-US" i="1" dirty="0">
                            <a:latin typeface="Cambria Math" panose="02040503050406030204" pitchFamily="18" charset="0"/>
                          </a:rPr>
                          <m:t>|</m:t>
                        </m:r>
                        <m:f>
                          <m:fPr>
                            <m:ctrlPr>
                              <a:rPr lang="en-US" i="1" dirty="0" smtClean="0">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US" i="1">
                                <a:latin typeface="Cambria Math" panose="02040503050406030204" pitchFamily="18" charset="0"/>
                              </a:rPr>
                              <m:t> − </m:t>
                            </m:r>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e>
                            </m:acc>
                          </m:num>
                          <m:den>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den>
                        </m:f>
                        <m:r>
                          <a:rPr lang="en-US" i="1">
                            <a:latin typeface="Cambria Math" panose="02040503050406030204" pitchFamily="18" charset="0"/>
                          </a:rPr>
                          <m:t>|</m:t>
                        </m:r>
                      </m:e>
                    </m:nary>
                  </m:oMath>
                </a14:m>
                <a:endParaRPr lang="en-US" b="1" dirty="0"/>
              </a:p>
            </p:txBody>
          </p:sp>
        </mc:Choice>
        <mc:Fallback xmlns="">
          <p:sp>
            <p:nvSpPr>
              <p:cNvPr id="2" name="Content Placeholder 1">
                <a:extLst>
                  <a:ext uri="{FF2B5EF4-FFF2-40B4-BE49-F238E27FC236}">
                    <a16:creationId xmlns:a16="http://schemas.microsoft.com/office/drawing/2014/main" id="{2D80A6D2-97EB-B34A-951B-61F45D07ABA4}"/>
                  </a:ext>
                </a:extLst>
              </p:cNvPr>
              <p:cNvSpPr>
                <a:spLocks noGrp="1" noRot="1" noChangeAspect="1" noMove="1" noResize="1" noEditPoints="1" noAdjustHandles="1" noChangeArrowheads="1" noChangeShapeType="1" noTextEdit="1"/>
              </p:cNvSpPr>
              <p:nvPr>
                <p:ph sz="half" idx="1"/>
              </p:nvPr>
            </p:nvSpPr>
            <p:spPr>
              <a:blipFill>
                <a:blip r:embed="rId3"/>
                <a:stretch>
                  <a:fillRect l="-2200" t="-2326" r="-489" b="-13953"/>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F6E78C9A-A0CF-524B-835F-FE551447AF73}"/>
              </a:ext>
            </a:extLst>
          </p:cNvPr>
          <p:cNvSpPr>
            <a:spLocks noGrp="1"/>
          </p:cNvSpPr>
          <p:nvPr>
            <p:ph type="sldNum" sz="quarter" idx="12"/>
          </p:nvPr>
        </p:nvSpPr>
        <p:spPr/>
        <p:txBody>
          <a:bodyPr/>
          <a:lstStyle/>
          <a:p>
            <a:fld id="{CB40DCDA-36E0-43CF-9ABA-CD86176B7A24}" type="slidenum">
              <a:rPr lang="en-GB" smtClean="0"/>
              <a:t>52</a:t>
            </a:fld>
            <a:endParaRPr lang="en-GB"/>
          </a:p>
        </p:txBody>
      </p:sp>
      <p:sp>
        <p:nvSpPr>
          <p:cNvPr id="5" name="Title 4">
            <a:extLst>
              <a:ext uri="{FF2B5EF4-FFF2-40B4-BE49-F238E27FC236}">
                <a16:creationId xmlns:a16="http://schemas.microsoft.com/office/drawing/2014/main" id="{707E06F5-6233-D348-9707-FC09A7ACA7B4}"/>
              </a:ext>
            </a:extLst>
          </p:cNvPr>
          <p:cNvSpPr>
            <a:spLocks noGrp="1"/>
          </p:cNvSpPr>
          <p:nvPr>
            <p:ph type="title"/>
          </p:nvPr>
        </p:nvSpPr>
        <p:spPr>
          <a:xfrm>
            <a:off x="838200" y="761020"/>
            <a:ext cx="6052362" cy="701731"/>
          </a:xfrm>
        </p:spPr>
        <p:txBody>
          <a:bodyPr/>
          <a:lstStyle/>
          <a:p>
            <a:r>
              <a:rPr lang="en-US" dirty="0"/>
              <a:t>Metrics for regression</a:t>
            </a:r>
          </a:p>
        </p:txBody>
      </p:sp>
      <p:pic>
        <p:nvPicPr>
          <p:cNvPr id="7170" name="Picture 2">
            <a:extLst>
              <a:ext uri="{FF2B5EF4-FFF2-40B4-BE49-F238E27FC236}">
                <a16:creationId xmlns:a16="http://schemas.microsoft.com/office/drawing/2014/main" id="{8575274E-D8E4-2841-A2B9-694431C86AA9}"/>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445763" y="1825625"/>
            <a:ext cx="4634473" cy="4351338"/>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ED76CCAA-5A47-A44E-A25C-C99853A61322}"/>
                  </a:ext>
                </a:extLst>
              </p:cNvPr>
              <p:cNvSpPr txBox="1"/>
              <p:nvPr/>
            </p:nvSpPr>
            <p:spPr>
              <a:xfrm>
                <a:off x="8154770" y="4389120"/>
                <a:ext cx="911660"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m:t>
                          </m:r>
                        </m:sub>
                      </m:sSub>
                      <m:r>
                        <a:rPr lang="en-US" b="0" i="1" smtClean="0">
                          <a:latin typeface="Cambria Math" panose="02040503050406030204" pitchFamily="18" charset="0"/>
                        </a:rPr>
                        <m:t> − </m:t>
                      </m:r>
                      <m:acc>
                        <m:accPr>
                          <m:chr m:val="̂"/>
                          <m:ctrlPr>
                            <a:rPr lang="en-US" b="0"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m:t>
                              </m:r>
                            </m:sub>
                          </m:sSub>
                        </m:e>
                      </m:acc>
                    </m:oMath>
                  </m:oMathPara>
                </a14:m>
                <a:endParaRPr lang="en-US" dirty="0"/>
              </a:p>
            </p:txBody>
          </p:sp>
        </mc:Choice>
        <mc:Fallback xmlns="">
          <p:sp>
            <p:nvSpPr>
              <p:cNvPr id="7" name="TextBox 6">
                <a:extLst>
                  <a:ext uri="{FF2B5EF4-FFF2-40B4-BE49-F238E27FC236}">
                    <a16:creationId xmlns:a16="http://schemas.microsoft.com/office/drawing/2014/main" id="{ED76CCAA-5A47-A44E-A25C-C99853A61322}"/>
                  </a:ext>
                </a:extLst>
              </p:cNvPr>
              <p:cNvSpPr txBox="1">
                <a:spLocks noRot="1" noChangeAspect="1" noMove="1" noResize="1" noEditPoints="1" noAdjustHandles="1" noChangeArrowheads="1" noChangeShapeType="1" noTextEdit="1"/>
              </p:cNvSpPr>
              <p:nvPr/>
            </p:nvSpPr>
            <p:spPr>
              <a:xfrm>
                <a:off x="8154770" y="4389120"/>
                <a:ext cx="911660" cy="276999"/>
              </a:xfrm>
              <a:prstGeom prst="rect">
                <a:avLst/>
              </a:prstGeom>
              <a:blipFill>
                <a:blip r:embed="rId5"/>
                <a:stretch>
                  <a:fillRect l="-1389" t="-13043" b="-34783"/>
                </a:stretch>
              </a:blipFill>
            </p:spPr>
            <p:txBody>
              <a:bodyPr/>
              <a:lstStyle/>
              <a:p>
                <a:r>
                  <a:rPr lang="en-US">
                    <a:noFill/>
                  </a:rPr>
                  <a:t> </a:t>
                </a:r>
              </a:p>
            </p:txBody>
          </p:sp>
        </mc:Fallback>
      </mc:AlternateContent>
    </p:spTree>
    <p:extLst>
      <p:ext uri="{BB962C8B-B14F-4D97-AF65-F5344CB8AC3E}">
        <p14:creationId xmlns:p14="http://schemas.microsoft.com/office/powerpoint/2010/main" val="16902885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A38E3EC-57C2-A64F-B520-B96810B22915}"/>
              </a:ext>
            </a:extLst>
          </p:cNvPr>
          <p:cNvSpPr>
            <a:spLocks noGrp="1"/>
          </p:cNvSpPr>
          <p:nvPr>
            <p:ph type="sldNum" sz="quarter" idx="12"/>
          </p:nvPr>
        </p:nvSpPr>
        <p:spPr/>
        <p:txBody>
          <a:bodyPr/>
          <a:lstStyle/>
          <a:p>
            <a:fld id="{CB40DCDA-36E0-43CF-9ABA-CD86176B7A24}" type="slidenum">
              <a:rPr lang="en-GB" smtClean="0"/>
              <a:pPr/>
              <a:t>53</a:t>
            </a:fld>
            <a:endParaRPr lang="en-GB" dirty="0"/>
          </a:p>
        </p:txBody>
      </p:sp>
      <p:sp>
        <p:nvSpPr>
          <p:cNvPr id="3" name="Title 2">
            <a:extLst>
              <a:ext uri="{FF2B5EF4-FFF2-40B4-BE49-F238E27FC236}">
                <a16:creationId xmlns:a16="http://schemas.microsoft.com/office/drawing/2014/main" id="{D7215665-CBCA-724D-893C-0EFA3A3C9BF4}"/>
              </a:ext>
            </a:extLst>
          </p:cNvPr>
          <p:cNvSpPr>
            <a:spLocks noGrp="1"/>
          </p:cNvSpPr>
          <p:nvPr>
            <p:ph type="title"/>
          </p:nvPr>
        </p:nvSpPr>
        <p:spPr>
          <a:xfrm>
            <a:off x="838200" y="761020"/>
            <a:ext cx="2336794" cy="701731"/>
          </a:xfrm>
          <a:solidFill>
            <a:schemeClr val="accent6"/>
          </a:solidFill>
        </p:spPr>
        <p:txBody>
          <a:bodyPr/>
          <a:lstStyle/>
          <a:p>
            <a:r>
              <a:rPr lang="en-US" dirty="0"/>
              <a:t>Exercise</a:t>
            </a:r>
          </a:p>
        </p:txBody>
      </p:sp>
      <p:pic>
        <p:nvPicPr>
          <p:cNvPr id="2050" name="Picture 2" descr="Degree 1 MSE = 4.08e-01(+/- 4.25e-01), Degree 4 MSE = 4.32e-02(+/- 7.08e-02), Degree 15 MSE = 1.82e+08(+/- 5.47e+08)">
            <a:extLst>
              <a:ext uri="{FF2B5EF4-FFF2-40B4-BE49-F238E27FC236}">
                <a16:creationId xmlns:a16="http://schemas.microsoft.com/office/drawing/2014/main" id="{235B21CC-570D-2B4A-A6A0-FB6B1D49F72B}"/>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0614" t="11010" r="8483" b="5682"/>
          <a:stretch/>
        </p:blipFill>
        <p:spPr bwMode="auto">
          <a:xfrm>
            <a:off x="1427841" y="2663497"/>
            <a:ext cx="9336317" cy="343348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7ED5D1D-D2B5-4545-BF9B-AF3D8EF9221E}"/>
              </a:ext>
            </a:extLst>
          </p:cNvPr>
          <p:cNvSpPr txBox="1"/>
          <p:nvPr/>
        </p:nvSpPr>
        <p:spPr>
          <a:xfrm>
            <a:off x="4430890" y="1819834"/>
            <a:ext cx="3330219" cy="369332"/>
          </a:xfrm>
          <a:prstGeom prst="rect">
            <a:avLst/>
          </a:prstGeom>
          <a:noFill/>
          <a:ln>
            <a:solidFill>
              <a:schemeClr val="accent4"/>
            </a:solidFill>
          </a:ln>
        </p:spPr>
        <p:txBody>
          <a:bodyPr wrap="square" rtlCol="0">
            <a:spAutoFit/>
          </a:bodyPr>
          <a:lstStyle/>
          <a:p>
            <a:pPr algn="ctr"/>
            <a:r>
              <a:rPr lang="en-US" dirty="0">
                <a:solidFill>
                  <a:schemeClr val="accent4"/>
                </a:solidFill>
              </a:rPr>
              <a:t>Good fit, underfit and overfit?</a:t>
            </a:r>
          </a:p>
        </p:txBody>
      </p:sp>
      <p:sp>
        <p:nvSpPr>
          <p:cNvPr id="6" name="TextBox 5">
            <a:extLst>
              <a:ext uri="{FF2B5EF4-FFF2-40B4-BE49-F238E27FC236}">
                <a16:creationId xmlns:a16="http://schemas.microsoft.com/office/drawing/2014/main" id="{0DF2733E-6DC7-5A4A-9AAC-3F7B1A9526A8}"/>
              </a:ext>
            </a:extLst>
          </p:cNvPr>
          <p:cNvSpPr txBox="1"/>
          <p:nvPr/>
        </p:nvSpPr>
        <p:spPr>
          <a:xfrm>
            <a:off x="1427841" y="6169580"/>
            <a:ext cx="2205412" cy="369332"/>
          </a:xfrm>
          <a:prstGeom prst="rect">
            <a:avLst/>
          </a:prstGeom>
          <a:noFill/>
        </p:spPr>
        <p:txBody>
          <a:bodyPr wrap="none" rtlCol="0">
            <a:spAutoFit/>
          </a:bodyPr>
          <a:lstStyle/>
          <a:p>
            <a:r>
              <a:rPr lang="en-US" dirty="0">
                <a:solidFill>
                  <a:schemeClr val="accent4"/>
                </a:solidFill>
                <a:hlinkClick r:id="rId4">
                  <a:extLst>
                    <a:ext uri="{A12FA001-AC4F-418D-AE19-62706E023703}">
                      <ahyp:hlinkClr xmlns:ahyp="http://schemas.microsoft.com/office/drawing/2018/hyperlinkcolor" val="tx"/>
                    </a:ext>
                  </a:extLst>
                </a:hlinkClick>
              </a:rPr>
              <a:t>Python code example</a:t>
            </a:r>
            <a:endParaRPr lang="en-US" dirty="0">
              <a:solidFill>
                <a:schemeClr val="accent4"/>
              </a:solidFill>
            </a:endParaRPr>
          </a:p>
        </p:txBody>
      </p:sp>
    </p:spTree>
    <p:extLst>
      <p:ext uri="{BB962C8B-B14F-4D97-AF65-F5344CB8AC3E}">
        <p14:creationId xmlns:p14="http://schemas.microsoft.com/office/powerpoint/2010/main" val="29688473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ED739E62-E67A-48E8-B2AF-8E10D428CD86}"/>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chemeClr val="accent6"/>
                </a:solidFill>
                <a:latin typeface="+mj-lt"/>
                <a:ea typeface="+mj-ea"/>
                <a:cs typeface="+mj-cs"/>
              </a:rPr>
              <a:t>5</a:t>
            </a:r>
            <a:r>
              <a:rPr lang="en-US" sz="6000" kern="1200" dirty="0">
                <a:solidFill>
                  <a:srgbClr val="FFFFFF"/>
                </a:solidFill>
                <a:latin typeface="+mj-lt"/>
                <a:ea typeface="+mj-ea"/>
                <a:cs typeface="+mj-cs"/>
              </a:rPr>
              <a:t> Types of ML</a:t>
            </a:r>
          </a:p>
        </p:txBody>
      </p:sp>
      <p:sp>
        <p:nvSpPr>
          <p:cNvPr id="6" name="Text Placeholder 5">
            <a:extLst>
              <a:ext uri="{FF2B5EF4-FFF2-40B4-BE49-F238E27FC236}">
                <a16:creationId xmlns:a16="http://schemas.microsoft.com/office/drawing/2014/main" id="{568906F6-68D2-41E2-90E7-924A71DB985D}"/>
              </a:ext>
            </a:extLst>
          </p:cNvPr>
          <p:cNvSpPr>
            <a:spLocks noGrp="1"/>
          </p:cNvSpPr>
          <p:nvPr>
            <p:ph type="body" idx="1"/>
          </p:nvPr>
        </p:nvSpPr>
        <p:spPr>
          <a:xfrm>
            <a:off x="3045368" y="4074718"/>
            <a:ext cx="6105194" cy="682079"/>
          </a:xfrm>
        </p:spPr>
        <p:txBody>
          <a:bodyPr vert="horz" lIns="91440" tIns="45720" rIns="91440" bIns="45720" rtlCol="0">
            <a:normAutofit/>
          </a:bodyPr>
          <a:lstStyle/>
          <a:p>
            <a:pPr algn="ctr"/>
            <a:endParaRPr lang="en-US" sz="2400" kern="1200" dirty="0">
              <a:solidFill>
                <a:srgbClr val="FFFFFF"/>
              </a:solidFill>
              <a:latin typeface="+mn-lt"/>
              <a:ea typeface="+mn-ea"/>
              <a:cs typeface="+mn-cs"/>
            </a:endParaRPr>
          </a:p>
        </p:txBody>
      </p:sp>
      <p:sp>
        <p:nvSpPr>
          <p:cNvPr id="7" name="Slide Number Placeholder 1">
            <a:extLst>
              <a:ext uri="{FF2B5EF4-FFF2-40B4-BE49-F238E27FC236}">
                <a16:creationId xmlns:a16="http://schemas.microsoft.com/office/drawing/2014/main" id="{757739A2-A37B-4D7B-B27E-B99B2366F09E}"/>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54</a:t>
            </a:fld>
            <a:endParaRPr lang="en-GB" dirty="0"/>
          </a:p>
        </p:txBody>
      </p:sp>
    </p:spTree>
    <p:extLst>
      <p:ext uri="{BB962C8B-B14F-4D97-AF65-F5344CB8AC3E}">
        <p14:creationId xmlns:p14="http://schemas.microsoft.com/office/powerpoint/2010/main" val="14465108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8B0F3C7-51B5-4E43-8C55-2913F73DBC51}"/>
              </a:ext>
            </a:extLst>
          </p:cNvPr>
          <p:cNvSpPr>
            <a:spLocks noGrp="1"/>
          </p:cNvSpPr>
          <p:nvPr>
            <p:ph type="sldNum" sz="quarter" idx="12"/>
          </p:nvPr>
        </p:nvSpPr>
        <p:spPr/>
        <p:txBody>
          <a:bodyPr/>
          <a:lstStyle/>
          <a:p>
            <a:fld id="{CB40DCDA-36E0-43CF-9ABA-CD86176B7A24}" type="slidenum">
              <a:rPr lang="en-GB" smtClean="0"/>
              <a:pPr/>
              <a:t>55</a:t>
            </a:fld>
            <a:endParaRPr lang="en-GB" dirty="0"/>
          </a:p>
        </p:txBody>
      </p:sp>
      <p:sp>
        <p:nvSpPr>
          <p:cNvPr id="3" name="Title 2">
            <a:extLst>
              <a:ext uri="{FF2B5EF4-FFF2-40B4-BE49-F238E27FC236}">
                <a16:creationId xmlns:a16="http://schemas.microsoft.com/office/drawing/2014/main" id="{FE46F75E-15FC-2649-8782-C777F4C8C661}"/>
              </a:ext>
            </a:extLst>
          </p:cNvPr>
          <p:cNvSpPr>
            <a:spLocks noGrp="1"/>
          </p:cNvSpPr>
          <p:nvPr>
            <p:ph type="title"/>
          </p:nvPr>
        </p:nvSpPr>
        <p:spPr>
          <a:xfrm>
            <a:off x="838200" y="761020"/>
            <a:ext cx="4735592" cy="701731"/>
          </a:xfrm>
        </p:spPr>
        <p:txBody>
          <a:bodyPr/>
          <a:lstStyle/>
          <a:p>
            <a:r>
              <a:rPr lang="en-BE" dirty="0"/>
              <a:t>Types of learning</a:t>
            </a:r>
          </a:p>
        </p:txBody>
      </p:sp>
      <p:graphicFrame>
        <p:nvGraphicFramePr>
          <p:cNvPr id="6" name="Table 6">
            <a:extLst>
              <a:ext uri="{FF2B5EF4-FFF2-40B4-BE49-F238E27FC236}">
                <a16:creationId xmlns:a16="http://schemas.microsoft.com/office/drawing/2014/main" id="{C7669D2A-05FC-294C-8001-1FD3B41B37B6}"/>
              </a:ext>
            </a:extLst>
          </p:cNvPr>
          <p:cNvGraphicFramePr>
            <a:graphicFrameLocks noGrp="1"/>
          </p:cNvGraphicFramePr>
          <p:nvPr>
            <p:ph idx="1"/>
            <p:extLst>
              <p:ext uri="{D42A27DB-BD31-4B8C-83A1-F6EECF244321}">
                <p14:modId xmlns:p14="http://schemas.microsoft.com/office/powerpoint/2010/main" val="67635133"/>
              </p:ext>
            </p:extLst>
          </p:nvPr>
        </p:nvGraphicFramePr>
        <p:xfrm>
          <a:off x="838200" y="2640106"/>
          <a:ext cx="10515600" cy="198120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995619412"/>
                    </a:ext>
                  </a:extLst>
                </a:gridCol>
                <a:gridCol w="3505200">
                  <a:extLst>
                    <a:ext uri="{9D8B030D-6E8A-4147-A177-3AD203B41FA5}">
                      <a16:colId xmlns:a16="http://schemas.microsoft.com/office/drawing/2014/main" val="3628140755"/>
                    </a:ext>
                  </a:extLst>
                </a:gridCol>
                <a:gridCol w="3505200">
                  <a:extLst>
                    <a:ext uri="{9D8B030D-6E8A-4147-A177-3AD203B41FA5}">
                      <a16:colId xmlns:a16="http://schemas.microsoft.com/office/drawing/2014/main" val="74190280"/>
                    </a:ext>
                  </a:extLst>
                </a:gridCol>
              </a:tblGrid>
              <a:tr h="350866">
                <a:tc>
                  <a:txBody>
                    <a:bodyPr/>
                    <a:lstStyle/>
                    <a:p>
                      <a:pPr algn="ctr"/>
                      <a:r>
                        <a:rPr lang="en-BE" sz="2800" dirty="0"/>
                        <a:t>Supervised</a:t>
                      </a:r>
                    </a:p>
                  </a:txBody>
                  <a:tcPr/>
                </a:tc>
                <a:tc>
                  <a:txBody>
                    <a:bodyPr/>
                    <a:lstStyle/>
                    <a:p>
                      <a:pPr algn="ctr"/>
                      <a:r>
                        <a:rPr lang="en-BE" sz="2800" dirty="0"/>
                        <a:t>Unsupervised</a:t>
                      </a:r>
                    </a:p>
                  </a:txBody>
                  <a:tcPr/>
                </a:tc>
                <a:tc>
                  <a:txBody>
                    <a:bodyPr/>
                    <a:lstStyle/>
                    <a:p>
                      <a:pPr algn="ctr"/>
                      <a:r>
                        <a:rPr lang="en-BE" sz="2800" dirty="0"/>
                        <a:t>Reinforcement</a:t>
                      </a:r>
                    </a:p>
                  </a:txBody>
                  <a:tcPr/>
                </a:tc>
                <a:extLst>
                  <a:ext uri="{0D108BD9-81ED-4DB2-BD59-A6C34878D82A}">
                    <a16:rowId xmlns:a16="http://schemas.microsoft.com/office/drawing/2014/main" val="2238749447"/>
                  </a:ext>
                </a:extLst>
              </a:tr>
              <a:tr h="350866">
                <a:tc>
                  <a:txBody>
                    <a:bodyPr/>
                    <a:lstStyle/>
                    <a:p>
                      <a:r>
                        <a:rPr lang="en-BE" dirty="0"/>
                        <a:t>Train the algorithm by providing correct answers for the problem at hand.</a:t>
                      </a:r>
                    </a:p>
                    <a:p>
                      <a:endParaRPr lang="en-BE" dirty="0"/>
                    </a:p>
                    <a:p>
                      <a:r>
                        <a:rPr lang="en-BE" dirty="0"/>
                        <a:t>Learn with </a:t>
                      </a:r>
                      <a:r>
                        <a:rPr lang="en-BE" dirty="0">
                          <a:solidFill>
                            <a:schemeClr val="accent6"/>
                          </a:solidFill>
                        </a:rPr>
                        <a:t>known</a:t>
                      </a:r>
                      <a:r>
                        <a:rPr lang="en-BE" dirty="0"/>
                        <a:t> targets.</a:t>
                      </a:r>
                    </a:p>
                  </a:txBody>
                  <a:tcPr/>
                </a:tc>
                <a:tc>
                  <a:txBody>
                    <a:bodyPr/>
                    <a:lstStyle/>
                    <a:p>
                      <a:r>
                        <a:rPr lang="en-BE" dirty="0"/>
                        <a:t>Let the algorithm figure out the hidden patterns/structure in the data itself.</a:t>
                      </a:r>
                    </a:p>
                    <a:p>
                      <a:endParaRPr lang="en-BE" dirty="0"/>
                    </a:p>
                    <a:p>
                      <a:r>
                        <a:rPr lang="en-BE" dirty="0"/>
                        <a:t>Learn with </a:t>
                      </a:r>
                      <a:r>
                        <a:rPr lang="en-BE" dirty="0">
                          <a:solidFill>
                            <a:schemeClr val="accent6"/>
                          </a:solidFill>
                        </a:rPr>
                        <a:t>unknown</a:t>
                      </a:r>
                      <a:r>
                        <a:rPr lang="en-BE" dirty="0"/>
                        <a:t> targets.</a:t>
                      </a:r>
                    </a:p>
                  </a:txBody>
                  <a:tcPr/>
                </a:tc>
                <a:tc>
                  <a:txBody>
                    <a:bodyPr/>
                    <a:lstStyle/>
                    <a:p>
                      <a:r>
                        <a:rPr lang="en-BE" dirty="0"/>
                        <a:t>Algorithm is trained by receiving a reward/punishment for doing things right/wrong.</a:t>
                      </a:r>
                    </a:p>
                    <a:p>
                      <a:endParaRPr lang="en-BE" dirty="0"/>
                    </a:p>
                    <a:p>
                      <a:r>
                        <a:rPr lang="en-BE" dirty="0"/>
                        <a:t>Learn by </a:t>
                      </a:r>
                      <a:r>
                        <a:rPr lang="en-BE" dirty="0">
                          <a:solidFill>
                            <a:schemeClr val="accent6"/>
                          </a:solidFill>
                        </a:rPr>
                        <a:t>experimentation</a:t>
                      </a:r>
                      <a:r>
                        <a:rPr lang="en-BE" dirty="0"/>
                        <a:t>.</a:t>
                      </a:r>
                    </a:p>
                  </a:txBody>
                  <a:tcPr/>
                </a:tc>
                <a:extLst>
                  <a:ext uri="{0D108BD9-81ED-4DB2-BD59-A6C34878D82A}">
                    <a16:rowId xmlns:a16="http://schemas.microsoft.com/office/drawing/2014/main" val="1211298234"/>
                  </a:ext>
                </a:extLst>
              </a:tr>
            </a:tbl>
          </a:graphicData>
        </a:graphic>
      </p:graphicFrame>
    </p:spTree>
    <p:extLst>
      <p:ext uri="{BB962C8B-B14F-4D97-AF65-F5344CB8AC3E}">
        <p14:creationId xmlns:p14="http://schemas.microsoft.com/office/powerpoint/2010/main" val="262789527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20C386-8110-614F-9258-7D2B49D64D64}"/>
              </a:ext>
            </a:extLst>
          </p:cNvPr>
          <p:cNvSpPr>
            <a:spLocks noGrp="1"/>
          </p:cNvSpPr>
          <p:nvPr>
            <p:ph type="sldNum" sz="quarter" idx="12"/>
          </p:nvPr>
        </p:nvSpPr>
        <p:spPr/>
        <p:txBody>
          <a:bodyPr/>
          <a:lstStyle/>
          <a:p>
            <a:fld id="{CB40DCDA-36E0-43CF-9ABA-CD86176B7A24}" type="slidenum">
              <a:rPr lang="en-GB" smtClean="0"/>
              <a:pPr/>
              <a:t>56</a:t>
            </a:fld>
            <a:endParaRPr lang="en-GB" dirty="0"/>
          </a:p>
        </p:txBody>
      </p:sp>
      <p:sp>
        <p:nvSpPr>
          <p:cNvPr id="3" name="Title 2">
            <a:extLst>
              <a:ext uri="{FF2B5EF4-FFF2-40B4-BE49-F238E27FC236}">
                <a16:creationId xmlns:a16="http://schemas.microsoft.com/office/drawing/2014/main" id="{EC12AC42-17AB-8743-B5DC-B70508656B82}"/>
              </a:ext>
            </a:extLst>
          </p:cNvPr>
          <p:cNvSpPr>
            <a:spLocks noGrp="1"/>
          </p:cNvSpPr>
          <p:nvPr>
            <p:ph type="title"/>
          </p:nvPr>
        </p:nvSpPr>
        <p:spPr>
          <a:xfrm>
            <a:off x="838200" y="761020"/>
            <a:ext cx="5430141" cy="701731"/>
          </a:xfrm>
        </p:spPr>
        <p:txBody>
          <a:bodyPr/>
          <a:lstStyle/>
          <a:p>
            <a:r>
              <a:rPr lang="en-BE" dirty="0"/>
              <a:t>Supervised learning</a:t>
            </a:r>
          </a:p>
        </p:txBody>
      </p:sp>
      <p:sp>
        <p:nvSpPr>
          <p:cNvPr id="4" name="Content Placeholder 3">
            <a:extLst>
              <a:ext uri="{FF2B5EF4-FFF2-40B4-BE49-F238E27FC236}">
                <a16:creationId xmlns:a16="http://schemas.microsoft.com/office/drawing/2014/main" id="{BF7B1CBB-45EC-4B4F-AA9F-8802167CE1B2}"/>
              </a:ext>
            </a:extLst>
          </p:cNvPr>
          <p:cNvSpPr>
            <a:spLocks noGrp="1"/>
          </p:cNvSpPr>
          <p:nvPr>
            <p:ph idx="1"/>
          </p:nvPr>
        </p:nvSpPr>
        <p:spPr/>
        <p:txBody>
          <a:bodyPr/>
          <a:lstStyle/>
          <a:p>
            <a:r>
              <a:rPr lang="en-BE" dirty="0"/>
              <a:t>Learn from </a:t>
            </a:r>
            <a:r>
              <a:rPr lang="en-BE" dirty="0">
                <a:solidFill>
                  <a:schemeClr val="accent6"/>
                </a:solidFill>
              </a:rPr>
              <a:t>labeled</a:t>
            </a:r>
            <a:r>
              <a:rPr lang="en-BE" dirty="0"/>
              <a:t> training data</a:t>
            </a:r>
          </a:p>
          <a:p>
            <a:pPr lvl="1"/>
            <a:r>
              <a:rPr lang="en-GB" dirty="0"/>
              <a:t>Find structure between f</a:t>
            </a:r>
            <a:r>
              <a:rPr lang="en-BE" dirty="0"/>
              <a:t>eatures and known targets</a:t>
            </a:r>
          </a:p>
          <a:p>
            <a:pPr lvl="1"/>
            <a:endParaRPr lang="en-BE" dirty="0"/>
          </a:p>
          <a:p>
            <a:r>
              <a:rPr lang="en-BE" dirty="0"/>
              <a:t>Predict new unlabeled data</a:t>
            </a:r>
          </a:p>
          <a:p>
            <a:pPr lvl="1"/>
            <a:r>
              <a:rPr lang="en-GB" dirty="0">
                <a:solidFill>
                  <a:schemeClr val="accent6"/>
                </a:solidFill>
              </a:rPr>
              <a:t>R</a:t>
            </a:r>
            <a:r>
              <a:rPr lang="en-BE" dirty="0">
                <a:solidFill>
                  <a:schemeClr val="accent6"/>
                </a:solidFill>
              </a:rPr>
              <a:t>egression / classification</a:t>
            </a:r>
            <a:r>
              <a:rPr lang="en-BE" dirty="0"/>
              <a:t>: predict quantity / quality</a:t>
            </a:r>
          </a:p>
          <a:p>
            <a:pPr marL="457200" lvl="1" indent="0">
              <a:buNone/>
            </a:pPr>
            <a:endParaRPr lang="en-BE" dirty="0"/>
          </a:p>
          <a:p>
            <a:r>
              <a:rPr lang="en-BE" dirty="0"/>
              <a:t>Task-driven</a:t>
            </a:r>
          </a:p>
        </p:txBody>
      </p:sp>
      <p:graphicFrame>
        <p:nvGraphicFramePr>
          <p:cNvPr id="5" name="Table 5">
            <a:extLst>
              <a:ext uri="{FF2B5EF4-FFF2-40B4-BE49-F238E27FC236}">
                <a16:creationId xmlns:a16="http://schemas.microsoft.com/office/drawing/2014/main" id="{D146A18D-986B-FE45-B8DB-F6EF6ADBC114}"/>
              </a:ext>
            </a:extLst>
          </p:cNvPr>
          <p:cNvGraphicFramePr>
            <a:graphicFrameLocks noGrp="1"/>
          </p:cNvGraphicFramePr>
          <p:nvPr>
            <p:extLst>
              <p:ext uri="{D42A27DB-BD31-4B8C-83A1-F6EECF244321}">
                <p14:modId xmlns:p14="http://schemas.microsoft.com/office/powerpoint/2010/main" val="3938521370"/>
              </p:ext>
            </p:extLst>
          </p:nvPr>
        </p:nvGraphicFramePr>
        <p:xfrm>
          <a:off x="3703782" y="4331855"/>
          <a:ext cx="7139709" cy="1845108"/>
        </p:xfrm>
        <a:graphic>
          <a:graphicData uri="http://schemas.openxmlformats.org/drawingml/2006/table">
            <a:tbl>
              <a:tblPr firstRow="1" bandRow="1">
                <a:tableStyleId>{5C22544A-7EE6-4342-B048-85BDC9FD1C3A}</a:tableStyleId>
              </a:tblPr>
              <a:tblGrid>
                <a:gridCol w="2379903">
                  <a:extLst>
                    <a:ext uri="{9D8B030D-6E8A-4147-A177-3AD203B41FA5}">
                      <a16:colId xmlns:a16="http://schemas.microsoft.com/office/drawing/2014/main" val="1913861165"/>
                    </a:ext>
                  </a:extLst>
                </a:gridCol>
                <a:gridCol w="2379903">
                  <a:extLst>
                    <a:ext uri="{9D8B030D-6E8A-4147-A177-3AD203B41FA5}">
                      <a16:colId xmlns:a16="http://schemas.microsoft.com/office/drawing/2014/main" val="208335865"/>
                    </a:ext>
                  </a:extLst>
                </a:gridCol>
                <a:gridCol w="2379903">
                  <a:extLst>
                    <a:ext uri="{9D8B030D-6E8A-4147-A177-3AD203B41FA5}">
                      <a16:colId xmlns:a16="http://schemas.microsoft.com/office/drawing/2014/main" val="2403734999"/>
                    </a:ext>
                  </a:extLst>
                </a:gridCol>
              </a:tblGrid>
              <a:tr h="461277">
                <a:tc>
                  <a:txBody>
                    <a:bodyPr/>
                    <a:lstStyle/>
                    <a:p>
                      <a:r>
                        <a:rPr lang="en-BE" dirty="0"/>
                        <a:t>Application</a:t>
                      </a:r>
                    </a:p>
                  </a:txBody>
                  <a:tcPr/>
                </a:tc>
                <a:tc>
                  <a:txBody>
                    <a:bodyPr/>
                    <a:lstStyle/>
                    <a:p>
                      <a:r>
                        <a:rPr lang="en-BE" dirty="0"/>
                        <a:t>Input</a:t>
                      </a:r>
                    </a:p>
                  </a:txBody>
                  <a:tcPr/>
                </a:tc>
                <a:tc>
                  <a:txBody>
                    <a:bodyPr/>
                    <a:lstStyle/>
                    <a:p>
                      <a:r>
                        <a:rPr lang="en-BE" dirty="0"/>
                        <a:t>Output</a:t>
                      </a:r>
                    </a:p>
                  </a:txBody>
                  <a:tcPr/>
                </a:tc>
                <a:extLst>
                  <a:ext uri="{0D108BD9-81ED-4DB2-BD59-A6C34878D82A}">
                    <a16:rowId xmlns:a16="http://schemas.microsoft.com/office/drawing/2014/main" val="3339815393"/>
                  </a:ext>
                </a:extLst>
              </a:tr>
              <a:tr h="461277">
                <a:tc>
                  <a:txBody>
                    <a:bodyPr/>
                    <a:lstStyle/>
                    <a:p>
                      <a:r>
                        <a:rPr lang="en-BE" dirty="0"/>
                        <a:t>Online advertising</a:t>
                      </a:r>
                    </a:p>
                  </a:txBody>
                  <a:tcPr/>
                </a:tc>
                <a:tc>
                  <a:txBody>
                    <a:bodyPr/>
                    <a:lstStyle/>
                    <a:p>
                      <a:r>
                        <a:rPr lang="en-GB" dirty="0"/>
                        <a:t>A</a:t>
                      </a:r>
                      <a:r>
                        <a:rPr lang="en-BE" dirty="0"/>
                        <a:t>d and user info</a:t>
                      </a:r>
                    </a:p>
                  </a:txBody>
                  <a:tcPr/>
                </a:tc>
                <a:tc>
                  <a:txBody>
                    <a:bodyPr/>
                    <a:lstStyle/>
                    <a:p>
                      <a:r>
                        <a:rPr lang="en-GB" dirty="0"/>
                        <a:t>C</a:t>
                      </a:r>
                      <a:r>
                        <a:rPr lang="en-BE" dirty="0"/>
                        <a:t>lick? (yes/no)</a:t>
                      </a:r>
                    </a:p>
                  </a:txBody>
                  <a:tcPr/>
                </a:tc>
                <a:extLst>
                  <a:ext uri="{0D108BD9-81ED-4DB2-BD59-A6C34878D82A}">
                    <a16:rowId xmlns:a16="http://schemas.microsoft.com/office/drawing/2014/main" val="1362270477"/>
                  </a:ext>
                </a:extLst>
              </a:tr>
              <a:tr h="461277">
                <a:tc>
                  <a:txBody>
                    <a:bodyPr/>
                    <a:lstStyle/>
                    <a:p>
                      <a:r>
                        <a:rPr lang="en-BE" dirty="0"/>
                        <a:t>Speech recognition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BE" dirty="0"/>
                        <a:t>Audio fragment</a:t>
                      </a:r>
                    </a:p>
                  </a:txBody>
                  <a:tcPr/>
                </a:tc>
                <a:tc>
                  <a:txBody>
                    <a:bodyPr/>
                    <a:lstStyle/>
                    <a:p>
                      <a:r>
                        <a:rPr lang="en-BE" dirty="0"/>
                        <a:t>Text transcipt</a:t>
                      </a:r>
                    </a:p>
                  </a:txBody>
                  <a:tcPr/>
                </a:tc>
                <a:extLst>
                  <a:ext uri="{0D108BD9-81ED-4DB2-BD59-A6C34878D82A}">
                    <a16:rowId xmlns:a16="http://schemas.microsoft.com/office/drawing/2014/main" val="4209000511"/>
                  </a:ext>
                </a:extLst>
              </a:tr>
              <a:tr h="461277">
                <a:tc>
                  <a:txBody>
                    <a:bodyPr/>
                    <a:lstStyle/>
                    <a:p>
                      <a:r>
                        <a:rPr lang="en-BE" dirty="0"/>
                        <a:t>Visual inspection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BE" dirty="0"/>
                        <a:t>Image of component</a:t>
                      </a:r>
                    </a:p>
                  </a:txBody>
                  <a:tcPr/>
                </a:tc>
                <a:tc>
                  <a:txBody>
                    <a:bodyPr/>
                    <a:lstStyle/>
                    <a:p>
                      <a:r>
                        <a:rPr lang="en-BE" dirty="0"/>
                        <a:t>Defect (yes/no)</a:t>
                      </a:r>
                    </a:p>
                  </a:txBody>
                  <a:tcPr/>
                </a:tc>
                <a:extLst>
                  <a:ext uri="{0D108BD9-81ED-4DB2-BD59-A6C34878D82A}">
                    <a16:rowId xmlns:a16="http://schemas.microsoft.com/office/drawing/2014/main" val="834436890"/>
                  </a:ext>
                </a:extLst>
              </a:tr>
            </a:tbl>
          </a:graphicData>
        </a:graphic>
      </p:graphicFrame>
    </p:spTree>
    <p:extLst>
      <p:ext uri="{BB962C8B-B14F-4D97-AF65-F5344CB8AC3E}">
        <p14:creationId xmlns:p14="http://schemas.microsoft.com/office/powerpoint/2010/main" val="8732121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CF59EED-C718-2446-9854-BF58CCCC3796}"/>
              </a:ext>
            </a:extLst>
          </p:cNvPr>
          <p:cNvSpPr>
            <a:spLocks noGrp="1"/>
          </p:cNvSpPr>
          <p:nvPr>
            <p:ph type="sldNum" sz="quarter" idx="12"/>
          </p:nvPr>
        </p:nvSpPr>
        <p:spPr/>
        <p:txBody>
          <a:bodyPr/>
          <a:lstStyle/>
          <a:p>
            <a:fld id="{CB40DCDA-36E0-43CF-9ABA-CD86176B7A24}" type="slidenum">
              <a:rPr lang="en-GB" smtClean="0"/>
              <a:pPr/>
              <a:t>57</a:t>
            </a:fld>
            <a:endParaRPr lang="en-GB" dirty="0"/>
          </a:p>
        </p:txBody>
      </p:sp>
      <p:sp>
        <p:nvSpPr>
          <p:cNvPr id="3" name="Title 2">
            <a:extLst>
              <a:ext uri="{FF2B5EF4-FFF2-40B4-BE49-F238E27FC236}">
                <a16:creationId xmlns:a16="http://schemas.microsoft.com/office/drawing/2014/main" id="{5CFF4D07-3CA0-FE41-83CD-FF6EBD5A569B}"/>
              </a:ext>
            </a:extLst>
          </p:cNvPr>
          <p:cNvSpPr>
            <a:spLocks noGrp="1"/>
          </p:cNvSpPr>
          <p:nvPr>
            <p:ph type="title"/>
          </p:nvPr>
        </p:nvSpPr>
        <p:spPr>
          <a:xfrm>
            <a:off x="838200" y="761020"/>
            <a:ext cx="6127447" cy="701731"/>
          </a:xfrm>
        </p:spPr>
        <p:txBody>
          <a:bodyPr/>
          <a:lstStyle/>
          <a:p>
            <a:r>
              <a:rPr lang="en-BE" dirty="0"/>
              <a:t>Unsupervised learning</a:t>
            </a:r>
          </a:p>
        </p:txBody>
      </p:sp>
      <p:sp>
        <p:nvSpPr>
          <p:cNvPr id="4" name="Content Placeholder 3">
            <a:extLst>
              <a:ext uri="{FF2B5EF4-FFF2-40B4-BE49-F238E27FC236}">
                <a16:creationId xmlns:a16="http://schemas.microsoft.com/office/drawing/2014/main" id="{3F178637-EB43-464B-8A9E-30569759047A}"/>
              </a:ext>
            </a:extLst>
          </p:cNvPr>
          <p:cNvSpPr>
            <a:spLocks noGrp="1"/>
          </p:cNvSpPr>
          <p:nvPr>
            <p:ph idx="1"/>
          </p:nvPr>
        </p:nvSpPr>
        <p:spPr/>
        <p:txBody>
          <a:bodyPr>
            <a:normAutofit fontScale="92500" lnSpcReduction="10000"/>
          </a:bodyPr>
          <a:lstStyle/>
          <a:p>
            <a:r>
              <a:rPr lang="en-BE" dirty="0"/>
              <a:t>Learn from </a:t>
            </a:r>
            <a:r>
              <a:rPr lang="en-BE" dirty="0">
                <a:solidFill>
                  <a:schemeClr val="accent6"/>
                </a:solidFill>
              </a:rPr>
              <a:t>unlabeled</a:t>
            </a:r>
            <a:r>
              <a:rPr lang="en-BE" dirty="0"/>
              <a:t> data</a:t>
            </a:r>
          </a:p>
          <a:p>
            <a:pPr lvl="1"/>
            <a:r>
              <a:rPr lang="en-BE" dirty="0"/>
              <a:t>Find structure in the data itself </a:t>
            </a:r>
            <a:r>
              <a:rPr lang="en-BE" dirty="0">
                <a:sym typeface="Wingdings" pitchFamily="2" charset="2"/>
              </a:rPr>
              <a:t> data-driven</a:t>
            </a:r>
          </a:p>
          <a:p>
            <a:pPr lvl="1"/>
            <a:endParaRPr lang="en-BE" dirty="0">
              <a:sym typeface="Wingdings" pitchFamily="2" charset="2"/>
            </a:endParaRPr>
          </a:p>
          <a:p>
            <a:r>
              <a:rPr lang="en-BE" dirty="0">
                <a:sym typeface="Wingdings" pitchFamily="2" charset="2"/>
              </a:rPr>
              <a:t>Clustering</a:t>
            </a:r>
          </a:p>
          <a:p>
            <a:pPr lvl="1"/>
            <a:r>
              <a:rPr lang="en-BE" dirty="0">
                <a:sym typeface="Wingdings" pitchFamily="2" charset="2"/>
              </a:rPr>
              <a:t>Find similarities in the data and </a:t>
            </a:r>
            <a:r>
              <a:rPr lang="en-BE" dirty="0">
                <a:solidFill>
                  <a:schemeClr val="accent6"/>
                </a:solidFill>
                <a:sym typeface="Wingdings" pitchFamily="2" charset="2"/>
              </a:rPr>
              <a:t>group</a:t>
            </a:r>
            <a:r>
              <a:rPr lang="en-BE" dirty="0">
                <a:sym typeface="Wingdings" pitchFamily="2" charset="2"/>
              </a:rPr>
              <a:t> similar observations</a:t>
            </a:r>
          </a:p>
          <a:p>
            <a:endParaRPr lang="en-BE" dirty="0">
              <a:sym typeface="Wingdings" pitchFamily="2" charset="2"/>
            </a:endParaRPr>
          </a:p>
          <a:p>
            <a:r>
              <a:rPr lang="en-BE" dirty="0">
                <a:sym typeface="Wingdings" pitchFamily="2" charset="2"/>
              </a:rPr>
              <a:t>Anomaly detection</a:t>
            </a:r>
          </a:p>
          <a:p>
            <a:pPr lvl="1"/>
            <a:r>
              <a:rPr lang="en-BE" dirty="0">
                <a:sym typeface="Wingdings" pitchFamily="2" charset="2"/>
              </a:rPr>
              <a:t>Find </a:t>
            </a:r>
            <a:r>
              <a:rPr lang="en-BE" dirty="0">
                <a:solidFill>
                  <a:schemeClr val="accent6"/>
                </a:solidFill>
                <a:sym typeface="Wingdings" pitchFamily="2" charset="2"/>
              </a:rPr>
              <a:t>outliers </a:t>
            </a:r>
            <a:r>
              <a:rPr lang="en-BE" dirty="0">
                <a:sym typeface="Wingdings" pitchFamily="2" charset="2"/>
              </a:rPr>
              <a:t>that seem out of place compared to the bulk of the data</a:t>
            </a:r>
          </a:p>
          <a:p>
            <a:endParaRPr lang="en-BE" dirty="0">
              <a:sym typeface="Wingdings" pitchFamily="2" charset="2"/>
            </a:endParaRPr>
          </a:p>
          <a:p>
            <a:r>
              <a:rPr lang="en-BE" dirty="0">
                <a:sym typeface="Wingdings" pitchFamily="2" charset="2"/>
              </a:rPr>
              <a:t>Dimensionality reduction</a:t>
            </a:r>
          </a:p>
          <a:p>
            <a:pPr lvl="1"/>
            <a:r>
              <a:rPr lang="en-BE" dirty="0">
                <a:sym typeface="Wingdings" pitchFamily="2" charset="2"/>
              </a:rPr>
              <a:t>Describe many features by a </a:t>
            </a:r>
            <a:r>
              <a:rPr lang="en-BE" dirty="0">
                <a:solidFill>
                  <a:schemeClr val="accent6"/>
                </a:solidFill>
                <a:sym typeface="Wingdings" pitchFamily="2" charset="2"/>
              </a:rPr>
              <a:t>limited</a:t>
            </a:r>
            <a:r>
              <a:rPr lang="en-BE" dirty="0">
                <a:sym typeface="Wingdings" pitchFamily="2" charset="2"/>
              </a:rPr>
              <a:t> set, retaining most of the original information</a:t>
            </a:r>
          </a:p>
          <a:p>
            <a:pPr lvl="1"/>
            <a:endParaRPr lang="en-BE" dirty="0"/>
          </a:p>
        </p:txBody>
      </p:sp>
    </p:spTree>
    <p:extLst>
      <p:ext uri="{BB962C8B-B14F-4D97-AF65-F5344CB8AC3E}">
        <p14:creationId xmlns:p14="http://schemas.microsoft.com/office/powerpoint/2010/main" val="410219889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94E5C7-4273-264B-B677-EE99ABA381B7}"/>
              </a:ext>
            </a:extLst>
          </p:cNvPr>
          <p:cNvSpPr>
            <a:spLocks noGrp="1"/>
          </p:cNvSpPr>
          <p:nvPr>
            <p:ph type="sldNum" sz="quarter" idx="12"/>
          </p:nvPr>
        </p:nvSpPr>
        <p:spPr/>
        <p:txBody>
          <a:bodyPr/>
          <a:lstStyle/>
          <a:p>
            <a:fld id="{CB40DCDA-36E0-43CF-9ABA-CD86176B7A24}" type="slidenum">
              <a:rPr lang="en-GB" smtClean="0"/>
              <a:pPr/>
              <a:t>58</a:t>
            </a:fld>
            <a:endParaRPr lang="en-GB" dirty="0"/>
          </a:p>
        </p:txBody>
      </p:sp>
      <p:sp>
        <p:nvSpPr>
          <p:cNvPr id="3" name="Title 2">
            <a:extLst>
              <a:ext uri="{FF2B5EF4-FFF2-40B4-BE49-F238E27FC236}">
                <a16:creationId xmlns:a16="http://schemas.microsoft.com/office/drawing/2014/main" id="{35EA493B-ECF0-D644-88B2-A930B57BF78E}"/>
              </a:ext>
            </a:extLst>
          </p:cNvPr>
          <p:cNvSpPr>
            <a:spLocks noGrp="1"/>
          </p:cNvSpPr>
          <p:nvPr>
            <p:ph type="title"/>
          </p:nvPr>
        </p:nvSpPr>
        <p:spPr>
          <a:xfrm>
            <a:off x="838200" y="761020"/>
            <a:ext cx="6404125" cy="701731"/>
          </a:xfrm>
        </p:spPr>
        <p:txBody>
          <a:bodyPr/>
          <a:lstStyle/>
          <a:p>
            <a:r>
              <a:rPr lang="en-BE" dirty="0"/>
              <a:t>Reinforcement learning</a:t>
            </a:r>
          </a:p>
        </p:txBody>
      </p:sp>
      <p:sp>
        <p:nvSpPr>
          <p:cNvPr id="4" name="Content Placeholder 3">
            <a:extLst>
              <a:ext uri="{FF2B5EF4-FFF2-40B4-BE49-F238E27FC236}">
                <a16:creationId xmlns:a16="http://schemas.microsoft.com/office/drawing/2014/main" id="{C063370F-0036-874F-9137-57B394B4C80F}"/>
              </a:ext>
            </a:extLst>
          </p:cNvPr>
          <p:cNvSpPr>
            <a:spLocks noGrp="1"/>
          </p:cNvSpPr>
          <p:nvPr>
            <p:ph idx="1"/>
          </p:nvPr>
        </p:nvSpPr>
        <p:spPr/>
        <p:txBody>
          <a:bodyPr/>
          <a:lstStyle/>
          <a:p>
            <a:r>
              <a:rPr lang="en-BE" dirty="0"/>
              <a:t>Learn from </a:t>
            </a:r>
            <a:r>
              <a:rPr lang="en-BE" dirty="0">
                <a:solidFill>
                  <a:schemeClr val="accent6"/>
                </a:solidFill>
              </a:rPr>
              <a:t>past experience</a:t>
            </a:r>
          </a:p>
          <a:p>
            <a:pPr lvl="1"/>
            <a:r>
              <a:rPr lang="en-BE" dirty="0"/>
              <a:t>Keep doing what works and stop doing what doesn’t</a:t>
            </a:r>
          </a:p>
          <a:p>
            <a:pPr lvl="1"/>
            <a:endParaRPr lang="en-BE" dirty="0"/>
          </a:p>
          <a:p>
            <a:r>
              <a:rPr lang="en-BE" dirty="0"/>
              <a:t>De</a:t>
            </a:r>
            <a:r>
              <a:rPr lang="en-GB" dirty="0"/>
              <a:t>c</a:t>
            </a:r>
            <a:r>
              <a:rPr lang="en-BE" dirty="0"/>
              <a:t>ision process + reward system</a:t>
            </a:r>
          </a:p>
          <a:p>
            <a:pPr lvl="1"/>
            <a:r>
              <a:rPr lang="en-BE" dirty="0">
                <a:solidFill>
                  <a:schemeClr val="accent6"/>
                </a:solidFill>
              </a:rPr>
              <a:t>Reward</a:t>
            </a:r>
            <a:r>
              <a:rPr lang="en-BE" dirty="0"/>
              <a:t> when doing good</a:t>
            </a:r>
          </a:p>
          <a:p>
            <a:pPr lvl="1"/>
            <a:r>
              <a:rPr lang="en-BE" dirty="0">
                <a:solidFill>
                  <a:schemeClr val="accent6"/>
                </a:solidFill>
              </a:rPr>
              <a:t>Punishment</a:t>
            </a:r>
            <a:r>
              <a:rPr lang="en-BE" dirty="0"/>
              <a:t> when doing bad</a:t>
            </a:r>
          </a:p>
          <a:p>
            <a:endParaRPr lang="en-BE" dirty="0"/>
          </a:p>
          <a:p>
            <a:r>
              <a:rPr lang="en-BE" dirty="0"/>
              <a:t>Learn series of </a:t>
            </a:r>
            <a:r>
              <a:rPr lang="en-BE" dirty="0">
                <a:solidFill>
                  <a:schemeClr val="accent6"/>
                </a:solidFill>
              </a:rPr>
              <a:t>actions</a:t>
            </a:r>
            <a:r>
              <a:rPr lang="en-BE" dirty="0"/>
              <a:t> to take given a certain state and environment</a:t>
            </a:r>
          </a:p>
        </p:txBody>
      </p:sp>
    </p:spTree>
    <p:extLst>
      <p:ext uri="{BB962C8B-B14F-4D97-AF65-F5344CB8AC3E}">
        <p14:creationId xmlns:p14="http://schemas.microsoft.com/office/powerpoint/2010/main" val="208647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BD93593-042E-114D-9515-DA1E5CDF1F7A}"/>
              </a:ext>
            </a:extLst>
          </p:cNvPr>
          <p:cNvSpPr>
            <a:spLocks noGrp="1"/>
          </p:cNvSpPr>
          <p:nvPr>
            <p:ph type="body" idx="1"/>
          </p:nvPr>
        </p:nvSpPr>
        <p:spPr/>
        <p:txBody>
          <a:bodyPr>
            <a:normAutofit/>
          </a:bodyPr>
          <a:lstStyle/>
          <a:p>
            <a:r>
              <a:rPr lang="en-US" sz="3200" dirty="0">
                <a:solidFill>
                  <a:schemeClr val="accent6"/>
                </a:solidFill>
              </a:rPr>
              <a:t>Problem</a:t>
            </a:r>
          </a:p>
        </p:txBody>
      </p:sp>
      <p:sp>
        <p:nvSpPr>
          <p:cNvPr id="3" name="Content Placeholder 2">
            <a:extLst>
              <a:ext uri="{FF2B5EF4-FFF2-40B4-BE49-F238E27FC236}">
                <a16:creationId xmlns:a16="http://schemas.microsoft.com/office/drawing/2014/main" id="{A69BC824-1D1C-F048-98C2-BDBBD7B15185}"/>
              </a:ext>
            </a:extLst>
          </p:cNvPr>
          <p:cNvSpPr>
            <a:spLocks noGrp="1"/>
          </p:cNvSpPr>
          <p:nvPr>
            <p:ph sz="half" idx="2"/>
          </p:nvPr>
        </p:nvSpPr>
        <p:spPr/>
        <p:txBody>
          <a:bodyPr/>
          <a:lstStyle/>
          <a:p>
            <a:r>
              <a:rPr lang="en-US" dirty="0"/>
              <a:t>Customer segmentation</a:t>
            </a:r>
          </a:p>
          <a:p>
            <a:r>
              <a:rPr lang="en-US" dirty="0"/>
              <a:t>Robot navigation</a:t>
            </a:r>
          </a:p>
          <a:p>
            <a:r>
              <a:rPr lang="en-US" dirty="0"/>
              <a:t>Rainfall prediction</a:t>
            </a:r>
          </a:p>
          <a:p>
            <a:r>
              <a:rPr lang="en-US" dirty="0"/>
              <a:t>Genome processing</a:t>
            </a:r>
          </a:p>
          <a:p>
            <a:r>
              <a:rPr lang="en-US" dirty="0"/>
              <a:t>Loan default prediction</a:t>
            </a:r>
          </a:p>
          <a:p>
            <a:r>
              <a:rPr lang="en-US" dirty="0"/>
              <a:t>Playing a videogame</a:t>
            </a:r>
          </a:p>
          <a:p>
            <a:r>
              <a:rPr lang="en-US" dirty="0"/>
              <a:t>Fraud detection</a:t>
            </a:r>
          </a:p>
        </p:txBody>
      </p:sp>
      <p:sp>
        <p:nvSpPr>
          <p:cNvPr id="4" name="Text Placeholder 3">
            <a:extLst>
              <a:ext uri="{FF2B5EF4-FFF2-40B4-BE49-F238E27FC236}">
                <a16:creationId xmlns:a16="http://schemas.microsoft.com/office/drawing/2014/main" id="{843FAA05-BAD4-064B-81BB-288A29762B11}"/>
              </a:ext>
            </a:extLst>
          </p:cNvPr>
          <p:cNvSpPr>
            <a:spLocks noGrp="1"/>
          </p:cNvSpPr>
          <p:nvPr>
            <p:ph type="body" sz="quarter" idx="3"/>
          </p:nvPr>
        </p:nvSpPr>
        <p:spPr/>
        <p:txBody>
          <a:bodyPr>
            <a:normAutofit/>
          </a:bodyPr>
          <a:lstStyle/>
          <a:p>
            <a:r>
              <a:rPr lang="en-US" sz="3200" dirty="0">
                <a:solidFill>
                  <a:schemeClr val="accent6"/>
                </a:solidFill>
              </a:rPr>
              <a:t>Type of ML</a:t>
            </a:r>
          </a:p>
        </p:txBody>
      </p:sp>
      <p:sp>
        <p:nvSpPr>
          <p:cNvPr id="5" name="Content Placeholder 4">
            <a:extLst>
              <a:ext uri="{FF2B5EF4-FFF2-40B4-BE49-F238E27FC236}">
                <a16:creationId xmlns:a16="http://schemas.microsoft.com/office/drawing/2014/main" id="{B6A8E822-ACDA-424F-878A-29159D884703}"/>
              </a:ext>
            </a:extLst>
          </p:cNvPr>
          <p:cNvSpPr>
            <a:spLocks noGrp="1"/>
          </p:cNvSpPr>
          <p:nvPr>
            <p:ph sz="quarter" idx="4"/>
          </p:nvPr>
        </p:nvSpPr>
        <p:spPr/>
        <p:txBody>
          <a:bodyPr/>
          <a:lstStyle/>
          <a:p>
            <a:r>
              <a:rPr lang="en-US" dirty="0"/>
              <a:t>…</a:t>
            </a:r>
          </a:p>
          <a:p>
            <a:r>
              <a:rPr lang="en-US" dirty="0"/>
              <a:t>…</a:t>
            </a:r>
          </a:p>
          <a:p>
            <a:r>
              <a:rPr lang="en-US" dirty="0"/>
              <a:t>…</a:t>
            </a:r>
          </a:p>
          <a:p>
            <a:r>
              <a:rPr lang="en-US" dirty="0"/>
              <a:t>…</a:t>
            </a:r>
          </a:p>
          <a:p>
            <a:r>
              <a:rPr lang="en-US" dirty="0"/>
              <a:t>…</a:t>
            </a:r>
          </a:p>
          <a:p>
            <a:r>
              <a:rPr lang="en-US" dirty="0"/>
              <a:t>…</a:t>
            </a:r>
          </a:p>
          <a:p>
            <a:r>
              <a:rPr lang="en-US" dirty="0"/>
              <a:t>…</a:t>
            </a:r>
          </a:p>
        </p:txBody>
      </p:sp>
      <p:sp>
        <p:nvSpPr>
          <p:cNvPr id="6" name="Slide Number Placeholder 5">
            <a:extLst>
              <a:ext uri="{FF2B5EF4-FFF2-40B4-BE49-F238E27FC236}">
                <a16:creationId xmlns:a16="http://schemas.microsoft.com/office/drawing/2014/main" id="{0CB7811F-D58F-6B49-81A5-848F13E94832}"/>
              </a:ext>
            </a:extLst>
          </p:cNvPr>
          <p:cNvSpPr>
            <a:spLocks noGrp="1"/>
          </p:cNvSpPr>
          <p:nvPr>
            <p:ph type="sldNum" sz="quarter" idx="12"/>
          </p:nvPr>
        </p:nvSpPr>
        <p:spPr/>
        <p:txBody>
          <a:bodyPr/>
          <a:lstStyle/>
          <a:p>
            <a:fld id="{CB40DCDA-36E0-43CF-9ABA-CD86176B7A24}" type="slidenum">
              <a:rPr lang="en-GB" smtClean="0"/>
              <a:t>59</a:t>
            </a:fld>
            <a:endParaRPr lang="en-GB"/>
          </a:p>
        </p:txBody>
      </p:sp>
      <p:sp>
        <p:nvSpPr>
          <p:cNvPr id="7" name="Title 6">
            <a:extLst>
              <a:ext uri="{FF2B5EF4-FFF2-40B4-BE49-F238E27FC236}">
                <a16:creationId xmlns:a16="http://schemas.microsoft.com/office/drawing/2014/main" id="{40DB686B-71BE-C34B-B706-B2EC5FD4B307}"/>
              </a:ext>
            </a:extLst>
          </p:cNvPr>
          <p:cNvSpPr>
            <a:spLocks noGrp="1"/>
          </p:cNvSpPr>
          <p:nvPr>
            <p:ph type="title"/>
          </p:nvPr>
        </p:nvSpPr>
        <p:spPr>
          <a:xfrm>
            <a:off x="838200" y="761020"/>
            <a:ext cx="2336794" cy="701731"/>
          </a:xfrm>
          <a:solidFill>
            <a:schemeClr val="accent6"/>
          </a:solidFill>
        </p:spPr>
        <p:txBody>
          <a:bodyPr/>
          <a:lstStyle/>
          <a:p>
            <a:r>
              <a:rPr lang="en-US" dirty="0"/>
              <a:t>Exercise</a:t>
            </a:r>
          </a:p>
        </p:txBody>
      </p:sp>
    </p:spTree>
    <p:extLst>
      <p:ext uri="{BB962C8B-B14F-4D97-AF65-F5344CB8AC3E}">
        <p14:creationId xmlns:p14="http://schemas.microsoft.com/office/powerpoint/2010/main" val="1405701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C21FFA-E3A3-4A87-B0D6-42AD90229944}"/>
              </a:ext>
            </a:extLst>
          </p:cNvPr>
          <p:cNvSpPr>
            <a:spLocks noGrp="1"/>
          </p:cNvSpPr>
          <p:nvPr>
            <p:ph type="sldNum" sz="quarter" idx="12"/>
          </p:nvPr>
        </p:nvSpPr>
        <p:spPr/>
        <p:txBody>
          <a:bodyPr/>
          <a:lstStyle/>
          <a:p>
            <a:fld id="{CB40DCDA-36E0-43CF-9ABA-CD86176B7A24}" type="slidenum">
              <a:rPr lang="en-GB" smtClean="0"/>
              <a:pPr/>
              <a:t>6</a:t>
            </a:fld>
            <a:endParaRPr lang="en-GB" dirty="0"/>
          </a:p>
        </p:txBody>
      </p:sp>
      <p:sp>
        <p:nvSpPr>
          <p:cNvPr id="3" name="Title 2">
            <a:extLst>
              <a:ext uri="{FF2B5EF4-FFF2-40B4-BE49-F238E27FC236}">
                <a16:creationId xmlns:a16="http://schemas.microsoft.com/office/drawing/2014/main" id="{489DADFD-A8CB-43FA-988C-7DDB51921DDA}"/>
              </a:ext>
            </a:extLst>
          </p:cNvPr>
          <p:cNvSpPr>
            <a:spLocks noGrp="1"/>
          </p:cNvSpPr>
          <p:nvPr>
            <p:ph type="title"/>
          </p:nvPr>
        </p:nvSpPr>
        <p:spPr>
          <a:xfrm>
            <a:off x="838200" y="761020"/>
            <a:ext cx="8666860" cy="701731"/>
          </a:xfrm>
        </p:spPr>
        <p:txBody>
          <a:bodyPr>
            <a:spAutoFit/>
          </a:bodyPr>
          <a:lstStyle/>
          <a:p>
            <a:r>
              <a:rPr lang="en-GB" dirty="0"/>
              <a:t>Artificial vs. Human Intelligence</a:t>
            </a:r>
          </a:p>
        </p:txBody>
      </p:sp>
      <p:pic>
        <p:nvPicPr>
          <p:cNvPr id="6148" name="Picture 4" descr="Image result for ai vs general ai">
            <a:extLst>
              <a:ext uri="{FF2B5EF4-FFF2-40B4-BE49-F238E27FC236}">
                <a16:creationId xmlns:a16="http://schemas.microsoft.com/office/drawing/2014/main" id="{D52BDC78-06C9-4A32-AFA6-8B2D8A5F9947}"/>
              </a:ext>
            </a:extLst>
          </p:cNvPr>
          <p:cNvPicPr>
            <a:picLocks noChangeAspect="1" noChangeArrowheads="1"/>
          </p:cNvPicPr>
          <p:nvPr/>
        </p:nvPicPr>
        <p:blipFill rotWithShape="1">
          <a:blip r:embed="rId3">
            <a:duotone>
              <a:srgbClr val="DB3C97">
                <a:shade val="45000"/>
                <a:satMod val="135000"/>
              </a:srgbClr>
              <a:prstClr val="white"/>
            </a:duotone>
            <a:extLst>
              <a:ext uri="{28A0092B-C50C-407E-A947-70E740481C1C}">
                <a14:useLocalDpi xmlns:a14="http://schemas.microsoft.com/office/drawing/2010/main" val="0"/>
              </a:ext>
            </a:extLst>
          </a:blip>
          <a:srcRect b="9269"/>
          <a:stretch/>
        </p:blipFill>
        <p:spPr bwMode="auto">
          <a:xfrm>
            <a:off x="1857756" y="1770887"/>
            <a:ext cx="8476488" cy="432609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FD249F3-A08C-B64B-92A6-6C6A7E62221B}"/>
              </a:ext>
            </a:extLst>
          </p:cNvPr>
          <p:cNvSpPr txBox="1"/>
          <p:nvPr/>
        </p:nvSpPr>
        <p:spPr>
          <a:xfrm>
            <a:off x="838200" y="6356350"/>
            <a:ext cx="2382896" cy="307777"/>
          </a:xfrm>
          <a:prstGeom prst="rect">
            <a:avLst/>
          </a:prstGeom>
          <a:noFill/>
        </p:spPr>
        <p:txBody>
          <a:bodyPr wrap="none" rtlCol="0">
            <a:spAutoFit/>
          </a:bodyPr>
          <a:lstStyle/>
          <a:p>
            <a:r>
              <a:rPr lang="en-US" sz="1400" dirty="0">
                <a:solidFill>
                  <a:schemeClr val="accent4"/>
                </a:solidFill>
                <a:hlinkClick r:id="rId4">
                  <a:extLst>
                    <a:ext uri="{A12FA001-AC4F-418D-AE19-62706E023703}">
                      <ahyp:hlinkClr xmlns:ahyp="http://schemas.microsoft.com/office/drawing/2018/hyperlinkcolor" val="tx"/>
                    </a:ext>
                  </a:extLst>
                </a:hlinkClick>
              </a:rPr>
              <a:t>Steve Wheeler – Digital future</a:t>
            </a:r>
            <a:endParaRPr lang="en-US" sz="1400" dirty="0">
              <a:solidFill>
                <a:schemeClr val="accent4"/>
              </a:solidFill>
            </a:endParaRPr>
          </a:p>
        </p:txBody>
      </p:sp>
    </p:spTree>
    <p:extLst>
      <p:ext uri="{BB962C8B-B14F-4D97-AF65-F5344CB8AC3E}">
        <p14:creationId xmlns:p14="http://schemas.microsoft.com/office/powerpoint/2010/main" val="17381477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BD93593-042E-114D-9515-DA1E5CDF1F7A}"/>
              </a:ext>
            </a:extLst>
          </p:cNvPr>
          <p:cNvSpPr>
            <a:spLocks noGrp="1"/>
          </p:cNvSpPr>
          <p:nvPr>
            <p:ph type="body" idx="1"/>
          </p:nvPr>
        </p:nvSpPr>
        <p:spPr/>
        <p:txBody>
          <a:bodyPr>
            <a:normAutofit/>
          </a:bodyPr>
          <a:lstStyle/>
          <a:p>
            <a:r>
              <a:rPr lang="en-US" sz="3200" dirty="0">
                <a:solidFill>
                  <a:schemeClr val="accent6"/>
                </a:solidFill>
              </a:rPr>
              <a:t>Problem</a:t>
            </a:r>
          </a:p>
        </p:txBody>
      </p:sp>
      <p:sp>
        <p:nvSpPr>
          <p:cNvPr id="3" name="Content Placeholder 2">
            <a:extLst>
              <a:ext uri="{FF2B5EF4-FFF2-40B4-BE49-F238E27FC236}">
                <a16:creationId xmlns:a16="http://schemas.microsoft.com/office/drawing/2014/main" id="{A69BC824-1D1C-F048-98C2-BDBBD7B15185}"/>
              </a:ext>
            </a:extLst>
          </p:cNvPr>
          <p:cNvSpPr>
            <a:spLocks noGrp="1"/>
          </p:cNvSpPr>
          <p:nvPr>
            <p:ph sz="half" idx="2"/>
          </p:nvPr>
        </p:nvSpPr>
        <p:spPr/>
        <p:txBody>
          <a:bodyPr>
            <a:normAutofit/>
          </a:bodyPr>
          <a:lstStyle/>
          <a:p>
            <a:r>
              <a:rPr lang="en-US" dirty="0"/>
              <a:t>Customer segmentation</a:t>
            </a:r>
          </a:p>
          <a:p>
            <a:r>
              <a:rPr lang="en-US" dirty="0"/>
              <a:t>Robot navigation</a:t>
            </a:r>
          </a:p>
          <a:p>
            <a:r>
              <a:rPr lang="en-US" dirty="0"/>
              <a:t>Rainfall prediction</a:t>
            </a:r>
          </a:p>
          <a:p>
            <a:r>
              <a:rPr lang="en-US" dirty="0"/>
              <a:t>Genome processing</a:t>
            </a:r>
          </a:p>
          <a:p>
            <a:r>
              <a:rPr lang="en-US" dirty="0"/>
              <a:t>Loan default prediction</a:t>
            </a:r>
          </a:p>
          <a:p>
            <a:r>
              <a:rPr lang="en-US" dirty="0"/>
              <a:t>Playing a videogame</a:t>
            </a:r>
          </a:p>
          <a:p>
            <a:r>
              <a:rPr lang="en-US" dirty="0"/>
              <a:t>Fraud detection</a:t>
            </a:r>
          </a:p>
        </p:txBody>
      </p:sp>
      <p:sp>
        <p:nvSpPr>
          <p:cNvPr id="4" name="Text Placeholder 3">
            <a:extLst>
              <a:ext uri="{FF2B5EF4-FFF2-40B4-BE49-F238E27FC236}">
                <a16:creationId xmlns:a16="http://schemas.microsoft.com/office/drawing/2014/main" id="{843FAA05-BAD4-064B-81BB-288A29762B11}"/>
              </a:ext>
            </a:extLst>
          </p:cNvPr>
          <p:cNvSpPr>
            <a:spLocks noGrp="1"/>
          </p:cNvSpPr>
          <p:nvPr>
            <p:ph type="body" sz="quarter" idx="3"/>
          </p:nvPr>
        </p:nvSpPr>
        <p:spPr/>
        <p:txBody>
          <a:bodyPr>
            <a:normAutofit/>
          </a:bodyPr>
          <a:lstStyle/>
          <a:p>
            <a:r>
              <a:rPr lang="en-US" sz="3200" dirty="0">
                <a:solidFill>
                  <a:schemeClr val="accent6"/>
                </a:solidFill>
              </a:rPr>
              <a:t>Type of ML</a:t>
            </a:r>
          </a:p>
        </p:txBody>
      </p:sp>
      <p:sp>
        <p:nvSpPr>
          <p:cNvPr id="5" name="Content Placeholder 4">
            <a:extLst>
              <a:ext uri="{FF2B5EF4-FFF2-40B4-BE49-F238E27FC236}">
                <a16:creationId xmlns:a16="http://schemas.microsoft.com/office/drawing/2014/main" id="{B6A8E822-ACDA-424F-878A-29159D884703}"/>
              </a:ext>
            </a:extLst>
          </p:cNvPr>
          <p:cNvSpPr>
            <a:spLocks noGrp="1"/>
          </p:cNvSpPr>
          <p:nvPr>
            <p:ph sz="quarter" idx="4"/>
          </p:nvPr>
        </p:nvSpPr>
        <p:spPr>
          <a:xfrm>
            <a:off x="6172199" y="2505074"/>
            <a:ext cx="5544671" cy="3940549"/>
          </a:xfrm>
        </p:spPr>
        <p:txBody>
          <a:bodyPr>
            <a:normAutofit/>
          </a:bodyPr>
          <a:lstStyle/>
          <a:p>
            <a:r>
              <a:rPr lang="en-US" dirty="0"/>
              <a:t>Unsupervised – Clustering</a:t>
            </a:r>
          </a:p>
          <a:p>
            <a:r>
              <a:rPr lang="en-US" dirty="0"/>
              <a:t>Reinforcement learning</a:t>
            </a:r>
          </a:p>
          <a:p>
            <a:r>
              <a:rPr lang="en-US" dirty="0"/>
              <a:t>Supervised- Regression</a:t>
            </a:r>
          </a:p>
          <a:p>
            <a:r>
              <a:rPr lang="en-US" dirty="0"/>
              <a:t>Unsupervised – Dimensionality red.</a:t>
            </a:r>
          </a:p>
          <a:p>
            <a:r>
              <a:rPr lang="en-US" dirty="0"/>
              <a:t>Supervised - Classification</a:t>
            </a:r>
          </a:p>
          <a:p>
            <a:r>
              <a:rPr lang="en-US" dirty="0"/>
              <a:t>Reinforcement learning</a:t>
            </a:r>
          </a:p>
          <a:p>
            <a:r>
              <a:rPr lang="en-US" dirty="0"/>
              <a:t>Unsupervised - Anomaly detection </a:t>
            </a:r>
            <a:r>
              <a:rPr lang="en-US" dirty="0">
                <a:solidFill>
                  <a:schemeClr val="accent6"/>
                </a:solidFill>
              </a:rPr>
              <a:t>OR</a:t>
            </a:r>
            <a:r>
              <a:rPr lang="en-US" dirty="0"/>
              <a:t> Supervised - Classification</a:t>
            </a:r>
          </a:p>
        </p:txBody>
      </p:sp>
      <p:sp>
        <p:nvSpPr>
          <p:cNvPr id="6" name="Slide Number Placeholder 5">
            <a:extLst>
              <a:ext uri="{FF2B5EF4-FFF2-40B4-BE49-F238E27FC236}">
                <a16:creationId xmlns:a16="http://schemas.microsoft.com/office/drawing/2014/main" id="{0CB7811F-D58F-6B49-81A5-848F13E94832}"/>
              </a:ext>
            </a:extLst>
          </p:cNvPr>
          <p:cNvSpPr>
            <a:spLocks noGrp="1"/>
          </p:cNvSpPr>
          <p:nvPr>
            <p:ph type="sldNum" sz="quarter" idx="12"/>
          </p:nvPr>
        </p:nvSpPr>
        <p:spPr/>
        <p:txBody>
          <a:bodyPr/>
          <a:lstStyle/>
          <a:p>
            <a:fld id="{CB40DCDA-36E0-43CF-9ABA-CD86176B7A24}" type="slidenum">
              <a:rPr lang="en-GB" smtClean="0"/>
              <a:t>60</a:t>
            </a:fld>
            <a:endParaRPr lang="en-GB"/>
          </a:p>
        </p:txBody>
      </p:sp>
      <p:sp>
        <p:nvSpPr>
          <p:cNvPr id="7" name="Title 6">
            <a:extLst>
              <a:ext uri="{FF2B5EF4-FFF2-40B4-BE49-F238E27FC236}">
                <a16:creationId xmlns:a16="http://schemas.microsoft.com/office/drawing/2014/main" id="{40DB686B-71BE-C34B-B706-B2EC5FD4B307}"/>
              </a:ext>
            </a:extLst>
          </p:cNvPr>
          <p:cNvSpPr>
            <a:spLocks noGrp="1"/>
          </p:cNvSpPr>
          <p:nvPr>
            <p:ph type="title"/>
          </p:nvPr>
        </p:nvSpPr>
        <p:spPr>
          <a:xfrm>
            <a:off x="838200" y="761020"/>
            <a:ext cx="2390398" cy="701731"/>
          </a:xfrm>
          <a:solidFill>
            <a:schemeClr val="accent1"/>
          </a:solidFill>
        </p:spPr>
        <p:txBody>
          <a:bodyPr/>
          <a:lstStyle/>
          <a:p>
            <a:r>
              <a:rPr lang="en-US" dirty="0"/>
              <a:t>Solution</a:t>
            </a:r>
          </a:p>
        </p:txBody>
      </p:sp>
    </p:spTree>
    <p:extLst>
      <p:ext uri="{BB962C8B-B14F-4D97-AF65-F5344CB8AC3E}">
        <p14:creationId xmlns:p14="http://schemas.microsoft.com/office/powerpoint/2010/main" val="137042434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ED739E62-E67A-48E8-B2AF-8E10D428CD86}"/>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sz="6000" kern="1200" dirty="0">
                <a:solidFill>
                  <a:schemeClr val="accent6"/>
                </a:solidFill>
                <a:latin typeface="+mj-lt"/>
                <a:ea typeface="+mj-ea"/>
                <a:cs typeface="+mj-cs"/>
              </a:rPr>
              <a:t>6</a:t>
            </a:r>
            <a:r>
              <a:rPr lang="en-US" sz="6000" kern="1200" dirty="0">
                <a:solidFill>
                  <a:srgbClr val="FFFFFF"/>
                </a:solidFill>
                <a:latin typeface="+mj-lt"/>
                <a:ea typeface="+mj-ea"/>
                <a:cs typeface="+mj-cs"/>
              </a:rPr>
              <a:t> AI Algorithms</a:t>
            </a:r>
          </a:p>
        </p:txBody>
      </p:sp>
      <p:sp>
        <p:nvSpPr>
          <p:cNvPr id="6" name="Text Placeholder 5">
            <a:extLst>
              <a:ext uri="{FF2B5EF4-FFF2-40B4-BE49-F238E27FC236}">
                <a16:creationId xmlns:a16="http://schemas.microsoft.com/office/drawing/2014/main" id="{568906F6-68D2-41E2-90E7-924A71DB985D}"/>
              </a:ext>
            </a:extLst>
          </p:cNvPr>
          <p:cNvSpPr>
            <a:spLocks noGrp="1"/>
          </p:cNvSpPr>
          <p:nvPr>
            <p:ph type="body" idx="1"/>
          </p:nvPr>
        </p:nvSpPr>
        <p:spPr>
          <a:xfrm>
            <a:off x="3045368" y="4074718"/>
            <a:ext cx="6105194" cy="682079"/>
          </a:xfrm>
        </p:spPr>
        <p:txBody>
          <a:bodyPr vert="horz" lIns="91440" tIns="45720" rIns="91440" bIns="45720" rtlCol="0">
            <a:normAutofit/>
          </a:bodyPr>
          <a:lstStyle/>
          <a:p>
            <a:pPr algn="ctr"/>
            <a:endParaRPr lang="en-US" sz="2400" kern="1200" dirty="0">
              <a:solidFill>
                <a:srgbClr val="FFFFFF"/>
              </a:solidFill>
              <a:latin typeface="+mn-lt"/>
              <a:ea typeface="+mn-ea"/>
              <a:cs typeface="+mn-cs"/>
            </a:endParaRPr>
          </a:p>
        </p:txBody>
      </p:sp>
      <p:sp>
        <p:nvSpPr>
          <p:cNvPr id="7" name="Slide Number Placeholder 1">
            <a:extLst>
              <a:ext uri="{FF2B5EF4-FFF2-40B4-BE49-F238E27FC236}">
                <a16:creationId xmlns:a16="http://schemas.microsoft.com/office/drawing/2014/main" id="{757739A2-A37B-4D7B-B27E-B99B2366F09E}"/>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61</a:t>
            </a:fld>
            <a:endParaRPr lang="en-GB" dirty="0"/>
          </a:p>
        </p:txBody>
      </p:sp>
      <p:sp>
        <p:nvSpPr>
          <p:cNvPr id="4" name="TextBox 3">
            <a:extLst>
              <a:ext uri="{FF2B5EF4-FFF2-40B4-BE49-F238E27FC236}">
                <a16:creationId xmlns:a16="http://schemas.microsoft.com/office/drawing/2014/main" id="{5DA5B46D-5870-884A-9659-11D40CBB31AD}"/>
              </a:ext>
            </a:extLst>
          </p:cNvPr>
          <p:cNvSpPr txBox="1"/>
          <p:nvPr/>
        </p:nvSpPr>
        <p:spPr>
          <a:xfrm>
            <a:off x="3466769" y="1844703"/>
            <a:ext cx="184731" cy="369332"/>
          </a:xfrm>
          <a:prstGeom prst="rect">
            <a:avLst/>
          </a:prstGeom>
          <a:noFill/>
        </p:spPr>
        <p:txBody>
          <a:bodyPr wrap="none" rtlCol="0">
            <a:spAutoFit/>
          </a:bodyPr>
          <a:lstStyle/>
          <a:p>
            <a:endParaRPr lang="en-BE" dirty="0"/>
          </a:p>
        </p:txBody>
      </p:sp>
    </p:spTree>
    <p:extLst>
      <p:ext uri="{BB962C8B-B14F-4D97-AF65-F5344CB8AC3E}">
        <p14:creationId xmlns:p14="http://schemas.microsoft.com/office/powerpoint/2010/main" val="39927699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799B3C-D571-AB4F-BBA4-C54117AEDE8A}"/>
              </a:ext>
            </a:extLst>
          </p:cNvPr>
          <p:cNvSpPr>
            <a:spLocks noGrp="1"/>
          </p:cNvSpPr>
          <p:nvPr>
            <p:ph sz="half" idx="1"/>
          </p:nvPr>
        </p:nvSpPr>
        <p:spPr/>
        <p:txBody>
          <a:bodyPr/>
          <a:lstStyle/>
          <a:p>
            <a:pPr marL="0" indent="0">
              <a:buNone/>
            </a:pPr>
            <a:r>
              <a:rPr lang="en-US" dirty="0">
                <a:solidFill>
                  <a:schemeClr val="accent4"/>
                </a:solidFill>
                <a:hlinkClick r:id="rId3">
                  <a:extLst>
                    <a:ext uri="{A12FA001-AC4F-418D-AE19-62706E023703}">
                      <ahyp:hlinkClr xmlns:ahyp="http://schemas.microsoft.com/office/drawing/2018/hyperlinkcolor" val="tx"/>
                    </a:ext>
                  </a:extLst>
                </a:hlinkClick>
              </a:rPr>
              <a:t>vas3k – Machine Learning</a:t>
            </a:r>
            <a:endParaRPr lang="en-US" dirty="0">
              <a:solidFill>
                <a:schemeClr val="accent4"/>
              </a:solidFill>
            </a:endParaRPr>
          </a:p>
          <a:p>
            <a:pPr marL="0" indent="0">
              <a:buNone/>
            </a:pPr>
            <a:endParaRPr lang="en-US" dirty="0">
              <a:solidFill>
                <a:schemeClr val="accent4"/>
              </a:solidFill>
            </a:endParaRPr>
          </a:p>
          <a:p>
            <a:r>
              <a:rPr lang="en-US" dirty="0"/>
              <a:t>Very interesting introductory blog on AI algorithms</a:t>
            </a:r>
          </a:p>
          <a:p>
            <a:endParaRPr lang="en-US" dirty="0"/>
          </a:p>
          <a:p>
            <a:r>
              <a:rPr lang="en-US" dirty="0"/>
              <a:t>Pictures in this section taken from this blog (credits to vas3k)</a:t>
            </a:r>
          </a:p>
          <a:p>
            <a:endParaRPr lang="en-US" dirty="0"/>
          </a:p>
        </p:txBody>
      </p:sp>
      <p:sp>
        <p:nvSpPr>
          <p:cNvPr id="4" name="Slide Number Placeholder 3">
            <a:extLst>
              <a:ext uri="{FF2B5EF4-FFF2-40B4-BE49-F238E27FC236}">
                <a16:creationId xmlns:a16="http://schemas.microsoft.com/office/drawing/2014/main" id="{08A5BE6E-DC54-9B4E-B82E-E198B7EDE9CD}"/>
              </a:ext>
            </a:extLst>
          </p:cNvPr>
          <p:cNvSpPr>
            <a:spLocks noGrp="1"/>
          </p:cNvSpPr>
          <p:nvPr>
            <p:ph type="sldNum" sz="quarter" idx="12"/>
          </p:nvPr>
        </p:nvSpPr>
        <p:spPr/>
        <p:txBody>
          <a:bodyPr/>
          <a:lstStyle/>
          <a:p>
            <a:fld id="{CB40DCDA-36E0-43CF-9ABA-CD86176B7A24}" type="slidenum">
              <a:rPr lang="en-GB" smtClean="0"/>
              <a:t>62</a:t>
            </a:fld>
            <a:endParaRPr lang="en-GB"/>
          </a:p>
        </p:txBody>
      </p:sp>
      <p:sp>
        <p:nvSpPr>
          <p:cNvPr id="5" name="Title 4">
            <a:extLst>
              <a:ext uri="{FF2B5EF4-FFF2-40B4-BE49-F238E27FC236}">
                <a16:creationId xmlns:a16="http://schemas.microsoft.com/office/drawing/2014/main" id="{5BAF45A3-C2B1-AE4E-8E6D-355CA65510DB}"/>
              </a:ext>
            </a:extLst>
          </p:cNvPr>
          <p:cNvSpPr>
            <a:spLocks noGrp="1"/>
          </p:cNvSpPr>
          <p:nvPr>
            <p:ph type="title"/>
          </p:nvPr>
        </p:nvSpPr>
        <p:spPr>
          <a:xfrm>
            <a:off x="838200" y="761020"/>
            <a:ext cx="6375015" cy="701731"/>
          </a:xfrm>
        </p:spPr>
        <p:txBody>
          <a:bodyPr/>
          <a:lstStyle/>
          <a:p>
            <a:r>
              <a:rPr lang="en-BE" dirty="0"/>
              <a:t>Overview of algorithms</a:t>
            </a:r>
            <a:endParaRPr lang="en-US" dirty="0"/>
          </a:p>
        </p:txBody>
      </p:sp>
      <p:pic>
        <p:nvPicPr>
          <p:cNvPr id="6" name="Picture 2">
            <a:extLst>
              <a:ext uri="{FF2B5EF4-FFF2-40B4-BE49-F238E27FC236}">
                <a16:creationId xmlns:a16="http://schemas.microsoft.com/office/drawing/2014/main" id="{172E5955-C80B-5F4D-BFF7-CC6115B72E82}"/>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535270" y="1570459"/>
            <a:ext cx="4431165" cy="5053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125072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DE3156D-367F-5147-BF9F-45802135C62F}"/>
              </a:ext>
            </a:extLst>
          </p:cNvPr>
          <p:cNvSpPr>
            <a:spLocks noGrp="1"/>
          </p:cNvSpPr>
          <p:nvPr>
            <p:ph type="sldNum" sz="quarter" idx="12"/>
          </p:nvPr>
        </p:nvSpPr>
        <p:spPr/>
        <p:txBody>
          <a:bodyPr/>
          <a:lstStyle/>
          <a:p>
            <a:fld id="{CB40DCDA-36E0-43CF-9ABA-CD86176B7A24}" type="slidenum">
              <a:rPr lang="en-GB" smtClean="0"/>
              <a:pPr/>
              <a:t>63</a:t>
            </a:fld>
            <a:endParaRPr lang="en-GB" dirty="0"/>
          </a:p>
        </p:txBody>
      </p:sp>
      <p:sp>
        <p:nvSpPr>
          <p:cNvPr id="3" name="Title 2">
            <a:extLst>
              <a:ext uri="{FF2B5EF4-FFF2-40B4-BE49-F238E27FC236}">
                <a16:creationId xmlns:a16="http://schemas.microsoft.com/office/drawing/2014/main" id="{A7D6736F-9F8D-714C-AD99-6893BD5D8701}"/>
              </a:ext>
            </a:extLst>
          </p:cNvPr>
          <p:cNvSpPr>
            <a:spLocks noGrp="1"/>
          </p:cNvSpPr>
          <p:nvPr>
            <p:ph type="title"/>
          </p:nvPr>
        </p:nvSpPr>
        <p:spPr>
          <a:xfrm>
            <a:off x="838200" y="761020"/>
            <a:ext cx="8598379" cy="701731"/>
          </a:xfrm>
        </p:spPr>
        <p:txBody>
          <a:bodyPr/>
          <a:lstStyle/>
          <a:p>
            <a:r>
              <a:rPr lang="en-BE" dirty="0"/>
              <a:t>Linear or polynomial regression</a:t>
            </a:r>
          </a:p>
        </p:txBody>
      </p:sp>
      <p:pic>
        <p:nvPicPr>
          <p:cNvPr id="22530" name="Picture 2">
            <a:extLst>
              <a:ext uri="{FF2B5EF4-FFF2-40B4-BE49-F238E27FC236}">
                <a16:creationId xmlns:a16="http://schemas.microsoft.com/office/drawing/2014/main" id="{8888A883-2357-144F-83E0-58C25047D9E1}"/>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300666" y="1825625"/>
            <a:ext cx="759066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232800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6124B00-EFEA-FD4B-87DE-52034FFF2844}"/>
              </a:ext>
            </a:extLst>
          </p:cNvPr>
          <p:cNvSpPr>
            <a:spLocks noGrp="1"/>
          </p:cNvSpPr>
          <p:nvPr>
            <p:ph type="sldNum" sz="quarter" idx="12"/>
          </p:nvPr>
        </p:nvSpPr>
        <p:spPr/>
        <p:txBody>
          <a:bodyPr/>
          <a:lstStyle/>
          <a:p>
            <a:fld id="{CB40DCDA-36E0-43CF-9ABA-CD86176B7A24}" type="slidenum">
              <a:rPr lang="en-GB" smtClean="0"/>
              <a:pPr/>
              <a:t>64</a:t>
            </a:fld>
            <a:endParaRPr lang="en-GB" dirty="0"/>
          </a:p>
        </p:txBody>
      </p:sp>
      <p:sp>
        <p:nvSpPr>
          <p:cNvPr id="3" name="Title 2">
            <a:extLst>
              <a:ext uri="{FF2B5EF4-FFF2-40B4-BE49-F238E27FC236}">
                <a16:creationId xmlns:a16="http://schemas.microsoft.com/office/drawing/2014/main" id="{E44E9F20-176E-2743-A8EE-6DBE95110982}"/>
              </a:ext>
            </a:extLst>
          </p:cNvPr>
          <p:cNvSpPr>
            <a:spLocks noGrp="1"/>
          </p:cNvSpPr>
          <p:nvPr>
            <p:ph type="title"/>
          </p:nvPr>
        </p:nvSpPr>
        <p:spPr>
          <a:xfrm>
            <a:off x="838200" y="761020"/>
            <a:ext cx="3695820" cy="701731"/>
          </a:xfrm>
        </p:spPr>
        <p:txBody>
          <a:bodyPr/>
          <a:lstStyle/>
          <a:p>
            <a:r>
              <a:rPr lang="en-BE" dirty="0"/>
              <a:t>Decision tree</a:t>
            </a:r>
          </a:p>
        </p:txBody>
      </p:sp>
      <p:pic>
        <p:nvPicPr>
          <p:cNvPr id="24578" name="Picture 2">
            <a:extLst>
              <a:ext uri="{FF2B5EF4-FFF2-40B4-BE49-F238E27FC236}">
                <a16:creationId xmlns:a16="http://schemas.microsoft.com/office/drawing/2014/main" id="{8F12A6FD-3253-1A40-B92F-CACB279459E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66764" y="1825625"/>
            <a:ext cx="605847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69103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FEE8D7-EF6A-0648-BE9C-79C8D6843C11}"/>
              </a:ext>
            </a:extLst>
          </p:cNvPr>
          <p:cNvSpPr>
            <a:spLocks noGrp="1"/>
          </p:cNvSpPr>
          <p:nvPr>
            <p:ph type="sldNum" sz="quarter" idx="12"/>
          </p:nvPr>
        </p:nvSpPr>
        <p:spPr/>
        <p:txBody>
          <a:bodyPr/>
          <a:lstStyle/>
          <a:p>
            <a:fld id="{CB40DCDA-36E0-43CF-9ABA-CD86176B7A24}" type="slidenum">
              <a:rPr lang="en-GB" smtClean="0"/>
              <a:pPr/>
              <a:t>65</a:t>
            </a:fld>
            <a:endParaRPr lang="en-GB" dirty="0"/>
          </a:p>
        </p:txBody>
      </p:sp>
      <p:sp>
        <p:nvSpPr>
          <p:cNvPr id="3" name="Title 2">
            <a:extLst>
              <a:ext uri="{FF2B5EF4-FFF2-40B4-BE49-F238E27FC236}">
                <a16:creationId xmlns:a16="http://schemas.microsoft.com/office/drawing/2014/main" id="{C5C87035-4856-C84E-85FE-F14187EFEAD0}"/>
              </a:ext>
            </a:extLst>
          </p:cNvPr>
          <p:cNvSpPr>
            <a:spLocks noGrp="1"/>
          </p:cNvSpPr>
          <p:nvPr>
            <p:ph type="title"/>
          </p:nvPr>
        </p:nvSpPr>
        <p:spPr>
          <a:xfrm>
            <a:off x="838200" y="761020"/>
            <a:ext cx="6532750" cy="701731"/>
          </a:xfrm>
        </p:spPr>
        <p:txBody>
          <a:bodyPr/>
          <a:lstStyle/>
          <a:p>
            <a:r>
              <a:rPr lang="en-BE" dirty="0"/>
              <a:t>Support vector machine</a:t>
            </a:r>
          </a:p>
        </p:txBody>
      </p:sp>
      <p:pic>
        <p:nvPicPr>
          <p:cNvPr id="25602" name="Picture 2">
            <a:extLst>
              <a:ext uri="{FF2B5EF4-FFF2-40B4-BE49-F238E27FC236}">
                <a16:creationId xmlns:a16="http://schemas.microsoft.com/office/drawing/2014/main" id="{5FC5320F-A870-A245-92FE-B63BB035DB0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664275" y="1825625"/>
            <a:ext cx="686345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6711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6FE748-2D74-EF4C-9178-24B6BE8CCA20}"/>
              </a:ext>
            </a:extLst>
          </p:cNvPr>
          <p:cNvSpPr>
            <a:spLocks noGrp="1"/>
          </p:cNvSpPr>
          <p:nvPr>
            <p:ph type="sldNum" sz="quarter" idx="12"/>
          </p:nvPr>
        </p:nvSpPr>
        <p:spPr/>
        <p:txBody>
          <a:bodyPr/>
          <a:lstStyle/>
          <a:p>
            <a:fld id="{CB40DCDA-36E0-43CF-9ABA-CD86176B7A24}" type="slidenum">
              <a:rPr lang="en-GB" smtClean="0"/>
              <a:pPr/>
              <a:t>66</a:t>
            </a:fld>
            <a:endParaRPr lang="en-GB" dirty="0"/>
          </a:p>
        </p:txBody>
      </p:sp>
      <p:sp>
        <p:nvSpPr>
          <p:cNvPr id="3" name="Title 2">
            <a:extLst>
              <a:ext uri="{FF2B5EF4-FFF2-40B4-BE49-F238E27FC236}">
                <a16:creationId xmlns:a16="http://schemas.microsoft.com/office/drawing/2014/main" id="{EB9F15BB-5476-F34D-8DC1-D673385BDD99}"/>
              </a:ext>
            </a:extLst>
          </p:cNvPr>
          <p:cNvSpPr>
            <a:spLocks noGrp="1"/>
          </p:cNvSpPr>
          <p:nvPr>
            <p:ph type="title"/>
          </p:nvPr>
        </p:nvSpPr>
        <p:spPr>
          <a:xfrm>
            <a:off x="838200" y="761020"/>
            <a:ext cx="5215530" cy="701731"/>
          </a:xfrm>
        </p:spPr>
        <p:txBody>
          <a:bodyPr/>
          <a:lstStyle/>
          <a:p>
            <a:r>
              <a:rPr lang="en-BE" dirty="0"/>
              <a:t>K-means clustering</a:t>
            </a:r>
          </a:p>
        </p:txBody>
      </p:sp>
      <p:pic>
        <p:nvPicPr>
          <p:cNvPr id="26626" name="Picture 2">
            <a:extLst>
              <a:ext uri="{FF2B5EF4-FFF2-40B4-BE49-F238E27FC236}">
                <a16:creationId xmlns:a16="http://schemas.microsoft.com/office/drawing/2014/main" id="{7775226B-6ABF-E940-90E7-D4C560BA183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467404" y="1825625"/>
            <a:ext cx="525719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576505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56EE194-4855-9044-86E8-43F54D4A65D5}"/>
              </a:ext>
            </a:extLst>
          </p:cNvPr>
          <p:cNvSpPr>
            <a:spLocks noGrp="1"/>
          </p:cNvSpPr>
          <p:nvPr>
            <p:ph type="sldNum" sz="quarter" idx="12"/>
          </p:nvPr>
        </p:nvSpPr>
        <p:spPr/>
        <p:txBody>
          <a:bodyPr/>
          <a:lstStyle/>
          <a:p>
            <a:fld id="{CB40DCDA-36E0-43CF-9ABA-CD86176B7A24}" type="slidenum">
              <a:rPr lang="en-GB" smtClean="0"/>
              <a:pPr/>
              <a:t>67</a:t>
            </a:fld>
            <a:endParaRPr lang="en-GB" dirty="0"/>
          </a:p>
        </p:txBody>
      </p:sp>
      <p:sp>
        <p:nvSpPr>
          <p:cNvPr id="3" name="Title 2">
            <a:extLst>
              <a:ext uri="{FF2B5EF4-FFF2-40B4-BE49-F238E27FC236}">
                <a16:creationId xmlns:a16="http://schemas.microsoft.com/office/drawing/2014/main" id="{648F2A29-0708-1D43-8845-F37EC2EF98F2}"/>
              </a:ext>
            </a:extLst>
          </p:cNvPr>
          <p:cNvSpPr>
            <a:spLocks noGrp="1"/>
          </p:cNvSpPr>
          <p:nvPr>
            <p:ph type="title"/>
          </p:nvPr>
        </p:nvSpPr>
        <p:spPr>
          <a:xfrm>
            <a:off x="838200" y="761020"/>
            <a:ext cx="4813112" cy="701731"/>
          </a:xfrm>
        </p:spPr>
        <p:txBody>
          <a:bodyPr/>
          <a:lstStyle/>
          <a:p>
            <a:r>
              <a:rPr lang="en-BE" dirty="0"/>
              <a:t>Bagged ensemble</a:t>
            </a:r>
          </a:p>
        </p:txBody>
      </p:sp>
      <p:pic>
        <p:nvPicPr>
          <p:cNvPr id="27650" name="Picture 2">
            <a:extLst>
              <a:ext uri="{FF2B5EF4-FFF2-40B4-BE49-F238E27FC236}">
                <a16:creationId xmlns:a16="http://schemas.microsoft.com/office/drawing/2014/main" id="{8376204D-9A0A-FA41-B518-756F8542416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687105" y="1825625"/>
            <a:ext cx="881779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417571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86F970-252E-9740-ABA1-4E7C53EAE133}"/>
              </a:ext>
            </a:extLst>
          </p:cNvPr>
          <p:cNvSpPr>
            <a:spLocks noGrp="1"/>
          </p:cNvSpPr>
          <p:nvPr>
            <p:ph type="sldNum" sz="quarter" idx="12"/>
          </p:nvPr>
        </p:nvSpPr>
        <p:spPr/>
        <p:txBody>
          <a:bodyPr/>
          <a:lstStyle/>
          <a:p>
            <a:fld id="{CB40DCDA-36E0-43CF-9ABA-CD86176B7A24}" type="slidenum">
              <a:rPr lang="en-GB" smtClean="0"/>
              <a:pPr/>
              <a:t>68</a:t>
            </a:fld>
            <a:endParaRPr lang="en-GB" dirty="0"/>
          </a:p>
        </p:txBody>
      </p:sp>
      <p:sp>
        <p:nvSpPr>
          <p:cNvPr id="3" name="Title 2">
            <a:extLst>
              <a:ext uri="{FF2B5EF4-FFF2-40B4-BE49-F238E27FC236}">
                <a16:creationId xmlns:a16="http://schemas.microsoft.com/office/drawing/2014/main" id="{8D53BB67-7BBC-2548-8B3A-3B6AF26E4283}"/>
              </a:ext>
            </a:extLst>
          </p:cNvPr>
          <p:cNvSpPr>
            <a:spLocks noGrp="1"/>
          </p:cNvSpPr>
          <p:nvPr>
            <p:ph type="title"/>
          </p:nvPr>
        </p:nvSpPr>
        <p:spPr>
          <a:xfrm>
            <a:off x="838200" y="761020"/>
            <a:ext cx="5042150" cy="701731"/>
          </a:xfrm>
        </p:spPr>
        <p:txBody>
          <a:bodyPr/>
          <a:lstStyle/>
          <a:p>
            <a:r>
              <a:rPr lang="en-BE" dirty="0"/>
              <a:t>Boosted ensemble</a:t>
            </a:r>
          </a:p>
        </p:txBody>
      </p:sp>
      <p:pic>
        <p:nvPicPr>
          <p:cNvPr id="28674" name="Picture 2">
            <a:extLst>
              <a:ext uri="{FF2B5EF4-FFF2-40B4-BE49-F238E27FC236}">
                <a16:creationId xmlns:a16="http://schemas.microsoft.com/office/drawing/2014/main" id="{0FD353CA-9520-4344-BB24-13EC1BDC3DB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381006" y="1825625"/>
            <a:ext cx="942998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310854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E0BB34-CD3E-7842-83B1-0A8CADA2AC3D}"/>
              </a:ext>
            </a:extLst>
          </p:cNvPr>
          <p:cNvSpPr>
            <a:spLocks noGrp="1"/>
          </p:cNvSpPr>
          <p:nvPr>
            <p:ph type="sldNum" sz="quarter" idx="12"/>
          </p:nvPr>
        </p:nvSpPr>
        <p:spPr/>
        <p:txBody>
          <a:bodyPr/>
          <a:lstStyle/>
          <a:p>
            <a:fld id="{CB40DCDA-36E0-43CF-9ABA-CD86176B7A24}" type="slidenum">
              <a:rPr lang="en-GB" smtClean="0"/>
              <a:pPr/>
              <a:t>69</a:t>
            </a:fld>
            <a:endParaRPr lang="en-GB" dirty="0"/>
          </a:p>
        </p:txBody>
      </p:sp>
      <p:sp>
        <p:nvSpPr>
          <p:cNvPr id="3" name="Title 2">
            <a:extLst>
              <a:ext uri="{FF2B5EF4-FFF2-40B4-BE49-F238E27FC236}">
                <a16:creationId xmlns:a16="http://schemas.microsoft.com/office/drawing/2014/main" id="{1357CE01-5EAC-064B-B591-1E581419595E}"/>
              </a:ext>
            </a:extLst>
          </p:cNvPr>
          <p:cNvSpPr>
            <a:spLocks noGrp="1"/>
          </p:cNvSpPr>
          <p:nvPr>
            <p:ph type="title"/>
          </p:nvPr>
        </p:nvSpPr>
        <p:spPr>
          <a:xfrm>
            <a:off x="838200" y="761020"/>
            <a:ext cx="3104632" cy="701731"/>
          </a:xfrm>
        </p:spPr>
        <p:txBody>
          <a:bodyPr/>
          <a:lstStyle/>
          <a:p>
            <a:r>
              <a:rPr lang="en-BE" dirty="0"/>
              <a:t>Perceptron</a:t>
            </a:r>
          </a:p>
        </p:txBody>
      </p:sp>
      <p:pic>
        <p:nvPicPr>
          <p:cNvPr id="29698" name="Picture 2">
            <a:extLst>
              <a:ext uri="{FF2B5EF4-FFF2-40B4-BE49-F238E27FC236}">
                <a16:creationId xmlns:a16="http://schemas.microsoft.com/office/drawing/2014/main" id="{9CFD5412-E6CE-E743-8176-6A32B71E7FB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039668" y="1825625"/>
            <a:ext cx="811266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3331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8511315-7C08-A04F-A4A8-C5BC9BA17110}"/>
              </a:ext>
            </a:extLst>
          </p:cNvPr>
          <p:cNvSpPr>
            <a:spLocks noGrp="1"/>
          </p:cNvSpPr>
          <p:nvPr>
            <p:ph type="sldNum" sz="quarter" idx="12"/>
          </p:nvPr>
        </p:nvSpPr>
        <p:spPr/>
        <p:txBody>
          <a:bodyPr/>
          <a:lstStyle/>
          <a:p>
            <a:fld id="{CB40DCDA-36E0-43CF-9ABA-CD86176B7A24}" type="slidenum">
              <a:rPr lang="en-GB" smtClean="0"/>
              <a:pPr/>
              <a:t>7</a:t>
            </a:fld>
            <a:endParaRPr lang="en-GB" dirty="0"/>
          </a:p>
        </p:txBody>
      </p:sp>
      <p:sp>
        <p:nvSpPr>
          <p:cNvPr id="3" name="Title 2">
            <a:extLst>
              <a:ext uri="{FF2B5EF4-FFF2-40B4-BE49-F238E27FC236}">
                <a16:creationId xmlns:a16="http://schemas.microsoft.com/office/drawing/2014/main" id="{8839058E-A336-1849-9251-EA84CBCF30A2}"/>
              </a:ext>
            </a:extLst>
          </p:cNvPr>
          <p:cNvSpPr>
            <a:spLocks noGrp="1"/>
          </p:cNvSpPr>
          <p:nvPr>
            <p:ph type="title"/>
          </p:nvPr>
        </p:nvSpPr>
        <p:spPr>
          <a:xfrm>
            <a:off x="838200" y="761020"/>
            <a:ext cx="4071884" cy="701731"/>
          </a:xfrm>
        </p:spPr>
        <p:txBody>
          <a:bodyPr/>
          <a:lstStyle/>
          <a:p>
            <a:r>
              <a:rPr lang="en-BE" dirty="0"/>
              <a:t>Narrow AI &lt; HI</a:t>
            </a:r>
          </a:p>
        </p:txBody>
      </p:sp>
      <p:sp>
        <p:nvSpPr>
          <p:cNvPr id="4" name="Content Placeholder 3">
            <a:extLst>
              <a:ext uri="{FF2B5EF4-FFF2-40B4-BE49-F238E27FC236}">
                <a16:creationId xmlns:a16="http://schemas.microsoft.com/office/drawing/2014/main" id="{94213144-3CD6-D647-851F-B8AD3E4E5951}"/>
              </a:ext>
            </a:extLst>
          </p:cNvPr>
          <p:cNvSpPr>
            <a:spLocks noGrp="1"/>
          </p:cNvSpPr>
          <p:nvPr>
            <p:ph idx="1"/>
          </p:nvPr>
        </p:nvSpPr>
        <p:spPr/>
        <p:txBody>
          <a:bodyPr/>
          <a:lstStyle/>
          <a:p>
            <a:r>
              <a:rPr lang="en-GB" dirty="0"/>
              <a:t>Systems able to perform </a:t>
            </a:r>
            <a:r>
              <a:rPr lang="en-GB" dirty="0">
                <a:solidFill>
                  <a:schemeClr val="accent6"/>
                </a:solidFill>
              </a:rPr>
              <a:t>one or few specific tasks </a:t>
            </a:r>
          </a:p>
          <a:p>
            <a:r>
              <a:rPr lang="en-GB" dirty="0"/>
              <a:t>Operate under a </a:t>
            </a:r>
            <a:r>
              <a:rPr lang="en-GB" dirty="0">
                <a:solidFill>
                  <a:schemeClr val="accent6"/>
                </a:solidFill>
              </a:rPr>
              <a:t>narrow</a:t>
            </a:r>
            <a:r>
              <a:rPr lang="en-GB" dirty="0"/>
              <a:t> set of constraints and limitations</a:t>
            </a:r>
          </a:p>
          <a:p>
            <a:r>
              <a:rPr lang="en-GB" dirty="0">
                <a:solidFill>
                  <a:schemeClr val="accent6"/>
                </a:solidFill>
              </a:rPr>
              <a:t>Simulates</a:t>
            </a:r>
            <a:r>
              <a:rPr lang="en-GB" dirty="0"/>
              <a:t> human behaviour based on parameters and context</a:t>
            </a:r>
          </a:p>
          <a:p>
            <a:endParaRPr lang="en-GB" dirty="0"/>
          </a:p>
          <a:p>
            <a:r>
              <a:rPr lang="en-GB" dirty="0"/>
              <a:t>All progress in AI nowadays is in narrow AI</a:t>
            </a:r>
          </a:p>
          <a:p>
            <a:r>
              <a:rPr lang="en-GB" dirty="0"/>
              <a:t>One trick ponies, but can still be extremely </a:t>
            </a:r>
            <a:r>
              <a:rPr lang="en-GB" dirty="0">
                <a:solidFill>
                  <a:schemeClr val="accent6"/>
                </a:solidFill>
              </a:rPr>
              <a:t>valuable</a:t>
            </a:r>
            <a:endParaRPr lang="en-BE" dirty="0">
              <a:solidFill>
                <a:schemeClr val="accent6"/>
              </a:solidFill>
            </a:endParaRPr>
          </a:p>
        </p:txBody>
      </p:sp>
    </p:spTree>
    <p:extLst>
      <p:ext uri="{BB962C8B-B14F-4D97-AF65-F5344CB8AC3E}">
        <p14:creationId xmlns:p14="http://schemas.microsoft.com/office/powerpoint/2010/main" val="195434274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CAF3D19-0F0D-9A48-B395-EED915877B2D}"/>
              </a:ext>
            </a:extLst>
          </p:cNvPr>
          <p:cNvSpPr>
            <a:spLocks noGrp="1"/>
          </p:cNvSpPr>
          <p:nvPr>
            <p:ph type="sldNum" sz="quarter" idx="12"/>
          </p:nvPr>
        </p:nvSpPr>
        <p:spPr/>
        <p:txBody>
          <a:bodyPr/>
          <a:lstStyle/>
          <a:p>
            <a:fld id="{CB40DCDA-36E0-43CF-9ABA-CD86176B7A24}" type="slidenum">
              <a:rPr lang="en-GB" smtClean="0"/>
              <a:pPr/>
              <a:t>70</a:t>
            </a:fld>
            <a:endParaRPr lang="en-GB" dirty="0"/>
          </a:p>
        </p:txBody>
      </p:sp>
      <p:sp>
        <p:nvSpPr>
          <p:cNvPr id="3" name="Title 2">
            <a:extLst>
              <a:ext uri="{FF2B5EF4-FFF2-40B4-BE49-F238E27FC236}">
                <a16:creationId xmlns:a16="http://schemas.microsoft.com/office/drawing/2014/main" id="{32BD34FC-2E26-5442-AC64-E5E507607416}"/>
              </a:ext>
            </a:extLst>
          </p:cNvPr>
          <p:cNvSpPr>
            <a:spLocks noGrp="1"/>
          </p:cNvSpPr>
          <p:nvPr>
            <p:ph type="title"/>
          </p:nvPr>
        </p:nvSpPr>
        <p:spPr>
          <a:xfrm>
            <a:off x="838200" y="761020"/>
            <a:ext cx="4292585" cy="701731"/>
          </a:xfrm>
        </p:spPr>
        <p:txBody>
          <a:bodyPr/>
          <a:lstStyle/>
          <a:p>
            <a:r>
              <a:rPr lang="en-BE" dirty="0"/>
              <a:t>Neural network</a:t>
            </a:r>
          </a:p>
        </p:txBody>
      </p:sp>
      <p:pic>
        <p:nvPicPr>
          <p:cNvPr id="30722" name="Picture 2">
            <a:extLst>
              <a:ext uri="{FF2B5EF4-FFF2-40B4-BE49-F238E27FC236}">
                <a16:creationId xmlns:a16="http://schemas.microsoft.com/office/drawing/2014/main" id="{6840534C-ADB8-E347-A8F7-37319894A9F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669750" y="1825625"/>
            <a:ext cx="685250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64047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ED739E62-E67A-48E8-B2AF-8E10D428CD86}"/>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dirty="0">
                <a:solidFill>
                  <a:schemeClr val="accent6"/>
                </a:solidFill>
              </a:rPr>
              <a:t>7</a:t>
            </a:r>
            <a:r>
              <a:rPr lang="en-US" sz="6000" kern="1200" dirty="0">
                <a:solidFill>
                  <a:srgbClr val="FFFFFF"/>
                </a:solidFill>
                <a:latin typeface="+mj-lt"/>
                <a:ea typeface="+mj-ea"/>
                <a:cs typeface="+mj-cs"/>
              </a:rPr>
              <a:t> Trusted AI </a:t>
            </a:r>
            <a:br>
              <a:rPr lang="en-US" sz="6000" kern="1200" dirty="0">
                <a:solidFill>
                  <a:srgbClr val="FFFFFF"/>
                </a:solidFill>
                <a:latin typeface="+mj-lt"/>
                <a:ea typeface="+mj-ea"/>
                <a:cs typeface="+mj-cs"/>
              </a:rPr>
            </a:br>
            <a:r>
              <a:rPr lang="en-US" sz="6000" kern="1200" dirty="0">
                <a:solidFill>
                  <a:srgbClr val="FFFFFF"/>
                </a:solidFill>
                <a:latin typeface="+mj-lt"/>
                <a:ea typeface="+mj-ea"/>
                <a:cs typeface="+mj-cs"/>
              </a:rPr>
              <a:t>&amp; Ethics</a:t>
            </a:r>
          </a:p>
        </p:txBody>
      </p:sp>
      <p:sp>
        <p:nvSpPr>
          <p:cNvPr id="6" name="Text Placeholder 5">
            <a:extLst>
              <a:ext uri="{FF2B5EF4-FFF2-40B4-BE49-F238E27FC236}">
                <a16:creationId xmlns:a16="http://schemas.microsoft.com/office/drawing/2014/main" id="{568906F6-68D2-41E2-90E7-924A71DB985D}"/>
              </a:ext>
            </a:extLst>
          </p:cNvPr>
          <p:cNvSpPr>
            <a:spLocks noGrp="1"/>
          </p:cNvSpPr>
          <p:nvPr>
            <p:ph type="body" idx="1"/>
          </p:nvPr>
        </p:nvSpPr>
        <p:spPr>
          <a:xfrm>
            <a:off x="3045368" y="4074718"/>
            <a:ext cx="6105194" cy="682079"/>
          </a:xfrm>
        </p:spPr>
        <p:txBody>
          <a:bodyPr vert="horz" lIns="91440" tIns="45720" rIns="91440" bIns="45720" rtlCol="0">
            <a:normAutofit/>
          </a:bodyPr>
          <a:lstStyle/>
          <a:p>
            <a:pPr algn="ctr"/>
            <a:endParaRPr lang="en-US" sz="2400" kern="1200" dirty="0">
              <a:solidFill>
                <a:srgbClr val="FFFFFF"/>
              </a:solidFill>
              <a:latin typeface="+mn-lt"/>
              <a:ea typeface="+mn-ea"/>
              <a:cs typeface="+mn-cs"/>
            </a:endParaRPr>
          </a:p>
        </p:txBody>
      </p:sp>
      <p:sp>
        <p:nvSpPr>
          <p:cNvPr id="7" name="Slide Number Placeholder 1">
            <a:extLst>
              <a:ext uri="{FF2B5EF4-FFF2-40B4-BE49-F238E27FC236}">
                <a16:creationId xmlns:a16="http://schemas.microsoft.com/office/drawing/2014/main" id="{757739A2-A37B-4D7B-B27E-B99B2366F09E}"/>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71</a:t>
            </a:fld>
            <a:endParaRPr lang="en-GB" dirty="0"/>
          </a:p>
        </p:txBody>
      </p:sp>
      <p:sp>
        <p:nvSpPr>
          <p:cNvPr id="4" name="TextBox 3">
            <a:extLst>
              <a:ext uri="{FF2B5EF4-FFF2-40B4-BE49-F238E27FC236}">
                <a16:creationId xmlns:a16="http://schemas.microsoft.com/office/drawing/2014/main" id="{5DA5B46D-5870-884A-9659-11D40CBB31AD}"/>
              </a:ext>
            </a:extLst>
          </p:cNvPr>
          <p:cNvSpPr txBox="1"/>
          <p:nvPr/>
        </p:nvSpPr>
        <p:spPr>
          <a:xfrm>
            <a:off x="3466769" y="1844703"/>
            <a:ext cx="184731" cy="369332"/>
          </a:xfrm>
          <a:prstGeom prst="rect">
            <a:avLst/>
          </a:prstGeom>
          <a:noFill/>
        </p:spPr>
        <p:txBody>
          <a:bodyPr wrap="none" rtlCol="0">
            <a:spAutoFit/>
          </a:bodyPr>
          <a:lstStyle/>
          <a:p>
            <a:endParaRPr lang="en-BE" dirty="0"/>
          </a:p>
        </p:txBody>
      </p:sp>
    </p:spTree>
    <p:extLst>
      <p:ext uri="{BB962C8B-B14F-4D97-AF65-F5344CB8AC3E}">
        <p14:creationId xmlns:p14="http://schemas.microsoft.com/office/powerpoint/2010/main" val="253396414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71CD4-0F84-A94B-87B4-FCAE21D579B2}"/>
              </a:ext>
            </a:extLst>
          </p:cNvPr>
          <p:cNvSpPr>
            <a:spLocks noGrp="1"/>
          </p:cNvSpPr>
          <p:nvPr>
            <p:ph type="sldNum" sz="quarter" idx="12"/>
          </p:nvPr>
        </p:nvSpPr>
        <p:spPr/>
        <p:txBody>
          <a:bodyPr/>
          <a:lstStyle/>
          <a:p>
            <a:fld id="{CB40DCDA-36E0-43CF-9ABA-CD86176B7A24}" type="slidenum">
              <a:rPr lang="en-GB" smtClean="0"/>
              <a:pPr/>
              <a:t>72</a:t>
            </a:fld>
            <a:endParaRPr lang="en-GB" dirty="0"/>
          </a:p>
        </p:txBody>
      </p:sp>
      <p:sp>
        <p:nvSpPr>
          <p:cNvPr id="3" name="Title 2">
            <a:extLst>
              <a:ext uri="{FF2B5EF4-FFF2-40B4-BE49-F238E27FC236}">
                <a16:creationId xmlns:a16="http://schemas.microsoft.com/office/drawing/2014/main" id="{E1042B79-5D43-D044-8A2E-EFB4F4EC9D74}"/>
              </a:ext>
            </a:extLst>
          </p:cNvPr>
          <p:cNvSpPr>
            <a:spLocks noGrp="1"/>
          </p:cNvSpPr>
          <p:nvPr>
            <p:ph type="title"/>
          </p:nvPr>
        </p:nvSpPr>
        <p:spPr>
          <a:xfrm>
            <a:off x="838200" y="761020"/>
            <a:ext cx="5283498" cy="701731"/>
          </a:xfrm>
        </p:spPr>
        <p:txBody>
          <a:bodyPr/>
          <a:lstStyle/>
          <a:p>
            <a:r>
              <a:rPr lang="en-BE" dirty="0"/>
              <a:t>Trusting AI systems</a:t>
            </a:r>
          </a:p>
        </p:txBody>
      </p:sp>
      <p:sp>
        <p:nvSpPr>
          <p:cNvPr id="4" name="Content Placeholder 3">
            <a:extLst>
              <a:ext uri="{FF2B5EF4-FFF2-40B4-BE49-F238E27FC236}">
                <a16:creationId xmlns:a16="http://schemas.microsoft.com/office/drawing/2014/main" id="{29F51ED1-811D-AE45-A3F7-42575D6B0E1B}"/>
              </a:ext>
            </a:extLst>
          </p:cNvPr>
          <p:cNvSpPr>
            <a:spLocks noGrp="1"/>
          </p:cNvSpPr>
          <p:nvPr>
            <p:ph idx="1"/>
          </p:nvPr>
        </p:nvSpPr>
        <p:spPr/>
        <p:txBody>
          <a:bodyPr>
            <a:normAutofit fontScale="92500" lnSpcReduction="10000"/>
          </a:bodyPr>
          <a:lstStyle/>
          <a:p>
            <a:r>
              <a:rPr lang="en-BE" dirty="0"/>
              <a:t>Any practical AI system in production needs to be:</a:t>
            </a:r>
          </a:p>
          <a:p>
            <a:endParaRPr lang="en-BE" dirty="0"/>
          </a:p>
          <a:p>
            <a:r>
              <a:rPr lang="en-BE" dirty="0"/>
              <a:t>Fair</a:t>
            </a:r>
          </a:p>
          <a:p>
            <a:pPr lvl="1"/>
            <a:r>
              <a:rPr lang="en-BE" dirty="0"/>
              <a:t>Not allowing for any </a:t>
            </a:r>
            <a:r>
              <a:rPr lang="en-BE" dirty="0">
                <a:solidFill>
                  <a:schemeClr val="accent6"/>
                </a:solidFill>
              </a:rPr>
              <a:t>bias or discrimination</a:t>
            </a:r>
          </a:p>
          <a:p>
            <a:r>
              <a:rPr lang="en-BE" dirty="0"/>
              <a:t>Robust</a:t>
            </a:r>
          </a:p>
          <a:p>
            <a:pPr lvl="1"/>
            <a:r>
              <a:rPr lang="en-BE" dirty="0"/>
              <a:t>Not able to be </a:t>
            </a:r>
            <a:r>
              <a:rPr lang="en-BE" dirty="0">
                <a:solidFill>
                  <a:schemeClr val="accent6"/>
                </a:solidFill>
              </a:rPr>
              <a:t>manipulated</a:t>
            </a:r>
            <a:r>
              <a:rPr lang="en-BE" dirty="0"/>
              <a:t> from the outside</a:t>
            </a:r>
          </a:p>
          <a:p>
            <a:r>
              <a:rPr lang="en-BE" dirty="0"/>
              <a:t>Explainable</a:t>
            </a:r>
          </a:p>
          <a:p>
            <a:pPr lvl="1"/>
            <a:r>
              <a:rPr lang="en-BE" dirty="0"/>
              <a:t>Able to </a:t>
            </a:r>
            <a:r>
              <a:rPr lang="en-BE" dirty="0">
                <a:solidFill>
                  <a:schemeClr val="accent6"/>
                </a:solidFill>
              </a:rPr>
              <a:t>understand</a:t>
            </a:r>
            <a:r>
              <a:rPr lang="en-BE" dirty="0"/>
              <a:t> the internal decision process</a:t>
            </a:r>
          </a:p>
          <a:p>
            <a:pPr lvl="1"/>
            <a:endParaRPr lang="en-BE" dirty="0"/>
          </a:p>
          <a:p>
            <a:r>
              <a:rPr lang="en-BE" dirty="0"/>
              <a:t>Need for </a:t>
            </a:r>
            <a:r>
              <a:rPr lang="en-BE" dirty="0">
                <a:solidFill>
                  <a:schemeClr val="accent6"/>
                </a:solidFill>
              </a:rPr>
              <a:t>AI governance</a:t>
            </a:r>
            <a:r>
              <a:rPr lang="en-BE" dirty="0"/>
              <a:t> and responsible AI</a:t>
            </a:r>
          </a:p>
          <a:p>
            <a:pPr lvl="1"/>
            <a:r>
              <a:rPr lang="en-GB" dirty="0"/>
              <a:t>T</a:t>
            </a:r>
            <a:r>
              <a:rPr lang="en-BE" dirty="0"/>
              <a:t>echnical solutions exist, but at some costs (e.g., slower execution)</a:t>
            </a:r>
          </a:p>
        </p:txBody>
      </p:sp>
    </p:spTree>
    <p:extLst>
      <p:ext uri="{BB962C8B-B14F-4D97-AF65-F5344CB8AC3E}">
        <p14:creationId xmlns:p14="http://schemas.microsoft.com/office/powerpoint/2010/main" val="148456120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2CF460-5EE7-7A49-8893-B3FD39F92620}"/>
              </a:ext>
            </a:extLst>
          </p:cNvPr>
          <p:cNvSpPr>
            <a:spLocks noGrp="1"/>
          </p:cNvSpPr>
          <p:nvPr>
            <p:ph type="sldNum" sz="quarter" idx="12"/>
          </p:nvPr>
        </p:nvSpPr>
        <p:spPr/>
        <p:txBody>
          <a:bodyPr/>
          <a:lstStyle/>
          <a:p>
            <a:fld id="{CB40DCDA-36E0-43CF-9ABA-CD86176B7A24}" type="slidenum">
              <a:rPr lang="en-GB" smtClean="0"/>
              <a:pPr/>
              <a:t>73</a:t>
            </a:fld>
            <a:endParaRPr lang="en-GB" dirty="0"/>
          </a:p>
        </p:txBody>
      </p:sp>
      <p:sp>
        <p:nvSpPr>
          <p:cNvPr id="3" name="Title 2">
            <a:extLst>
              <a:ext uri="{FF2B5EF4-FFF2-40B4-BE49-F238E27FC236}">
                <a16:creationId xmlns:a16="http://schemas.microsoft.com/office/drawing/2014/main" id="{EABF353C-BDE3-2B49-85C6-FB77F84AA178}"/>
              </a:ext>
            </a:extLst>
          </p:cNvPr>
          <p:cNvSpPr>
            <a:spLocks noGrp="1"/>
          </p:cNvSpPr>
          <p:nvPr>
            <p:ph type="title"/>
          </p:nvPr>
        </p:nvSpPr>
        <p:spPr>
          <a:xfrm>
            <a:off x="838200" y="761020"/>
            <a:ext cx="2354427" cy="701731"/>
          </a:xfrm>
        </p:spPr>
        <p:txBody>
          <a:bodyPr/>
          <a:lstStyle/>
          <a:p>
            <a:r>
              <a:rPr lang="en-BE" dirty="0"/>
              <a:t>Fairness</a:t>
            </a:r>
          </a:p>
        </p:txBody>
      </p:sp>
      <p:sp>
        <p:nvSpPr>
          <p:cNvPr id="4" name="Content Placeholder 3">
            <a:extLst>
              <a:ext uri="{FF2B5EF4-FFF2-40B4-BE49-F238E27FC236}">
                <a16:creationId xmlns:a16="http://schemas.microsoft.com/office/drawing/2014/main" id="{9F2A8AD7-A25F-B04D-B952-9BCE31145508}"/>
              </a:ext>
            </a:extLst>
          </p:cNvPr>
          <p:cNvSpPr>
            <a:spLocks noGrp="1"/>
          </p:cNvSpPr>
          <p:nvPr>
            <p:ph idx="1"/>
          </p:nvPr>
        </p:nvSpPr>
        <p:spPr/>
        <p:txBody>
          <a:bodyPr/>
          <a:lstStyle/>
          <a:p>
            <a:r>
              <a:rPr lang="en-US" dirty="0"/>
              <a:t>No </a:t>
            </a:r>
            <a:r>
              <a:rPr lang="en-US" dirty="0">
                <a:solidFill>
                  <a:schemeClr val="accent6"/>
                </a:solidFill>
              </a:rPr>
              <a:t>discrimination</a:t>
            </a:r>
            <a:r>
              <a:rPr lang="en-US" dirty="0"/>
              <a:t> against minorities or </a:t>
            </a:r>
            <a:r>
              <a:rPr lang="en-US" dirty="0">
                <a:solidFill>
                  <a:schemeClr val="accent6"/>
                </a:solidFill>
              </a:rPr>
              <a:t>bias</a:t>
            </a:r>
            <a:r>
              <a:rPr lang="en-US" dirty="0"/>
              <a:t> in decisions</a:t>
            </a:r>
            <a:endParaRPr lang="en-BE" dirty="0"/>
          </a:p>
          <a:p>
            <a:endParaRPr lang="en-BE" dirty="0"/>
          </a:p>
          <a:p>
            <a:r>
              <a:rPr lang="en-BE" dirty="0"/>
              <a:t>Bias is often present in </a:t>
            </a:r>
            <a:r>
              <a:rPr lang="en-BE" dirty="0">
                <a:solidFill>
                  <a:schemeClr val="accent6"/>
                </a:solidFill>
              </a:rPr>
              <a:t>data</a:t>
            </a:r>
            <a:r>
              <a:rPr lang="en-BE" dirty="0"/>
              <a:t> and transferred into models</a:t>
            </a:r>
          </a:p>
          <a:p>
            <a:pPr lvl="1"/>
            <a:r>
              <a:rPr lang="en-US" dirty="0"/>
              <a:t>Toxic effects of reinforcing existing unhealthy stereotypes</a:t>
            </a:r>
            <a:endParaRPr lang="en-BE" dirty="0"/>
          </a:p>
          <a:p>
            <a:pPr lvl="1"/>
            <a:endParaRPr lang="en-BE" dirty="0"/>
          </a:p>
          <a:p>
            <a:r>
              <a:rPr lang="en-BE" dirty="0"/>
              <a:t>Some recent examples</a:t>
            </a:r>
          </a:p>
          <a:p>
            <a:pPr lvl="1"/>
            <a:r>
              <a:rPr lang="en-US" dirty="0"/>
              <a:t>Facial recognition worked better for light-skinned males (</a:t>
            </a:r>
            <a:r>
              <a:rPr lang="en-GB" dirty="0" err="1">
                <a:solidFill>
                  <a:schemeClr val="accent4"/>
                </a:solidFill>
                <a:hlinkClick r:id="rId3">
                  <a:extLst>
                    <a:ext uri="{A12FA001-AC4F-418D-AE19-62706E023703}">
                      <ahyp:hlinkClr xmlns:ahyp="http://schemas.microsoft.com/office/drawing/2018/hyperlinkcolor" val="tx"/>
                    </a:ext>
                  </a:extLst>
                </a:hlinkClick>
              </a:rPr>
              <a:t>Buolamwini</a:t>
            </a:r>
            <a:r>
              <a:rPr lang="en-GB" dirty="0"/>
              <a:t>)</a:t>
            </a:r>
            <a:endParaRPr lang="en-BE" dirty="0"/>
          </a:p>
          <a:p>
            <a:pPr lvl="1"/>
            <a:r>
              <a:rPr lang="en-US" dirty="0"/>
              <a:t>Man is to computer programmer as women is to homemaker? (</a:t>
            </a:r>
            <a:r>
              <a:rPr lang="en-US" dirty="0">
                <a:solidFill>
                  <a:schemeClr val="accent4"/>
                </a:solidFill>
                <a:hlinkClick r:id="rId4">
                  <a:extLst>
                    <a:ext uri="{A12FA001-AC4F-418D-AE19-62706E023703}">
                      <ahyp:hlinkClr xmlns:ahyp="http://schemas.microsoft.com/office/drawing/2018/hyperlinkcolor" val="tx"/>
                    </a:ext>
                  </a:extLst>
                </a:hlinkClick>
              </a:rPr>
              <a:t>Bolukbasi</a:t>
            </a:r>
            <a:r>
              <a:rPr lang="en-US" dirty="0"/>
              <a:t>)</a:t>
            </a:r>
            <a:endParaRPr lang="en-BE" dirty="0"/>
          </a:p>
          <a:p>
            <a:pPr lvl="1"/>
            <a:r>
              <a:rPr lang="en-US" dirty="0"/>
              <a:t>Amazon’s hiring tool discriminated against women (</a:t>
            </a:r>
            <a:r>
              <a:rPr lang="en-US" dirty="0">
                <a:solidFill>
                  <a:schemeClr val="accent4"/>
                </a:solidFill>
                <a:hlinkClick r:id="rId5">
                  <a:extLst>
                    <a:ext uri="{A12FA001-AC4F-418D-AE19-62706E023703}">
                      <ahyp:hlinkClr xmlns:ahyp="http://schemas.microsoft.com/office/drawing/2018/hyperlinkcolor" val="tx"/>
                    </a:ext>
                  </a:extLst>
                </a:hlinkClick>
              </a:rPr>
              <a:t>Reuters</a:t>
            </a:r>
            <a:r>
              <a:rPr lang="en-US" dirty="0"/>
              <a:t>)</a:t>
            </a:r>
            <a:endParaRPr lang="en-BE" dirty="0"/>
          </a:p>
        </p:txBody>
      </p:sp>
    </p:spTree>
    <p:extLst>
      <p:ext uri="{BB962C8B-B14F-4D97-AF65-F5344CB8AC3E}">
        <p14:creationId xmlns:p14="http://schemas.microsoft.com/office/powerpoint/2010/main" val="162579827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2E3312-560D-9B4B-BEE6-4C124DDEB7A9}"/>
              </a:ext>
            </a:extLst>
          </p:cNvPr>
          <p:cNvSpPr>
            <a:spLocks noGrp="1"/>
          </p:cNvSpPr>
          <p:nvPr>
            <p:ph type="sldNum" sz="quarter" idx="12"/>
          </p:nvPr>
        </p:nvSpPr>
        <p:spPr/>
        <p:txBody>
          <a:bodyPr/>
          <a:lstStyle/>
          <a:p>
            <a:fld id="{CB40DCDA-36E0-43CF-9ABA-CD86176B7A24}" type="slidenum">
              <a:rPr lang="en-GB" smtClean="0"/>
              <a:pPr/>
              <a:t>74</a:t>
            </a:fld>
            <a:endParaRPr lang="en-GB" dirty="0"/>
          </a:p>
        </p:txBody>
      </p:sp>
      <p:sp>
        <p:nvSpPr>
          <p:cNvPr id="3" name="Title 2">
            <a:extLst>
              <a:ext uri="{FF2B5EF4-FFF2-40B4-BE49-F238E27FC236}">
                <a16:creationId xmlns:a16="http://schemas.microsoft.com/office/drawing/2014/main" id="{64D6E3FF-CD92-8C4F-9CA7-D09259EA26C0}"/>
              </a:ext>
            </a:extLst>
          </p:cNvPr>
          <p:cNvSpPr>
            <a:spLocks noGrp="1"/>
          </p:cNvSpPr>
          <p:nvPr>
            <p:ph type="title"/>
          </p:nvPr>
        </p:nvSpPr>
        <p:spPr>
          <a:xfrm>
            <a:off x="838200" y="761020"/>
            <a:ext cx="3178819" cy="701731"/>
          </a:xfrm>
        </p:spPr>
        <p:txBody>
          <a:bodyPr/>
          <a:lstStyle/>
          <a:p>
            <a:r>
              <a:rPr lang="en-BE" dirty="0"/>
              <a:t>Robustness</a:t>
            </a:r>
          </a:p>
        </p:txBody>
      </p:sp>
      <p:sp>
        <p:nvSpPr>
          <p:cNvPr id="4" name="Content Placeholder 3">
            <a:extLst>
              <a:ext uri="{FF2B5EF4-FFF2-40B4-BE49-F238E27FC236}">
                <a16:creationId xmlns:a16="http://schemas.microsoft.com/office/drawing/2014/main" id="{F59AD8BC-3FFA-884E-B25D-1B2ED9997429}"/>
              </a:ext>
            </a:extLst>
          </p:cNvPr>
          <p:cNvSpPr>
            <a:spLocks noGrp="1"/>
          </p:cNvSpPr>
          <p:nvPr>
            <p:ph idx="1"/>
          </p:nvPr>
        </p:nvSpPr>
        <p:spPr/>
        <p:txBody>
          <a:bodyPr>
            <a:normAutofit/>
          </a:bodyPr>
          <a:lstStyle/>
          <a:p>
            <a:r>
              <a:rPr lang="en-US" dirty="0"/>
              <a:t>Not able to be </a:t>
            </a:r>
            <a:r>
              <a:rPr lang="en-US" dirty="0">
                <a:solidFill>
                  <a:schemeClr val="accent6"/>
                </a:solidFill>
              </a:rPr>
              <a:t>manipulated</a:t>
            </a:r>
            <a:r>
              <a:rPr lang="en-US" dirty="0"/>
              <a:t> by a third party via </a:t>
            </a:r>
            <a:r>
              <a:rPr lang="en-US" dirty="0">
                <a:solidFill>
                  <a:schemeClr val="accent6"/>
                </a:solidFill>
              </a:rPr>
              <a:t>adversarial</a:t>
            </a:r>
            <a:r>
              <a:rPr lang="en-US" dirty="0"/>
              <a:t> attacks </a:t>
            </a:r>
          </a:p>
          <a:p>
            <a:pPr lvl="1"/>
            <a:r>
              <a:rPr lang="en-US" dirty="0"/>
              <a:t>Deliberately force to make a wrong prediction and trying to fool the AI</a:t>
            </a:r>
            <a:r>
              <a:rPr lang="en-BE" dirty="0"/>
              <a:t> </a:t>
            </a:r>
          </a:p>
          <a:p>
            <a:pPr lvl="1"/>
            <a:endParaRPr lang="en-BE" dirty="0"/>
          </a:p>
          <a:p>
            <a:r>
              <a:rPr lang="en-US" dirty="0"/>
              <a:t>Make the system </a:t>
            </a:r>
            <a:r>
              <a:rPr lang="en-US" dirty="0">
                <a:solidFill>
                  <a:schemeClr val="accent6"/>
                </a:solidFill>
              </a:rPr>
              <a:t>do something else </a:t>
            </a:r>
            <a:r>
              <a:rPr lang="en-US" dirty="0"/>
              <a:t>than it is intended to do:</a:t>
            </a:r>
            <a:endParaRPr lang="en-BE" dirty="0"/>
          </a:p>
          <a:p>
            <a:pPr lvl="1"/>
            <a:r>
              <a:rPr lang="en-BE" dirty="0">
                <a:solidFill>
                  <a:schemeClr val="accent4"/>
                </a:solidFill>
                <a:hlinkClick r:id="rId3">
                  <a:extLst>
                    <a:ext uri="{A12FA001-AC4F-418D-AE19-62706E023703}">
                      <ahyp:hlinkClr xmlns:ahyp="http://schemas.microsoft.com/office/drawing/2018/hyperlinkcolor" val="tx"/>
                    </a:ext>
                  </a:extLst>
                </a:hlinkClick>
              </a:rPr>
              <a:t>Stickers</a:t>
            </a:r>
            <a:r>
              <a:rPr lang="en-BE" dirty="0"/>
              <a:t> on stop sign confuse the AI</a:t>
            </a:r>
          </a:p>
          <a:p>
            <a:pPr lvl="1"/>
            <a:r>
              <a:rPr lang="en-BE" dirty="0">
                <a:solidFill>
                  <a:schemeClr val="accent4"/>
                </a:solidFill>
                <a:hlinkClick r:id="rId4">
                  <a:extLst>
                    <a:ext uri="{A12FA001-AC4F-418D-AE19-62706E023703}">
                      <ahyp:hlinkClr xmlns:ahyp="http://schemas.microsoft.com/office/drawing/2018/hyperlinkcolor" val="tx"/>
                    </a:ext>
                  </a:extLst>
                </a:hlinkClick>
              </a:rPr>
              <a:t>Patch</a:t>
            </a:r>
            <a:r>
              <a:rPr lang="en-BE" dirty="0"/>
              <a:t> that tricks AI into thinking a banana is a toaster</a:t>
            </a:r>
          </a:p>
          <a:p>
            <a:pPr lvl="1"/>
            <a:r>
              <a:rPr lang="en-GB" dirty="0">
                <a:solidFill>
                  <a:schemeClr val="accent4"/>
                </a:solidFill>
                <a:hlinkClick r:id="rId5">
                  <a:extLst>
                    <a:ext uri="{A12FA001-AC4F-418D-AE19-62706E023703}">
                      <ahyp:hlinkClr xmlns:ahyp="http://schemas.microsoft.com/office/drawing/2018/hyperlinkcolor" val="tx"/>
                    </a:ext>
                  </a:extLst>
                </a:hlinkClick>
              </a:rPr>
              <a:t>Glasses</a:t>
            </a:r>
            <a:r>
              <a:rPr lang="en-GB" dirty="0"/>
              <a:t> make facial recognition AI think you’re actress Milla Jovovich</a:t>
            </a:r>
          </a:p>
          <a:p>
            <a:pPr lvl="1"/>
            <a:endParaRPr lang="en-GB" dirty="0"/>
          </a:p>
          <a:p>
            <a:r>
              <a:rPr lang="en-GB" dirty="0">
                <a:solidFill>
                  <a:schemeClr val="accent6"/>
                </a:solidFill>
              </a:rPr>
              <a:t>Adversarial</a:t>
            </a:r>
            <a:r>
              <a:rPr lang="en-GB" dirty="0"/>
              <a:t> use of AI</a:t>
            </a:r>
          </a:p>
          <a:p>
            <a:pPr lvl="1"/>
            <a:r>
              <a:rPr lang="en-GB" dirty="0">
                <a:solidFill>
                  <a:schemeClr val="accent4"/>
                </a:solidFill>
                <a:hlinkClick r:id="rId6">
                  <a:extLst>
                    <a:ext uri="{A12FA001-AC4F-418D-AE19-62706E023703}">
                      <ahyp:hlinkClr xmlns:ahyp="http://schemas.microsoft.com/office/drawing/2018/hyperlinkcolor" val="tx"/>
                    </a:ext>
                  </a:extLst>
                </a:hlinkClick>
              </a:rPr>
              <a:t>Obama</a:t>
            </a:r>
            <a:r>
              <a:rPr lang="en-GB" dirty="0"/>
              <a:t> Deep Fake video</a:t>
            </a:r>
            <a:endParaRPr lang="en-BE" dirty="0"/>
          </a:p>
        </p:txBody>
      </p:sp>
    </p:spTree>
    <p:extLst>
      <p:ext uri="{BB962C8B-B14F-4D97-AF65-F5344CB8AC3E}">
        <p14:creationId xmlns:p14="http://schemas.microsoft.com/office/powerpoint/2010/main" val="191759784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54CC30B-AC8F-024A-BCDF-65FE278FEF12}"/>
              </a:ext>
            </a:extLst>
          </p:cNvPr>
          <p:cNvSpPr>
            <a:spLocks noGrp="1"/>
          </p:cNvSpPr>
          <p:nvPr>
            <p:ph type="sldNum" sz="quarter" idx="12"/>
          </p:nvPr>
        </p:nvSpPr>
        <p:spPr/>
        <p:txBody>
          <a:bodyPr/>
          <a:lstStyle/>
          <a:p>
            <a:fld id="{CB40DCDA-36E0-43CF-9ABA-CD86176B7A24}" type="slidenum">
              <a:rPr lang="en-GB" smtClean="0"/>
              <a:pPr/>
              <a:t>75</a:t>
            </a:fld>
            <a:endParaRPr lang="en-GB" dirty="0"/>
          </a:p>
        </p:txBody>
      </p:sp>
      <p:sp>
        <p:nvSpPr>
          <p:cNvPr id="3" name="Title 2">
            <a:extLst>
              <a:ext uri="{FF2B5EF4-FFF2-40B4-BE49-F238E27FC236}">
                <a16:creationId xmlns:a16="http://schemas.microsoft.com/office/drawing/2014/main" id="{0BEE6191-C6F9-044D-9CC4-DEB2034C25CD}"/>
              </a:ext>
            </a:extLst>
          </p:cNvPr>
          <p:cNvSpPr>
            <a:spLocks noGrp="1"/>
          </p:cNvSpPr>
          <p:nvPr>
            <p:ph type="title"/>
          </p:nvPr>
        </p:nvSpPr>
        <p:spPr>
          <a:xfrm>
            <a:off x="838200" y="761020"/>
            <a:ext cx="3767378" cy="701731"/>
          </a:xfrm>
        </p:spPr>
        <p:txBody>
          <a:bodyPr/>
          <a:lstStyle/>
          <a:p>
            <a:r>
              <a:rPr lang="en-BE" dirty="0"/>
              <a:t>Explainability</a:t>
            </a:r>
          </a:p>
        </p:txBody>
      </p:sp>
      <p:sp>
        <p:nvSpPr>
          <p:cNvPr id="4" name="Content Placeholder 3">
            <a:extLst>
              <a:ext uri="{FF2B5EF4-FFF2-40B4-BE49-F238E27FC236}">
                <a16:creationId xmlns:a16="http://schemas.microsoft.com/office/drawing/2014/main" id="{E4B71810-838D-B34E-BFF2-4EB520E3E0A8}"/>
              </a:ext>
            </a:extLst>
          </p:cNvPr>
          <p:cNvSpPr>
            <a:spLocks noGrp="1"/>
          </p:cNvSpPr>
          <p:nvPr>
            <p:ph idx="1"/>
          </p:nvPr>
        </p:nvSpPr>
        <p:spPr/>
        <p:txBody>
          <a:bodyPr/>
          <a:lstStyle/>
          <a:p>
            <a:r>
              <a:rPr lang="en-BE" dirty="0"/>
              <a:t>Understand </a:t>
            </a:r>
            <a:r>
              <a:rPr lang="en-BE" dirty="0">
                <a:solidFill>
                  <a:schemeClr val="accent6"/>
                </a:solidFill>
              </a:rPr>
              <a:t>why</a:t>
            </a:r>
            <a:r>
              <a:rPr lang="en-BE" dirty="0"/>
              <a:t> a specific decision is made</a:t>
            </a:r>
          </a:p>
          <a:p>
            <a:pPr lvl="1"/>
            <a:r>
              <a:rPr lang="en-BE" dirty="0"/>
              <a:t>User has the “right to an explanation” (GDPR)</a:t>
            </a:r>
          </a:p>
          <a:p>
            <a:pPr lvl="1"/>
            <a:r>
              <a:rPr lang="en-BE" dirty="0"/>
              <a:t>Especially important for </a:t>
            </a:r>
            <a:r>
              <a:rPr lang="en-BE" dirty="0">
                <a:solidFill>
                  <a:schemeClr val="accent6"/>
                </a:solidFill>
              </a:rPr>
              <a:t>high-stakes</a:t>
            </a:r>
            <a:r>
              <a:rPr lang="en-BE" dirty="0"/>
              <a:t> decisions with a big impact on lives</a:t>
            </a:r>
          </a:p>
          <a:p>
            <a:pPr lvl="1"/>
            <a:endParaRPr lang="en-BE" dirty="0"/>
          </a:p>
          <a:p>
            <a:r>
              <a:rPr lang="en-BE" dirty="0"/>
              <a:t>Wolf vs husky experiment (</a:t>
            </a:r>
            <a:r>
              <a:rPr lang="en-BE" dirty="0">
                <a:solidFill>
                  <a:schemeClr val="accent4"/>
                </a:solidFill>
                <a:hlinkClick r:id="rId3">
                  <a:extLst>
                    <a:ext uri="{A12FA001-AC4F-418D-AE19-62706E023703}">
                      <ahyp:hlinkClr xmlns:ahyp="http://schemas.microsoft.com/office/drawing/2018/hyperlinkcolor" val="tx"/>
                    </a:ext>
                  </a:extLst>
                </a:hlinkClick>
              </a:rPr>
              <a:t>Ribeiro et </a:t>
            </a:r>
            <a:r>
              <a:rPr lang="en-GB" dirty="0">
                <a:solidFill>
                  <a:schemeClr val="accent4"/>
                </a:solidFill>
                <a:hlinkClick r:id="rId3">
                  <a:extLst>
                    <a:ext uri="{A12FA001-AC4F-418D-AE19-62706E023703}">
                      <ahyp:hlinkClr xmlns:ahyp="http://schemas.microsoft.com/office/drawing/2018/hyperlinkcolor" val="tx"/>
                    </a:ext>
                  </a:extLst>
                </a:hlinkClick>
              </a:rPr>
              <a:t>a</a:t>
            </a:r>
            <a:r>
              <a:rPr lang="en-BE" dirty="0">
                <a:solidFill>
                  <a:schemeClr val="accent4"/>
                </a:solidFill>
                <a:hlinkClick r:id="rId3">
                  <a:extLst>
                    <a:ext uri="{A12FA001-AC4F-418D-AE19-62706E023703}">
                      <ahyp:hlinkClr xmlns:ahyp="http://schemas.microsoft.com/office/drawing/2018/hyperlinkcolor" val="tx"/>
                    </a:ext>
                  </a:extLst>
                </a:hlinkClick>
              </a:rPr>
              <a:t>l.</a:t>
            </a:r>
            <a:r>
              <a:rPr lang="en-BE" dirty="0"/>
              <a:t>)</a:t>
            </a:r>
          </a:p>
          <a:p>
            <a:pPr lvl="1"/>
            <a:r>
              <a:rPr lang="en-BE" dirty="0"/>
              <a:t>Snow in the background? </a:t>
            </a:r>
            <a:r>
              <a:rPr lang="en-BE" dirty="0">
                <a:sym typeface="Wingdings" pitchFamily="2" charset="2"/>
              </a:rPr>
              <a:t> Husky</a:t>
            </a:r>
          </a:p>
          <a:p>
            <a:pPr lvl="1"/>
            <a:endParaRPr lang="en-BE" dirty="0">
              <a:sym typeface="Wingdings" pitchFamily="2" charset="2"/>
            </a:endParaRPr>
          </a:p>
          <a:p>
            <a:r>
              <a:rPr lang="en-BE" dirty="0">
                <a:sym typeface="Wingdings" pitchFamily="2" charset="2"/>
              </a:rPr>
              <a:t>Two options to guarantee explainability</a:t>
            </a:r>
          </a:p>
          <a:p>
            <a:pPr lvl="1"/>
            <a:r>
              <a:rPr lang="en-GB" dirty="0">
                <a:solidFill>
                  <a:schemeClr val="accent6"/>
                </a:solidFill>
                <a:sym typeface="Wingdings" pitchFamily="2" charset="2"/>
              </a:rPr>
              <a:t>T</a:t>
            </a:r>
            <a:r>
              <a:rPr lang="en-BE" dirty="0">
                <a:solidFill>
                  <a:schemeClr val="accent6"/>
                </a:solidFill>
                <a:sym typeface="Wingdings" pitchFamily="2" charset="2"/>
              </a:rPr>
              <a:t>ranparent </a:t>
            </a:r>
            <a:r>
              <a:rPr lang="en-BE" dirty="0">
                <a:sym typeface="Wingdings" pitchFamily="2" charset="2"/>
              </a:rPr>
              <a:t>models</a:t>
            </a:r>
          </a:p>
          <a:p>
            <a:pPr lvl="1"/>
            <a:r>
              <a:rPr lang="en-BE" dirty="0">
                <a:solidFill>
                  <a:schemeClr val="accent6"/>
                </a:solidFill>
                <a:sym typeface="Wingdings" pitchFamily="2" charset="2"/>
              </a:rPr>
              <a:t>Ex-post</a:t>
            </a:r>
            <a:r>
              <a:rPr lang="en-BE" dirty="0">
                <a:sym typeface="Wingdings" pitchFamily="2" charset="2"/>
              </a:rPr>
              <a:t> interpretation techniques of black box models (many exist)</a:t>
            </a:r>
          </a:p>
        </p:txBody>
      </p:sp>
    </p:spTree>
    <p:extLst>
      <p:ext uri="{BB962C8B-B14F-4D97-AF65-F5344CB8AC3E}">
        <p14:creationId xmlns:p14="http://schemas.microsoft.com/office/powerpoint/2010/main" val="343294745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ED739E62-E67A-48E8-B2AF-8E10D428CD86}"/>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en-US" dirty="0">
                <a:solidFill>
                  <a:schemeClr val="accent6"/>
                </a:solidFill>
              </a:rPr>
              <a:t>8</a:t>
            </a:r>
            <a:r>
              <a:rPr lang="en-US" sz="6000" kern="1200" dirty="0">
                <a:solidFill>
                  <a:srgbClr val="FFFFFF"/>
                </a:solidFill>
                <a:latin typeface="+mj-lt"/>
                <a:ea typeface="+mj-ea"/>
                <a:cs typeface="+mj-cs"/>
              </a:rPr>
              <a:t> AI</a:t>
            </a:r>
            <a:r>
              <a:rPr lang="en-US" dirty="0">
                <a:solidFill>
                  <a:srgbClr val="FFFFFF"/>
                </a:solidFill>
              </a:rPr>
              <a:t> Use Cases</a:t>
            </a:r>
            <a:endParaRPr lang="en-US" sz="6000" kern="1200" dirty="0">
              <a:solidFill>
                <a:srgbClr val="FFFFFF"/>
              </a:solidFill>
              <a:latin typeface="+mj-lt"/>
              <a:ea typeface="+mj-ea"/>
              <a:cs typeface="+mj-cs"/>
            </a:endParaRPr>
          </a:p>
        </p:txBody>
      </p:sp>
      <p:sp>
        <p:nvSpPr>
          <p:cNvPr id="6" name="Text Placeholder 5">
            <a:extLst>
              <a:ext uri="{FF2B5EF4-FFF2-40B4-BE49-F238E27FC236}">
                <a16:creationId xmlns:a16="http://schemas.microsoft.com/office/drawing/2014/main" id="{568906F6-68D2-41E2-90E7-924A71DB985D}"/>
              </a:ext>
            </a:extLst>
          </p:cNvPr>
          <p:cNvSpPr>
            <a:spLocks noGrp="1"/>
          </p:cNvSpPr>
          <p:nvPr>
            <p:ph type="body" idx="1"/>
          </p:nvPr>
        </p:nvSpPr>
        <p:spPr>
          <a:xfrm>
            <a:off x="3045368" y="4074718"/>
            <a:ext cx="6105194" cy="682079"/>
          </a:xfrm>
        </p:spPr>
        <p:txBody>
          <a:bodyPr vert="horz" lIns="91440" tIns="45720" rIns="91440" bIns="45720" rtlCol="0">
            <a:normAutofit/>
          </a:bodyPr>
          <a:lstStyle/>
          <a:p>
            <a:pPr algn="ctr"/>
            <a:endParaRPr lang="en-US" sz="2400" kern="1200">
              <a:solidFill>
                <a:srgbClr val="FFFFFF"/>
              </a:solidFill>
              <a:latin typeface="+mn-lt"/>
              <a:ea typeface="+mn-ea"/>
              <a:cs typeface="+mn-cs"/>
            </a:endParaRPr>
          </a:p>
        </p:txBody>
      </p:sp>
      <p:sp>
        <p:nvSpPr>
          <p:cNvPr id="7" name="Slide Number Placeholder 1">
            <a:extLst>
              <a:ext uri="{FF2B5EF4-FFF2-40B4-BE49-F238E27FC236}">
                <a16:creationId xmlns:a16="http://schemas.microsoft.com/office/drawing/2014/main" id="{1922EC8B-1300-4870-A22F-F3607E9E3785}"/>
              </a:ext>
            </a:extLst>
          </p:cNvPr>
          <p:cNvSpPr>
            <a:spLocks noGrp="1"/>
          </p:cNvSpPr>
          <p:nvPr>
            <p:ph type="sldNum" sz="quarter" idx="12"/>
          </p:nvPr>
        </p:nvSpPr>
        <p:spPr>
          <a:xfrm>
            <a:off x="8610600" y="6356350"/>
            <a:ext cx="2743200" cy="365125"/>
          </a:xfrm>
        </p:spPr>
        <p:txBody>
          <a:bodyPr/>
          <a:lstStyle/>
          <a:p>
            <a:fld id="{CB40DCDA-36E0-43CF-9ABA-CD86176B7A24}" type="slidenum">
              <a:rPr lang="en-GB" smtClean="0"/>
              <a:pPr/>
              <a:t>76</a:t>
            </a:fld>
            <a:endParaRPr lang="en-GB" dirty="0"/>
          </a:p>
        </p:txBody>
      </p:sp>
    </p:spTree>
    <p:extLst>
      <p:ext uri="{BB962C8B-B14F-4D97-AF65-F5344CB8AC3E}">
        <p14:creationId xmlns:p14="http://schemas.microsoft.com/office/powerpoint/2010/main" val="53433206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8EC535-12FC-BB43-A0C7-C18A0EC274AE}"/>
              </a:ext>
            </a:extLst>
          </p:cNvPr>
          <p:cNvSpPr>
            <a:spLocks noGrp="1"/>
          </p:cNvSpPr>
          <p:nvPr>
            <p:ph type="sldNum" sz="quarter" idx="12"/>
          </p:nvPr>
        </p:nvSpPr>
        <p:spPr/>
        <p:txBody>
          <a:bodyPr/>
          <a:lstStyle/>
          <a:p>
            <a:fld id="{CB40DCDA-36E0-43CF-9ABA-CD86176B7A24}" type="slidenum">
              <a:rPr lang="en-GB" smtClean="0"/>
              <a:pPr/>
              <a:t>77</a:t>
            </a:fld>
            <a:endParaRPr lang="en-GB" dirty="0"/>
          </a:p>
        </p:txBody>
      </p:sp>
      <p:sp>
        <p:nvSpPr>
          <p:cNvPr id="3" name="Title 2">
            <a:extLst>
              <a:ext uri="{FF2B5EF4-FFF2-40B4-BE49-F238E27FC236}">
                <a16:creationId xmlns:a16="http://schemas.microsoft.com/office/drawing/2014/main" id="{BE69CD78-64CB-B24B-AB03-2014B5EAD8A0}"/>
              </a:ext>
            </a:extLst>
          </p:cNvPr>
          <p:cNvSpPr>
            <a:spLocks noGrp="1"/>
          </p:cNvSpPr>
          <p:nvPr>
            <p:ph type="title"/>
          </p:nvPr>
        </p:nvSpPr>
        <p:spPr>
          <a:xfrm>
            <a:off x="838200" y="761020"/>
            <a:ext cx="4774449" cy="701731"/>
          </a:xfrm>
        </p:spPr>
        <p:txBody>
          <a:bodyPr/>
          <a:lstStyle/>
          <a:p>
            <a:r>
              <a:rPr lang="en-US" dirty="0"/>
              <a:t>Why invest in AI?</a:t>
            </a:r>
          </a:p>
        </p:txBody>
      </p:sp>
      <p:graphicFrame>
        <p:nvGraphicFramePr>
          <p:cNvPr id="5" name="Content Placeholder 4">
            <a:extLst>
              <a:ext uri="{FF2B5EF4-FFF2-40B4-BE49-F238E27FC236}">
                <a16:creationId xmlns:a16="http://schemas.microsoft.com/office/drawing/2014/main" id="{0CE96043-FFDC-5849-A986-B38BB703FA89}"/>
              </a:ext>
            </a:extLst>
          </p:cNvPr>
          <p:cNvGraphicFramePr>
            <a:graphicFrameLocks noGrp="1"/>
          </p:cNvGraphicFramePr>
          <p:nvPr>
            <p:ph idx="1"/>
            <p:extLst>
              <p:ext uri="{D42A27DB-BD31-4B8C-83A1-F6EECF244321}">
                <p14:modId xmlns:p14="http://schemas.microsoft.com/office/powerpoint/2010/main" val="257544245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665C89C4-FC1B-F849-8652-C089AB833C4D}"/>
              </a:ext>
            </a:extLst>
          </p:cNvPr>
          <p:cNvSpPr txBox="1"/>
          <p:nvPr/>
        </p:nvSpPr>
        <p:spPr>
          <a:xfrm>
            <a:off x="4274283" y="2121461"/>
            <a:ext cx="3643433" cy="523220"/>
          </a:xfrm>
          <a:prstGeom prst="rect">
            <a:avLst/>
          </a:prstGeom>
          <a:noFill/>
        </p:spPr>
        <p:txBody>
          <a:bodyPr wrap="none" rtlCol="0">
            <a:spAutoFit/>
          </a:bodyPr>
          <a:lstStyle/>
          <a:p>
            <a:r>
              <a:rPr lang="en-US" sz="2800" dirty="0">
                <a:solidFill>
                  <a:schemeClr val="accent4"/>
                </a:solidFill>
              </a:rPr>
              <a:t>Profit = Revenue - Costs</a:t>
            </a:r>
          </a:p>
        </p:txBody>
      </p:sp>
    </p:spTree>
    <p:extLst>
      <p:ext uri="{BB962C8B-B14F-4D97-AF65-F5344CB8AC3E}">
        <p14:creationId xmlns:p14="http://schemas.microsoft.com/office/powerpoint/2010/main" val="189774528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C344C4C-4D1D-D543-9EE0-DE799F45CF0C}"/>
              </a:ext>
            </a:extLst>
          </p:cNvPr>
          <p:cNvSpPr>
            <a:spLocks noGrp="1"/>
          </p:cNvSpPr>
          <p:nvPr>
            <p:ph type="sldNum" sz="quarter" idx="12"/>
          </p:nvPr>
        </p:nvSpPr>
        <p:spPr/>
        <p:txBody>
          <a:bodyPr/>
          <a:lstStyle/>
          <a:p>
            <a:fld id="{CB40DCDA-36E0-43CF-9ABA-CD86176B7A24}" type="slidenum">
              <a:rPr lang="en-GB" smtClean="0"/>
              <a:pPr/>
              <a:t>78</a:t>
            </a:fld>
            <a:endParaRPr lang="en-GB" dirty="0"/>
          </a:p>
        </p:txBody>
      </p:sp>
      <p:sp>
        <p:nvSpPr>
          <p:cNvPr id="3" name="Title 2">
            <a:extLst>
              <a:ext uri="{FF2B5EF4-FFF2-40B4-BE49-F238E27FC236}">
                <a16:creationId xmlns:a16="http://schemas.microsoft.com/office/drawing/2014/main" id="{B83E98A7-77B1-9044-8189-2B343D80CEB5}"/>
              </a:ext>
            </a:extLst>
          </p:cNvPr>
          <p:cNvSpPr>
            <a:spLocks noGrp="1"/>
          </p:cNvSpPr>
          <p:nvPr>
            <p:ph type="title"/>
          </p:nvPr>
        </p:nvSpPr>
        <p:spPr>
          <a:xfrm>
            <a:off x="838200" y="761020"/>
            <a:ext cx="5241756" cy="701731"/>
          </a:xfrm>
        </p:spPr>
        <p:txBody>
          <a:bodyPr/>
          <a:lstStyle/>
          <a:p>
            <a:r>
              <a:rPr lang="en-US" dirty="0"/>
              <a:t>Use Case Life Cycle</a:t>
            </a:r>
          </a:p>
        </p:txBody>
      </p:sp>
      <p:graphicFrame>
        <p:nvGraphicFramePr>
          <p:cNvPr id="5" name="Content Placeholder 4">
            <a:extLst>
              <a:ext uri="{FF2B5EF4-FFF2-40B4-BE49-F238E27FC236}">
                <a16:creationId xmlns:a16="http://schemas.microsoft.com/office/drawing/2014/main" id="{81876F7C-A83E-DC42-B66B-CD6CF7434A40}"/>
              </a:ext>
            </a:extLst>
          </p:cNvPr>
          <p:cNvGraphicFramePr>
            <a:graphicFrameLocks noGrp="1"/>
          </p:cNvGraphicFramePr>
          <p:nvPr>
            <p:ph idx="1"/>
            <p:extLst>
              <p:ext uri="{D42A27DB-BD31-4B8C-83A1-F6EECF244321}">
                <p14:modId xmlns:p14="http://schemas.microsoft.com/office/powerpoint/2010/main" val="32778893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814220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3200D9B-F207-134C-8495-3118747DB628}"/>
              </a:ext>
            </a:extLst>
          </p:cNvPr>
          <p:cNvSpPr>
            <a:spLocks noGrp="1"/>
          </p:cNvSpPr>
          <p:nvPr>
            <p:ph type="sldNum" sz="quarter" idx="12"/>
          </p:nvPr>
        </p:nvSpPr>
        <p:spPr/>
        <p:txBody>
          <a:bodyPr/>
          <a:lstStyle/>
          <a:p>
            <a:fld id="{CB40DCDA-36E0-43CF-9ABA-CD86176B7A24}" type="slidenum">
              <a:rPr lang="en-GB" smtClean="0"/>
              <a:pPr/>
              <a:t>79</a:t>
            </a:fld>
            <a:endParaRPr lang="en-GB" dirty="0"/>
          </a:p>
        </p:txBody>
      </p:sp>
      <p:sp>
        <p:nvSpPr>
          <p:cNvPr id="3" name="Title 2">
            <a:extLst>
              <a:ext uri="{FF2B5EF4-FFF2-40B4-BE49-F238E27FC236}">
                <a16:creationId xmlns:a16="http://schemas.microsoft.com/office/drawing/2014/main" id="{A031C4F2-CDD4-5847-A298-5B6C0E6A1F4A}"/>
              </a:ext>
            </a:extLst>
          </p:cNvPr>
          <p:cNvSpPr>
            <a:spLocks noGrp="1"/>
          </p:cNvSpPr>
          <p:nvPr>
            <p:ph type="title"/>
          </p:nvPr>
        </p:nvSpPr>
        <p:spPr>
          <a:xfrm>
            <a:off x="838200" y="761020"/>
            <a:ext cx="4919167" cy="701731"/>
          </a:xfrm>
        </p:spPr>
        <p:txBody>
          <a:bodyPr/>
          <a:lstStyle/>
          <a:p>
            <a:r>
              <a:rPr lang="en-US" dirty="0"/>
              <a:t>Identify use cases</a:t>
            </a:r>
          </a:p>
        </p:txBody>
      </p:sp>
      <p:sp>
        <p:nvSpPr>
          <p:cNvPr id="4" name="Content Placeholder 3">
            <a:extLst>
              <a:ext uri="{FF2B5EF4-FFF2-40B4-BE49-F238E27FC236}">
                <a16:creationId xmlns:a16="http://schemas.microsoft.com/office/drawing/2014/main" id="{350F4690-3E59-724D-8117-9B037CFD5CDC}"/>
              </a:ext>
            </a:extLst>
          </p:cNvPr>
          <p:cNvSpPr>
            <a:spLocks noGrp="1"/>
          </p:cNvSpPr>
          <p:nvPr>
            <p:ph idx="1"/>
          </p:nvPr>
        </p:nvSpPr>
        <p:spPr/>
        <p:txBody>
          <a:bodyPr>
            <a:normAutofit fontScale="92500" lnSpcReduction="10000"/>
          </a:bodyPr>
          <a:lstStyle/>
          <a:p>
            <a:r>
              <a:rPr lang="en-US" dirty="0"/>
              <a:t>Talk to the </a:t>
            </a:r>
            <a:r>
              <a:rPr lang="en-US" dirty="0">
                <a:solidFill>
                  <a:schemeClr val="accent6"/>
                </a:solidFill>
              </a:rPr>
              <a:t>right people</a:t>
            </a:r>
          </a:p>
          <a:p>
            <a:pPr lvl="1"/>
            <a:r>
              <a:rPr lang="en-GB" dirty="0"/>
              <a:t>Bring together domain experts, business stakeholders and AI experts</a:t>
            </a:r>
          </a:p>
          <a:p>
            <a:pPr lvl="1"/>
            <a:r>
              <a:rPr lang="en-GB" dirty="0"/>
              <a:t>Ensure that initiatives address broad organizational priorities</a:t>
            </a:r>
          </a:p>
          <a:p>
            <a:pPr lvl="1"/>
            <a:r>
              <a:rPr lang="en-GB" dirty="0"/>
              <a:t>Increase adoption chances by involving end users in the application design</a:t>
            </a:r>
          </a:p>
          <a:p>
            <a:pPr lvl="1"/>
            <a:endParaRPr lang="en-GB" dirty="0"/>
          </a:p>
          <a:p>
            <a:r>
              <a:rPr lang="en-GB" dirty="0">
                <a:solidFill>
                  <a:schemeClr val="accent6"/>
                </a:solidFill>
              </a:rPr>
              <a:t>Brainstorm</a:t>
            </a:r>
            <a:r>
              <a:rPr lang="en-GB" dirty="0"/>
              <a:t> sessions to keep communication lines open</a:t>
            </a:r>
          </a:p>
          <a:p>
            <a:pPr lvl="1"/>
            <a:r>
              <a:rPr lang="en-GB" dirty="0"/>
              <a:t>Defer judgement and encourage wild ideas</a:t>
            </a:r>
          </a:p>
          <a:p>
            <a:pPr lvl="1"/>
            <a:r>
              <a:rPr lang="en-GB" dirty="0"/>
              <a:t>Build on ideas but stay on target</a:t>
            </a:r>
          </a:p>
          <a:p>
            <a:pPr lvl="1"/>
            <a:r>
              <a:rPr lang="en-GB" dirty="0"/>
              <a:t>Go for quantity, more is better at this stage</a:t>
            </a:r>
          </a:p>
          <a:p>
            <a:pPr lvl="1"/>
            <a:endParaRPr lang="en-GB" dirty="0"/>
          </a:p>
          <a:p>
            <a:r>
              <a:rPr lang="en-GB" dirty="0"/>
              <a:t>Not AI-ready?</a:t>
            </a:r>
          </a:p>
          <a:p>
            <a:pPr lvl="1"/>
            <a:r>
              <a:rPr lang="en-GB" dirty="0"/>
              <a:t>Bring in external expertise</a:t>
            </a:r>
            <a:endParaRPr lang="en-US" dirty="0"/>
          </a:p>
        </p:txBody>
      </p:sp>
    </p:spTree>
    <p:extLst>
      <p:ext uri="{BB962C8B-B14F-4D97-AF65-F5344CB8AC3E}">
        <p14:creationId xmlns:p14="http://schemas.microsoft.com/office/powerpoint/2010/main" val="608851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980A168-5ADD-8046-82FC-92A6D49B9526}"/>
              </a:ext>
            </a:extLst>
          </p:cNvPr>
          <p:cNvSpPr>
            <a:spLocks noGrp="1"/>
          </p:cNvSpPr>
          <p:nvPr>
            <p:ph type="sldNum" sz="quarter" idx="12"/>
          </p:nvPr>
        </p:nvSpPr>
        <p:spPr/>
        <p:txBody>
          <a:bodyPr/>
          <a:lstStyle/>
          <a:p>
            <a:fld id="{CB40DCDA-36E0-43CF-9ABA-CD86176B7A24}" type="slidenum">
              <a:rPr lang="en-GB" smtClean="0"/>
              <a:pPr/>
              <a:t>8</a:t>
            </a:fld>
            <a:endParaRPr lang="en-GB" dirty="0"/>
          </a:p>
        </p:txBody>
      </p:sp>
      <p:sp>
        <p:nvSpPr>
          <p:cNvPr id="3" name="Title 2">
            <a:extLst>
              <a:ext uri="{FF2B5EF4-FFF2-40B4-BE49-F238E27FC236}">
                <a16:creationId xmlns:a16="http://schemas.microsoft.com/office/drawing/2014/main" id="{9A3D236D-7525-1D41-A6F5-0E86F263947D}"/>
              </a:ext>
            </a:extLst>
          </p:cNvPr>
          <p:cNvSpPr>
            <a:spLocks noGrp="1"/>
          </p:cNvSpPr>
          <p:nvPr>
            <p:ph type="title"/>
          </p:nvPr>
        </p:nvSpPr>
        <p:spPr>
          <a:xfrm>
            <a:off x="838200" y="761020"/>
            <a:ext cx="4190250" cy="701731"/>
          </a:xfrm>
        </p:spPr>
        <p:txBody>
          <a:bodyPr/>
          <a:lstStyle/>
          <a:p>
            <a:r>
              <a:rPr lang="en-BE" dirty="0"/>
              <a:t>General AI = HI</a:t>
            </a:r>
          </a:p>
        </p:txBody>
      </p:sp>
      <p:sp>
        <p:nvSpPr>
          <p:cNvPr id="4" name="Content Placeholder 3">
            <a:extLst>
              <a:ext uri="{FF2B5EF4-FFF2-40B4-BE49-F238E27FC236}">
                <a16:creationId xmlns:a16="http://schemas.microsoft.com/office/drawing/2014/main" id="{3DC47A8F-93F1-8E4A-A785-29734924F80C}"/>
              </a:ext>
            </a:extLst>
          </p:cNvPr>
          <p:cNvSpPr>
            <a:spLocks noGrp="1"/>
          </p:cNvSpPr>
          <p:nvPr>
            <p:ph idx="1"/>
          </p:nvPr>
        </p:nvSpPr>
        <p:spPr>
          <a:xfrm>
            <a:off x="828368" y="1825625"/>
            <a:ext cx="10515600" cy="4351338"/>
          </a:xfrm>
        </p:spPr>
        <p:txBody>
          <a:bodyPr/>
          <a:lstStyle/>
          <a:p>
            <a:r>
              <a:rPr lang="en-GB" dirty="0"/>
              <a:t>System able to perform </a:t>
            </a:r>
            <a:r>
              <a:rPr lang="en-GB" dirty="0">
                <a:solidFill>
                  <a:schemeClr val="accent6"/>
                </a:solidFill>
              </a:rPr>
              <a:t>most human activities</a:t>
            </a:r>
          </a:p>
          <a:p>
            <a:r>
              <a:rPr lang="en-GB" dirty="0"/>
              <a:t>Learn to solve </a:t>
            </a:r>
            <a:r>
              <a:rPr lang="en-GB" dirty="0">
                <a:solidFill>
                  <a:schemeClr val="accent6"/>
                </a:solidFill>
              </a:rPr>
              <a:t>any</a:t>
            </a:r>
            <a:r>
              <a:rPr lang="en-GB" dirty="0"/>
              <a:t> problem</a:t>
            </a:r>
            <a:endParaRPr lang="en-GB" dirty="0">
              <a:solidFill>
                <a:schemeClr val="accent6"/>
              </a:solidFill>
            </a:endParaRPr>
          </a:p>
          <a:p>
            <a:r>
              <a:rPr lang="en-GB" dirty="0"/>
              <a:t>Machine that </a:t>
            </a:r>
            <a:r>
              <a:rPr lang="en-GB" dirty="0">
                <a:solidFill>
                  <a:schemeClr val="accent6"/>
                </a:solidFill>
              </a:rPr>
              <a:t>mimics</a:t>
            </a:r>
            <a:r>
              <a:rPr lang="en-GB" dirty="0"/>
              <a:t> human intelligence and/or behaviours</a:t>
            </a:r>
          </a:p>
          <a:p>
            <a:endParaRPr lang="en-GB" dirty="0">
              <a:solidFill>
                <a:schemeClr val="accent6"/>
              </a:solidFill>
            </a:endParaRPr>
          </a:p>
          <a:p>
            <a:r>
              <a:rPr lang="en-GB" dirty="0">
                <a:solidFill>
                  <a:schemeClr val="bg1">
                    <a:lumMod val="50000"/>
                  </a:schemeClr>
                </a:solidFill>
              </a:rPr>
              <a:t>Researchers have </a:t>
            </a:r>
            <a:r>
              <a:rPr lang="en-GB" dirty="0">
                <a:solidFill>
                  <a:schemeClr val="accent6"/>
                </a:solidFill>
              </a:rPr>
              <a:t>not yet </a:t>
            </a:r>
            <a:r>
              <a:rPr lang="en-GB" dirty="0">
                <a:solidFill>
                  <a:schemeClr val="bg1">
                    <a:lumMod val="50000"/>
                  </a:schemeClr>
                </a:solidFill>
              </a:rPr>
              <a:t>achieved general AI</a:t>
            </a:r>
          </a:p>
          <a:p>
            <a:r>
              <a:rPr lang="en-GB" dirty="0">
                <a:solidFill>
                  <a:schemeClr val="bg1">
                    <a:lumMod val="50000"/>
                  </a:schemeClr>
                </a:solidFill>
              </a:rPr>
              <a:t>Will take some technological </a:t>
            </a:r>
            <a:r>
              <a:rPr lang="en-GB" dirty="0">
                <a:solidFill>
                  <a:schemeClr val="accent6"/>
                </a:solidFill>
              </a:rPr>
              <a:t>breakthroughs</a:t>
            </a:r>
            <a:r>
              <a:rPr lang="en-GB" dirty="0">
                <a:solidFill>
                  <a:schemeClr val="bg1">
                    <a:lumMod val="50000"/>
                  </a:schemeClr>
                </a:solidFill>
              </a:rPr>
              <a:t> to get there</a:t>
            </a:r>
          </a:p>
          <a:p>
            <a:endParaRPr lang="en-BE" dirty="0"/>
          </a:p>
        </p:txBody>
      </p:sp>
    </p:spTree>
    <p:extLst>
      <p:ext uri="{BB962C8B-B14F-4D97-AF65-F5344CB8AC3E}">
        <p14:creationId xmlns:p14="http://schemas.microsoft.com/office/powerpoint/2010/main" val="243697799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BEC569-705E-A245-B33F-39B8903B9860}"/>
              </a:ext>
            </a:extLst>
          </p:cNvPr>
          <p:cNvSpPr>
            <a:spLocks noGrp="1"/>
          </p:cNvSpPr>
          <p:nvPr>
            <p:ph type="sldNum" sz="quarter" idx="12"/>
          </p:nvPr>
        </p:nvSpPr>
        <p:spPr/>
        <p:txBody>
          <a:bodyPr/>
          <a:lstStyle/>
          <a:p>
            <a:fld id="{CB40DCDA-36E0-43CF-9ABA-CD86176B7A24}" type="slidenum">
              <a:rPr lang="en-GB" smtClean="0"/>
              <a:pPr/>
              <a:t>80</a:t>
            </a:fld>
            <a:endParaRPr lang="en-GB" dirty="0"/>
          </a:p>
        </p:txBody>
      </p:sp>
      <p:sp>
        <p:nvSpPr>
          <p:cNvPr id="3" name="Title 2">
            <a:extLst>
              <a:ext uri="{FF2B5EF4-FFF2-40B4-BE49-F238E27FC236}">
                <a16:creationId xmlns:a16="http://schemas.microsoft.com/office/drawing/2014/main" id="{554BAEFC-F0F9-0540-BDAB-0749E96C5D19}"/>
              </a:ext>
            </a:extLst>
          </p:cNvPr>
          <p:cNvSpPr>
            <a:spLocks noGrp="1"/>
          </p:cNvSpPr>
          <p:nvPr>
            <p:ph type="title"/>
          </p:nvPr>
        </p:nvSpPr>
        <p:spPr>
          <a:xfrm>
            <a:off x="838200" y="761020"/>
            <a:ext cx="7286547" cy="701731"/>
          </a:xfrm>
        </p:spPr>
        <p:txBody>
          <a:bodyPr/>
          <a:lstStyle/>
          <a:p>
            <a:r>
              <a:rPr lang="en-US" dirty="0"/>
              <a:t>Questions to ask - strategy</a:t>
            </a:r>
          </a:p>
        </p:txBody>
      </p:sp>
      <p:sp>
        <p:nvSpPr>
          <p:cNvPr id="4" name="Content Placeholder 3">
            <a:extLst>
              <a:ext uri="{FF2B5EF4-FFF2-40B4-BE49-F238E27FC236}">
                <a16:creationId xmlns:a16="http://schemas.microsoft.com/office/drawing/2014/main" id="{7EC04246-3503-8B44-8307-52128BEA7C7A}"/>
              </a:ext>
            </a:extLst>
          </p:cNvPr>
          <p:cNvSpPr>
            <a:spLocks noGrp="1"/>
          </p:cNvSpPr>
          <p:nvPr>
            <p:ph idx="1"/>
          </p:nvPr>
        </p:nvSpPr>
        <p:spPr/>
        <p:txBody>
          <a:bodyPr>
            <a:normAutofit fontScale="92500" lnSpcReduction="20000"/>
          </a:bodyPr>
          <a:lstStyle/>
          <a:p>
            <a:r>
              <a:rPr lang="en-GB" dirty="0"/>
              <a:t>What </a:t>
            </a:r>
            <a:r>
              <a:rPr lang="en-GB" dirty="0">
                <a:solidFill>
                  <a:schemeClr val="accent6"/>
                </a:solidFill>
              </a:rPr>
              <a:t>goals</a:t>
            </a:r>
            <a:r>
              <a:rPr lang="en-GB" dirty="0"/>
              <a:t> are driving the company right now?</a:t>
            </a:r>
          </a:p>
          <a:p>
            <a:pPr lvl="1"/>
            <a:r>
              <a:rPr lang="en-GB" dirty="0"/>
              <a:t>Better customer service to increase retention</a:t>
            </a:r>
          </a:p>
          <a:p>
            <a:pPr lvl="1"/>
            <a:r>
              <a:rPr lang="en-GB" dirty="0"/>
              <a:t>Increase percentage of sales made with new products</a:t>
            </a:r>
          </a:p>
          <a:p>
            <a:pPr lvl="1"/>
            <a:endParaRPr lang="en-GB" dirty="0"/>
          </a:p>
          <a:p>
            <a:r>
              <a:rPr lang="en-GB" dirty="0"/>
              <a:t>Which </a:t>
            </a:r>
            <a:r>
              <a:rPr lang="en-GB" dirty="0">
                <a:solidFill>
                  <a:schemeClr val="accent6"/>
                </a:solidFill>
              </a:rPr>
              <a:t>challenges</a:t>
            </a:r>
            <a:r>
              <a:rPr lang="en-GB" dirty="0"/>
              <a:t> keep you up at night?</a:t>
            </a:r>
          </a:p>
          <a:p>
            <a:pPr lvl="1"/>
            <a:r>
              <a:rPr lang="en-GB" dirty="0"/>
              <a:t>How to make our ads more successful?</a:t>
            </a:r>
          </a:p>
          <a:p>
            <a:pPr lvl="1"/>
            <a:r>
              <a:rPr lang="en-GB" dirty="0"/>
              <a:t>How to keep customers from leaving?</a:t>
            </a:r>
            <a:endParaRPr lang="en-GB" sz="6000" dirty="0"/>
          </a:p>
          <a:p>
            <a:endParaRPr lang="en-GB" dirty="0"/>
          </a:p>
          <a:p>
            <a:r>
              <a:rPr lang="en-GB" dirty="0"/>
              <a:t>What is driving current </a:t>
            </a:r>
            <a:r>
              <a:rPr lang="en-GB" dirty="0">
                <a:solidFill>
                  <a:schemeClr val="accent6"/>
                </a:solidFill>
              </a:rPr>
              <a:t>bottlenecks</a:t>
            </a:r>
            <a:r>
              <a:rPr lang="en-GB" dirty="0"/>
              <a:t> or preventing progress?</a:t>
            </a:r>
          </a:p>
          <a:p>
            <a:pPr lvl="1"/>
            <a:r>
              <a:rPr lang="en-GB" dirty="0"/>
              <a:t>High production costs</a:t>
            </a:r>
          </a:p>
          <a:p>
            <a:pPr lvl="1"/>
            <a:r>
              <a:rPr lang="en-GB" dirty="0"/>
              <a:t>High storage costs</a:t>
            </a:r>
          </a:p>
          <a:p>
            <a:pPr lvl="1"/>
            <a:r>
              <a:rPr lang="en-GB" dirty="0"/>
              <a:t>High employee rotation</a:t>
            </a:r>
            <a:endParaRPr lang="en-GB" sz="5400" dirty="0"/>
          </a:p>
          <a:p>
            <a:pPr marL="0" indent="0">
              <a:buNone/>
            </a:pPr>
            <a:endParaRPr lang="en-US" dirty="0"/>
          </a:p>
          <a:p>
            <a:pPr lvl="1"/>
            <a:endParaRPr lang="en-GB" dirty="0"/>
          </a:p>
        </p:txBody>
      </p:sp>
    </p:spTree>
    <p:extLst>
      <p:ext uri="{BB962C8B-B14F-4D97-AF65-F5344CB8AC3E}">
        <p14:creationId xmlns:p14="http://schemas.microsoft.com/office/powerpoint/2010/main" val="19708514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BE39059-205B-2C4D-A407-BF52A4871C80}"/>
              </a:ext>
            </a:extLst>
          </p:cNvPr>
          <p:cNvSpPr>
            <a:spLocks noGrp="1"/>
          </p:cNvSpPr>
          <p:nvPr>
            <p:ph type="sldNum" sz="quarter" idx="12"/>
          </p:nvPr>
        </p:nvSpPr>
        <p:spPr/>
        <p:txBody>
          <a:bodyPr/>
          <a:lstStyle/>
          <a:p>
            <a:fld id="{CB40DCDA-36E0-43CF-9ABA-CD86176B7A24}" type="slidenum">
              <a:rPr lang="en-GB" smtClean="0"/>
              <a:pPr/>
              <a:t>81</a:t>
            </a:fld>
            <a:endParaRPr lang="en-GB" dirty="0"/>
          </a:p>
        </p:txBody>
      </p:sp>
      <p:sp>
        <p:nvSpPr>
          <p:cNvPr id="3" name="Title 2">
            <a:extLst>
              <a:ext uri="{FF2B5EF4-FFF2-40B4-BE49-F238E27FC236}">
                <a16:creationId xmlns:a16="http://schemas.microsoft.com/office/drawing/2014/main" id="{956BB35D-6145-D74E-9737-C44A72BA31A9}"/>
              </a:ext>
            </a:extLst>
          </p:cNvPr>
          <p:cNvSpPr>
            <a:spLocks noGrp="1"/>
          </p:cNvSpPr>
          <p:nvPr>
            <p:ph type="title"/>
          </p:nvPr>
        </p:nvSpPr>
        <p:spPr>
          <a:xfrm>
            <a:off x="838200" y="761020"/>
            <a:ext cx="7731475" cy="701731"/>
          </a:xfrm>
        </p:spPr>
        <p:txBody>
          <a:bodyPr/>
          <a:lstStyle/>
          <a:p>
            <a:r>
              <a:rPr lang="en-US" dirty="0"/>
              <a:t>Questions to ask - processes</a:t>
            </a:r>
          </a:p>
        </p:txBody>
      </p:sp>
      <p:sp>
        <p:nvSpPr>
          <p:cNvPr id="4" name="Content Placeholder 3">
            <a:extLst>
              <a:ext uri="{FF2B5EF4-FFF2-40B4-BE49-F238E27FC236}">
                <a16:creationId xmlns:a16="http://schemas.microsoft.com/office/drawing/2014/main" id="{CDADDFB3-CF14-A242-AC20-3D39D0A92575}"/>
              </a:ext>
            </a:extLst>
          </p:cNvPr>
          <p:cNvSpPr>
            <a:spLocks noGrp="1"/>
          </p:cNvSpPr>
          <p:nvPr>
            <p:ph idx="1"/>
          </p:nvPr>
        </p:nvSpPr>
        <p:spPr/>
        <p:txBody>
          <a:bodyPr>
            <a:normAutofit lnSpcReduction="10000"/>
          </a:bodyPr>
          <a:lstStyle/>
          <a:p>
            <a:r>
              <a:rPr lang="en-GB" dirty="0"/>
              <a:t>Where would you benefit from knowing the </a:t>
            </a:r>
            <a:r>
              <a:rPr lang="en-GB" dirty="0">
                <a:solidFill>
                  <a:schemeClr val="accent6"/>
                </a:solidFill>
              </a:rPr>
              <a:t>future</a:t>
            </a:r>
            <a:r>
              <a:rPr lang="en-GB" dirty="0"/>
              <a:t>?</a:t>
            </a:r>
          </a:p>
          <a:p>
            <a:pPr lvl="1"/>
            <a:r>
              <a:rPr lang="en-GB" dirty="0"/>
              <a:t>Future demand or supplier prices</a:t>
            </a:r>
          </a:p>
          <a:p>
            <a:pPr lvl="1"/>
            <a:r>
              <a:rPr lang="en-GB" dirty="0"/>
              <a:t>When to maintain the machinery</a:t>
            </a:r>
            <a:endParaRPr lang="en-GB" sz="6000" dirty="0"/>
          </a:p>
          <a:p>
            <a:endParaRPr lang="en-GB" dirty="0"/>
          </a:p>
          <a:p>
            <a:r>
              <a:rPr lang="en-GB" dirty="0"/>
              <a:t>Where are things done </a:t>
            </a:r>
            <a:r>
              <a:rPr lang="en-GB" dirty="0">
                <a:solidFill>
                  <a:schemeClr val="accent6"/>
                </a:solidFill>
              </a:rPr>
              <a:t>over and over again</a:t>
            </a:r>
            <a:r>
              <a:rPr lang="en-GB" dirty="0"/>
              <a:t>?</a:t>
            </a:r>
          </a:p>
          <a:p>
            <a:pPr lvl="1"/>
            <a:r>
              <a:rPr lang="en-GB" dirty="0"/>
              <a:t>Repetitive processes in data entry: invoices, sales, payroll, etc.</a:t>
            </a:r>
          </a:p>
          <a:p>
            <a:pPr lvl="1"/>
            <a:endParaRPr lang="en-GB" dirty="0"/>
          </a:p>
          <a:p>
            <a:r>
              <a:rPr lang="en-GB" dirty="0"/>
              <a:t>Which tasks involve complex </a:t>
            </a:r>
            <a:r>
              <a:rPr lang="en-GB" dirty="0">
                <a:solidFill>
                  <a:schemeClr val="accent6"/>
                </a:solidFill>
              </a:rPr>
              <a:t>planning</a:t>
            </a:r>
            <a:r>
              <a:rPr lang="en-GB" dirty="0"/>
              <a:t>?</a:t>
            </a:r>
          </a:p>
          <a:p>
            <a:pPr lvl="1"/>
            <a:r>
              <a:rPr lang="en-GB" dirty="0"/>
              <a:t>Manufacturing: supply orders and maintenance</a:t>
            </a:r>
          </a:p>
          <a:p>
            <a:pPr lvl="1"/>
            <a:r>
              <a:rPr lang="en-GB" dirty="0"/>
              <a:t>Scheduling &amp; logistics: deliveries and workers shifts</a:t>
            </a:r>
            <a:endParaRPr lang="en-US" dirty="0"/>
          </a:p>
        </p:txBody>
      </p:sp>
    </p:spTree>
    <p:extLst>
      <p:ext uri="{BB962C8B-B14F-4D97-AF65-F5344CB8AC3E}">
        <p14:creationId xmlns:p14="http://schemas.microsoft.com/office/powerpoint/2010/main" val="32334773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0B957D-620B-6446-AC0A-A241231AD520}"/>
              </a:ext>
            </a:extLst>
          </p:cNvPr>
          <p:cNvSpPr>
            <a:spLocks noGrp="1"/>
          </p:cNvSpPr>
          <p:nvPr>
            <p:ph type="sldNum" sz="quarter" idx="12"/>
          </p:nvPr>
        </p:nvSpPr>
        <p:spPr/>
        <p:txBody>
          <a:bodyPr/>
          <a:lstStyle/>
          <a:p>
            <a:fld id="{CB40DCDA-36E0-43CF-9ABA-CD86176B7A24}" type="slidenum">
              <a:rPr lang="en-GB" smtClean="0"/>
              <a:pPr/>
              <a:t>82</a:t>
            </a:fld>
            <a:endParaRPr lang="en-GB" dirty="0"/>
          </a:p>
        </p:txBody>
      </p:sp>
      <p:sp>
        <p:nvSpPr>
          <p:cNvPr id="3" name="Title 2">
            <a:extLst>
              <a:ext uri="{FF2B5EF4-FFF2-40B4-BE49-F238E27FC236}">
                <a16:creationId xmlns:a16="http://schemas.microsoft.com/office/drawing/2014/main" id="{EC825F97-9A10-2D4D-A5B5-031547954168}"/>
              </a:ext>
            </a:extLst>
          </p:cNvPr>
          <p:cNvSpPr>
            <a:spLocks noGrp="1"/>
          </p:cNvSpPr>
          <p:nvPr>
            <p:ph type="title"/>
          </p:nvPr>
        </p:nvSpPr>
        <p:spPr>
          <a:xfrm>
            <a:off x="838200" y="761020"/>
            <a:ext cx="7606891" cy="701731"/>
          </a:xfrm>
        </p:spPr>
        <p:txBody>
          <a:bodyPr/>
          <a:lstStyle/>
          <a:p>
            <a:r>
              <a:rPr lang="en-US" dirty="0"/>
              <a:t>Questions to ask - customer</a:t>
            </a:r>
          </a:p>
        </p:txBody>
      </p:sp>
      <p:sp>
        <p:nvSpPr>
          <p:cNvPr id="4" name="Content Placeholder 3">
            <a:extLst>
              <a:ext uri="{FF2B5EF4-FFF2-40B4-BE49-F238E27FC236}">
                <a16:creationId xmlns:a16="http://schemas.microsoft.com/office/drawing/2014/main" id="{15CB4979-00AD-DD46-BF1F-612096F16FA3}"/>
              </a:ext>
            </a:extLst>
          </p:cNvPr>
          <p:cNvSpPr>
            <a:spLocks noGrp="1"/>
          </p:cNvSpPr>
          <p:nvPr>
            <p:ph idx="1"/>
          </p:nvPr>
        </p:nvSpPr>
        <p:spPr/>
        <p:txBody>
          <a:bodyPr>
            <a:normAutofit fontScale="92500" lnSpcReduction="10000"/>
          </a:bodyPr>
          <a:lstStyle/>
          <a:p>
            <a:r>
              <a:rPr lang="en-US" dirty="0"/>
              <a:t> </a:t>
            </a:r>
            <a:r>
              <a:rPr lang="en-GB" dirty="0"/>
              <a:t>What’s hard and </a:t>
            </a:r>
            <a:r>
              <a:rPr lang="en-GB" dirty="0">
                <a:solidFill>
                  <a:schemeClr val="accent6"/>
                </a:solidFill>
              </a:rPr>
              <a:t>annoying</a:t>
            </a:r>
            <a:r>
              <a:rPr lang="en-GB" dirty="0"/>
              <a:t> for customers?</a:t>
            </a:r>
          </a:p>
          <a:p>
            <a:pPr lvl="1"/>
            <a:r>
              <a:rPr lang="en-GB" dirty="0"/>
              <a:t>Returns and refunds </a:t>
            </a:r>
            <a:r>
              <a:rPr lang="en-GB" dirty="0">
                <a:sym typeface="Wingdings" pitchFamily="2" charset="2"/>
              </a:rPr>
              <a:t> streamline/automate the process</a:t>
            </a:r>
          </a:p>
          <a:p>
            <a:pPr lvl="1"/>
            <a:r>
              <a:rPr lang="en-GB" dirty="0">
                <a:sym typeface="Wingdings" pitchFamily="2" charset="2"/>
              </a:rPr>
              <a:t>Poor customer service  chatbots to answer faster</a:t>
            </a:r>
            <a:endParaRPr lang="en-GB" dirty="0"/>
          </a:p>
          <a:p>
            <a:endParaRPr lang="en-GB" dirty="0"/>
          </a:p>
          <a:p>
            <a:r>
              <a:rPr lang="en-GB" dirty="0"/>
              <a:t>What would you like to </a:t>
            </a:r>
            <a:r>
              <a:rPr lang="en-GB" dirty="0">
                <a:solidFill>
                  <a:schemeClr val="accent6"/>
                </a:solidFill>
              </a:rPr>
              <a:t>know</a:t>
            </a:r>
            <a:r>
              <a:rPr lang="en-GB" dirty="0"/>
              <a:t>?</a:t>
            </a:r>
          </a:p>
          <a:p>
            <a:pPr lvl="1"/>
            <a:r>
              <a:rPr lang="en-GB" dirty="0"/>
              <a:t>Why do customers leave?</a:t>
            </a:r>
          </a:p>
          <a:p>
            <a:pPr lvl="1"/>
            <a:r>
              <a:rPr lang="en-GB" dirty="0"/>
              <a:t>What will they buy in the future?</a:t>
            </a:r>
          </a:p>
          <a:p>
            <a:pPr lvl="1"/>
            <a:endParaRPr lang="en-GB" dirty="0"/>
          </a:p>
          <a:p>
            <a:r>
              <a:rPr lang="en-GB" dirty="0"/>
              <a:t>Are there </a:t>
            </a:r>
            <a:r>
              <a:rPr lang="en-GB" dirty="0">
                <a:solidFill>
                  <a:schemeClr val="accent6"/>
                </a:solidFill>
              </a:rPr>
              <a:t>friction points </a:t>
            </a:r>
            <a:r>
              <a:rPr lang="en-GB" dirty="0"/>
              <a:t>in the customer journey?</a:t>
            </a:r>
          </a:p>
          <a:p>
            <a:pPr lvl="1"/>
            <a:r>
              <a:rPr lang="en-GB" dirty="0"/>
              <a:t>Brand awareness &amp; leads: automatic creation of social media posts or newsletter</a:t>
            </a:r>
          </a:p>
          <a:p>
            <a:pPr lvl="1"/>
            <a:r>
              <a:rPr lang="en-GB" dirty="0"/>
              <a:t>Sales &amp; loyalty: targeted promotions and advertising</a:t>
            </a:r>
            <a:endParaRPr lang="en-US" dirty="0"/>
          </a:p>
        </p:txBody>
      </p:sp>
    </p:spTree>
    <p:extLst>
      <p:ext uri="{BB962C8B-B14F-4D97-AF65-F5344CB8AC3E}">
        <p14:creationId xmlns:p14="http://schemas.microsoft.com/office/powerpoint/2010/main" val="81712912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3932DC-698B-3A43-AE56-DCE70B141EFA}"/>
              </a:ext>
            </a:extLst>
          </p:cNvPr>
          <p:cNvSpPr>
            <a:spLocks noGrp="1"/>
          </p:cNvSpPr>
          <p:nvPr>
            <p:ph type="sldNum" sz="quarter" idx="12"/>
          </p:nvPr>
        </p:nvSpPr>
        <p:spPr/>
        <p:txBody>
          <a:bodyPr/>
          <a:lstStyle/>
          <a:p>
            <a:fld id="{CB40DCDA-36E0-43CF-9ABA-CD86176B7A24}" type="slidenum">
              <a:rPr lang="en-GB" smtClean="0"/>
              <a:pPr/>
              <a:t>83</a:t>
            </a:fld>
            <a:endParaRPr lang="en-GB" dirty="0"/>
          </a:p>
        </p:txBody>
      </p:sp>
      <p:sp>
        <p:nvSpPr>
          <p:cNvPr id="3" name="Title 2">
            <a:extLst>
              <a:ext uri="{FF2B5EF4-FFF2-40B4-BE49-F238E27FC236}">
                <a16:creationId xmlns:a16="http://schemas.microsoft.com/office/drawing/2014/main" id="{88C6749F-7BFC-DE47-A77F-B3CA69EADF6B}"/>
              </a:ext>
            </a:extLst>
          </p:cNvPr>
          <p:cNvSpPr>
            <a:spLocks noGrp="1"/>
          </p:cNvSpPr>
          <p:nvPr>
            <p:ph type="title"/>
          </p:nvPr>
        </p:nvSpPr>
        <p:spPr>
          <a:xfrm>
            <a:off x="838200" y="761020"/>
            <a:ext cx="6308202" cy="701731"/>
          </a:xfrm>
        </p:spPr>
        <p:txBody>
          <a:bodyPr/>
          <a:lstStyle/>
          <a:p>
            <a:r>
              <a:rPr lang="en-US" dirty="0"/>
              <a:t>Questions to ask - data</a:t>
            </a:r>
          </a:p>
        </p:txBody>
      </p:sp>
      <p:sp>
        <p:nvSpPr>
          <p:cNvPr id="4" name="Content Placeholder 3">
            <a:extLst>
              <a:ext uri="{FF2B5EF4-FFF2-40B4-BE49-F238E27FC236}">
                <a16:creationId xmlns:a16="http://schemas.microsoft.com/office/drawing/2014/main" id="{054721B8-7138-3D4F-B94E-EF9DA0943DEF}"/>
              </a:ext>
            </a:extLst>
          </p:cNvPr>
          <p:cNvSpPr>
            <a:spLocks noGrp="1"/>
          </p:cNvSpPr>
          <p:nvPr>
            <p:ph idx="1"/>
          </p:nvPr>
        </p:nvSpPr>
        <p:spPr/>
        <p:txBody>
          <a:bodyPr>
            <a:normAutofit/>
          </a:bodyPr>
          <a:lstStyle/>
          <a:p>
            <a:r>
              <a:rPr lang="en-GB" dirty="0"/>
              <a:t>What things are input </a:t>
            </a:r>
            <a:r>
              <a:rPr lang="en-GB" dirty="0">
                <a:solidFill>
                  <a:schemeClr val="accent6"/>
                </a:solidFill>
              </a:rPr>
              <a:t>manually</a:t>
            </a:r>
            <a:r>
              <a:rPr lang="en-GB" dirty="0"/>
              <a:t>?</a:t>
            </a:r>
          </a:p>
          <a:p>
            <a:pPr lvl="1"/>
            <a:r>
              <a:rPr lang="en-GB" dirty="0"/>
              <a:t>Emails, receipts, reimbursements, etc.</a:t>
            </a:r>
          </a:p>
          <a:p>
            <a:pPr lvl="1"/>
            <a:endParaRPr lang="en-GB" dirty="0"/>
          </a:p>
          <a:p>
            <a:r>
              <a:rPr lang="en-GB" dirty="0"/>
              <a:t>Where do you have a lot of </a:t>
            </a:r>
            <a:r>
              <a:rPr lang="en-GB" dirty="0">
                <a:solidFill>
                  <a:schemeClr val="accent6"/>
                </a:solidFill>
              </a:rPr>
              <a:t>relevant</a:t>
            </a:r>
            <a:r>
              <a:rPr lang="en-GB" dirty="0"/>
              <a:t> data?</a:t>
            </a:r>
          </a:p>
          <a:p>
            <a:pPr lvl="1"/>
            <a:r>
              <a:rPr lang="en-GB" dirty="0"/>
              <a:t>Marketing: reach of campaign &amp; ROI from different channels</a:t>
            </a:r>
          </a:p>
          <a:p>
            <a:pPr lvl="1"/>
            <a:r>
              <a:rPr lang="en-GB" dirty="0"/>
              <a:t>Retail: personal customer data &amp; order details</a:t>
            </a:r>
          </a:p>
          <a:p>
            <a:pPr lvl="1"/>
            <a:endParaRPr lang="en-GB" dirty="0"/>
          </a:p>
          <a:p>
            <a:r>
              <a:rPr lang="en-GB" dirty="0"/>
              <a:t>Where do you already use some data to drive </a:t>
            </a:r>
            <a:r>
              <a:rPr lang="en-GB" dirty="0">
                <a:solidFill>
                  <a:schemeClr val="accent6"/>
                </a:solidFill>
              </a:rPr>
              <a:t>decision-making</a:t>
            </a:r>
            <a:r>
              <a:rPr lang="en-GB" dirty="0"/>
              <a:t>? </a:t>
            </a:r>
          </a:p>
          <a:p>
            <a:pPr lvl="1"/>
            <a:r>
              <a:rPr lang="en-GB" dirty="0"/>
              <a:t>Dashboards for ad campaigns</a:t>
            </a:r>
          </a:p>
          <a:p>
            <a:pPr lvl="1"/>
            <a:r>
              <a:rPr lang="en-GB" dirty="0"/>
              <a:t>Some parts of a production are semi-automated (e.g., quality control)</a:t>
            </a:r>
          </a:p>
        </p:txBody>
      </p:sp>
    </p:spTree>
    <p:extLst>
      <p:ext uri="{BB962C8B-B14F-4D97-AF65-F5344CB8AC3E}">
        <p14:creationId xmlns:p14="http://schemas.microsoft.com/office/powerpoint/2010/main" val="265687306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129954F-F5A5-474C-B2E6-6EAE9CD7A0E1}"/>
              </a:ext>
            </a:extLst>
          </p:cNvPr>
          <p:cNvSpPr>
            <a:spLocks noGrp="1"/>
          </p:cNvSpPr>
          <p:nvPr>
            <p:ph type="body" idx="1"/>
          </p:nvPr>
        </p:nvSpPr>
        <p:spPr/>
        <p:txBody>
          <a:bodyPr>
            <a:normAutofit/>
          </a:bodyPr>
          <a:lstStyle/>
          <a:p>
            <a:r>
              <a:rPr lang="en-US" sz="3200" dirty="0">
                <a:solidFill>
                  <a:schemeClr val="accent6"/>
                </a:solidFill>
              </a:rPr>
              <a:t>Value</a:t>
            </a:r>
          </a:p>
        </p:txBody>
      </p:sp>
      <p:sp>
        <p:nvSpPr>
          <p:cNvPr id="3" name="Content Placeholder 2">
            <a:extLst>
              <a:ext uri="{FF2B5EF4-FFF2-40B4-BE49-F238E27FC236}">
                <a16:creationId xmlns:a16="http://schemas.microsoft.com/office/drawing/2014/main" id="{02A1CC46-86EA-1F4A-9257-703A9A37FC12}"/>
              </a:ext>
            </a:extLst>
          </p:cNvPr>
          <p:cNvSpPr>
            <a:spLocks noGrp="1"/>
          </p:cNvSpPr>
          <p:nvPr>
            <p:ph sz="half" idx="2"/>
          </p:nvPr>
        </p:nvSpPr>
        <p:spPr/>
        <p:txBody>
          <a:bodyPr>
            <a:normAutofit fontScale="92500" lnSpcReduction="20000"/>
          </a:bodyPr>
          <a:lstStyle/>
          <a:p>
            <a:r>
              <a:rPr lang="en-GB" dirty="0"/>
              <a:t>What is the desired output of a given AI application?</a:t>
            </a:r>
          </a:p>
          <a:p>
            <a:r>
              <a:rPr lang="en-GB" dirty="0"/>
              <a:t>What business value does use case bring?</a:t>
            </a:r>
          </a:p>
          <a:p>
            <a:r>
              <a:rPr lang="en-GB" dirty="0"/>
              <a:t>What strategic advantages does it bring?</a:t>
            </a:r>
          </a:p>
          <a:p>
            <a:r>
              <a:rPr lang="en-GB" dirty="0"/>
              <a:t>Over what time period will be the value derived?</a:t>
            </a:r>
          </a:p>
          <a:p>
            <a:r>
              <a:rPr lang="en-GB" dirty="0"/>
              <a:t>Is this a game changer or business extender?</a:t>
            </a:r>
          </a:p>
        </p:txBody>
      </p:sp>
      <p:sp>
        <p:nvSpPr>
          <p:cNvPr id="4" name="Text Placeholder 3">
            <a:extLst>
              <a:ext uri="{FF2B5EF4-FFF2-40B4-BE49-F238E27FC236}">
                <a16:creationId xmlns:a16="http://schemas.microsoft.com/office/drawing/2014/main" id="{1B7B6C0C-6EEA-584D-B986-3E7740BC2B96}"/>
              </a:ext>
            </a:extLst>
          </p:cNvPr>
          <p:cNvSpPr>
            <a:spLocks noGrp="1"/>
          </p:cNvSpPr>
          <p:nvPr>
            <p:ph type="body" sz="quarter" idx="3"/>
          </p:nvPr>
        </p:nvSpPr>
        <p:spPr/>
        <p:txBody>
          <a:bodyPr>
            <a:normAutofit/>
          </a:bodyPr>
          <a:lstStyle/>
          <a:p>
            <a:r>
              <a:rPr lang="en-US" sz="3200" dirty="0">
                <a:solidFill>
                  <a:schemeClr val="accent6"/>
                </a:solidFill>
              </a:rPr>
              <a:t>Complexity</a:t>
            </a:r>
          </a:p>
        </p:txBody>
      </p:sp>
      <p:sp>
        <p:nvSpPr>
          <p:cNvPr id="5" name="Content Placeholder 4">
            <a:extLst>
              <a:ext uri="{FF2B5EF4-FFF2-40B4-BE49-F238E27FC236}">
                <a16:creationId xmlns:a16="http://schemas.microsoft.com/office/drawing/2014/main" id="{A0529692-AC1E-6341-B2CD-8CD7FC8C8C80}"/>
              </a:ext>
            </a:extLst>
          </p:cNvPr>
          <p:cNvSpPr>
            <a:spLocks noGrp="1"/>
          </p:cNvSpPr>
          <p:nvPr>
            <p:ph sz="quarter" idx="4"/>
          </p:nvPr>
        </p:nvSpPr>
        <p:spPr/>
        <p:txBody>
          <a:bodyPr>
            <a:normAutofit fontScale="92500" lnSpcReduction="20000"/>
          </a:bodyPr>
          <a:lstStyle/>
          <a:p>
            <a:r>
              <a:rPr lang="en-GB" dirty="0"/>
              <a:t>What data is needed to train a given AI solution?</a:t>
            </a:r>
          </a:p>
          <a:p>
            <a:r>
              <a:rPr lang="en-GB" dirty="0"/>
              <a:t>Is data available in our organization?</a:t>
            </a:r>
          </a:p>
          <a:p>
            <a:r>
              <a:rPr lang="en-GB" dirty="0"/>
              <a:t>Is the infrastructure ready or do we need to build one?</a:t>
            </a:r>
          </a:p>
          <a:p>
            <a:r>
              <a:rPr lang="en-GB" dirty="0"/>
              <a:t>What AI capability is required and do we have this?</a:t>
            </a:r>
          </a:p>
          <a:p>
            <a:r>
              <a:rPr lang="en-GB" dirty="0"/>
              <a:t>What are the greatest obstacles to solve this problem?</a:t>
            </a:r>
          </a:p>
        </p:txBody>
      </p:sp>
      <p:sp>
        <p:nvSpPr>
          <p:cNvPr id="6" name="Slide Number Placeholder 5">
            <a:extLst>
              <a:ext uri="{FF2B5EF4-FFF2-40B4-BE49-F238E27FC236}">
                <a16:creationId xmlns:a16="http://schemas.microsoft.com/office/drawing/2014/main" id="{6FF64ECA-8626-9B47-818F-A76056191AD6}"/>
              </a:ext>
            </a:extLst>
          </p:cNvPr>
          <p:cNvSpPr>
            <a:spLocks noGrp="1"/>
          </p:cNvSpPr>
          <p:nvPr>
            <p:ph type="sldNum" sz="quarter" idx="12"/>
          </p:nvPr>
        </p:nvSpPr>
        <p:spPr/>
        <p:txBody>
          <a:bodyPr/>
          <a:lstStyle/>
          <a:p>
            <a:fld id="{CB40DCDA-36E0-43CF-9ABA-CD86176B7A24}" type="slidenum">
              <a:rPr lang="en-GB" smtClean="0"/>
              <a:t>84</a:t>
            </a:fld>
            <a:endParaRPr lang="en-GB"/>
          </a:p>
        </p:txBody>
      </p:sp>
      <p:sp>
        <p:nvSpPr>
          <p:cNvPr id="7" name="Title 6">
            <a:extLst>
              <a:ext uri="{FF2B5EF4-FFF2-40B4-BE49-F238E27FC236}">
                <a16:creationId xmlns:a16="http://schemas.microsoft.com/office/drawing/2014/main" id="{C25215FC-3A98-0947-8CC9-C1A4E04EEBF3}"/>
              </a:ext>
            </a:extLst>
          </p:cNvPr>
          <p:cNvSpPr>
            <a:spLocks noGrp="1"/>
          </p:cNvSpPr>
          <p:nvPr>
            <p:ph type="title"/>
          </p:nvPr>
        </p:nvSpPr>
        <p:spPr>
          <a:xfrm>
            <a:off x="838200" y="761020"/>
            <a:ext cx="4575420" cy="701731"/>
          </a:xfrm>
        </p:spPr>
        <p:txBody>
          <a:bodyPr/>
          <a:lstStyle/>
          <a:p>
            <a:r>
              <a:rPr lang="en-US" dirty="0"/>
              <a:t>Assess use cases</a:t>
            </a:r>
          </a:p>
        </p:txBody>
      </p:sp>
    </p:spTree>
    <p:extLst>
      <p:ext uri="{BB962C8B-B14F-4D97-AF65-F5344CB8AC3E}">
        <p14:creationId xmlns:p14="http://schemas.microsoft.com/office/powerpoint/2010/main" val="21107945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361C5FB-6067-A744-A6DA-A133548B0F7E}"/>
              </a:ext>
            </a:extLst>
          </p:cNvPr>
          <p:cNvSpPr>
            <a:spLocks noGrp="1"/>
          </p:cNvSpPr>
          <p:nvPr>
            <p:ph type="sldNum" sz="quarter" idx="12"/>
          </p:nvPr>
        </p:nvSpPr>
        <p:spPr/>
        <p:txBody>
          <a:bodyPr/>
          <a:lstStyle/>
          <a:p>
            <a:fld id="{CB40DCDA-36E0-43CF-9ABA-CD86176B7A24}" type="slidenum">
              <a:rPr lang="en-GB" smtClean="0"/>
              <a:pPr/>
              <a:t>85</a:t>
            </a:fld>
            <a:endParaRPr lang="en-GB" dirty="0"/>
          </a:p>
        </p:txBody>
      </p:sp>
      <p:sp>
        <p:nvSpPr>
          <p:cNvPr id="3" name="Title 2">
            <a:extLst>
              <a:ext uri="{FF2B5EF4-FFF2-40B4-BE49-F238E27FC236}">
                <a16:creationId xmlns:a16="http://schemas.microsoft.com/office/drawing/2014/main" id="{3E9A3488-762C-DE4C-B1E6-F7E1A132DD92}"/>
              </a:ext>
            </a:extLst>
          </p:cNvPr>
          <p:cNvSpPr>
            <a:spLocks noGrp="1"/>
          </p:cNvSpPr>
          <p:nvPr>
            <p:ph type="title"/>
          </p:nvPr>
        </p:nvSpPr>
        <p:spPr>
          <a:xfrm>
            <a:off x="838200" y="761020"/>
            <a:ext cx="4306820" cy="701731"/>
          </a:xfrm>
        </p:spPr>
        <p:txBody>
          <a:bodyPr/>
          <a:lstStyle/>
          <a:p>
            <a:r>
              <a:rPr lang="en-US" dirty="0"/>
              <a:t>Score use cases</a:t>
            </a:r>
          </a:p>
        </p:txBody>
      </p:sp>
      <p:sp>
        <p:nvSpPr>
          <p:cNvPr id="4" name="Content Placeholder 3">
            <a:extLst>
              <a:ext uri="{FF2B5EF4-FFF2-40B4-BE49-F238E27FC236}">
                <a16:creationId xmlns:a16="http://schemas.microsoft.com/office/drawing/2014/main" id="{D20729E2-502E-0E48-B99E-EA28435CEC8D}"/>
              </a:ext>
            </a:extLst>
          </p:cNvPr>
          <p:cNvSpPr>
            <a:spLocks noGrp="1"/>
          </p:cNvSpPr>
          <p:nvPr>
            <p:ph idx="1"/>
          </p:nvPr>
        </p:nvSpPr>
        <p:spPr/>
        <p:txBody>
          <a:bodyPr>
            <a:normAutofit/>
          </a:bodyPr>
          <a:lstStyle/>
          <a:p>
            <a:r>
              <a:rPr lang="en-GB" dirty="0">
                <a:solidFill>
                  <a:schemeClr val="accent6"/>
                </a:solidFill>
              </a:rPr>
              <a:t>Value</a:t>
            </a:r>
          </a:p>
          <a:p>
            <a:pPr lvl="1"/>
            <a:r>
              <a:rPr lang="en-GB" dirty="0"/>
              <a:t>Score from 1 (no value) to 5 (lot of value)</a:t>
            </a:r>
          </a:p>
          <a:p>
            <a:pPr lvl="1"/>
            <a:endParaRPr lang="en-GB" dirty="0"/>
          </a:p>
          <a:p>
            <a:r>
              <a:rPr lang="en-GB" dirty="0">
                <a:solidFill>
                  <a:schemeClr val="accent6"/>
                </a:solidFill>
              </a:rPr>
              <a:t>Complexity</a:t>
            </a:r>
            <a:r>
              <a:rPr lang="en-GB" dirty="0"/>
              <a:t>: average the following three components</a:t>
            </a:r>
            <a:endParaRPr lang="en-GB" dirty="0">
              <a:solidFill>
                <a:schemeClr val="accent6"/>
              </a:solidFill>
            </a:endParaRPr>
          </a:p>
          <a:p>
            <a:pPr lvl="1"/>
            <a:r>
              <a:rPr lang="en-GB" dirty="0">
                <a:solidFill>
                  <a:schemeClr val="accent6"/>
                </a:solidFill>
              </a:rPr>
              <a:t>Data</a:t>
            </a:r>
            <a:r>
              <a:rPr lang="en-GB" dirty="0"/>
              <a:t>: score from</a:t>
            </a:r>
            <a:r>
              <a:rPr lang="en-GB" b="1" dirty="0"/>
              <a:t> </a:t>
            </a:r>
            <a:r>
              <a:rPr lang="en-GB" dirty="0"/>
              <a:t>1 (we have all data) to 5 (need to collect a lot of data, possibly hard to get)</a:t>
            </a:r>
          </a:p>
          <a:p>
            <a:pPr lvl="1"/>
            <a:r>
              <a:rPr lang="en-GB" dirty="0">
                <a:solidFill>
                  <a:schemeClr val="accent6"/>
                </a:solidFill>
              </a:rPr>
              <a:t>AI skills</a:t>
            </a:r>
            <a:r>
              <a:rPr lang="en-GB" dirty="0"/>
              <a:t>: score from 1 (easy to implement) to 5 (requires research and experimentation from the team or even external experts) </a:t>
            </a:r>
          </a:p>
          <a:p>
            <a:pPr lvl="1"/>
            <a:r>
              <a:rPr lang="en-GB" dirty="0">
                <a:solidFill>
                  <a:schemeClr val="accent6"/>
                </a:solidFill>
              </a:rPr>
              <a:t>Infrastructure</a:t>
            </a:r>
            <a:r>
              <a:rPr lang="en-GB" dirty="0"/>
              <a:t>: score from 1 (infrastructure is ready) to 5 (infrastructure needs to be built with lots of processing power and storage space)</a:t>
            </a:r>
          </a:p>
          <a:p>
            <a:pPr lvl="1"/>
            <a:endParaRPr lang="en-GB" dirty="0"/>
          </a:p>
          <a:p>
            <a:endParaRPr lang="en-US" dirty="0"/>
          </a:p>
        </p:txBody>
      </p:sp>
    </p:spTree>
    <p:extLst>
      <p:ext uri="{BB962C8B-B14F-4D97-AF65-F5344CB8AC3E}">
        <p14:creationId xmlns:p14="http://schemas.microsoft.com/office/powerpoint/2010/main" val="254076547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E88FB7-0A81-F343-ACAF-FFBCF92F8B61}"/>
              </a:ext>
            </a:extLst>
          </p:cNvPr>
          <p:cNvSpPr>
            <a:spLocks noGrp="1"/>
          </p:cNvSpPr>
          <p:nvPr>
            <p:ph sz="half" idx="1"/>
          </p:nvPr>
        </p:nvSpPr>
        <p:spPr/>
        <p:txBody>
          <a:bodyPr>
            <a:normAutofit/>
          </a:bodyPr>
          <a:lstStyle/>
          <a:p>
            <a:r>
              <a:rPr lang="en-GB" dirty="0"/>
              <a:t>Rank </a:t>
            </a:r>
            <a:r>
              <a:rPr lang="en-GB" dirty="0">
                <a:solidFill>
                  <a:schemeClr val="accent6"/>
                </a:solidFill>
              </a:rPr>
              <a:t>individual cases </a:t>
            </a:r>
            <a:r>
              <a:rPr lang="en-GB" dirty="0"/>
              <a:t>according to value and complexity scores</a:t>
            </a:r>
          </a:p>
          <a:p>
            <a:pPr lvl="1"/>
            <a:r>
              <a:rPr lang="en-GB" dirty="0"/>
              <a:t>Plot value vs complexity</a:t>
            </a:r>
          </a:p>
          <a:p>
            <a:pPr lvl="1"/>
            <a:endParaRPr lang="en-GB" dirty="0"/>
          </a:p>
          <a:p>
            <a:r>
              <a:rPr lang="en-GB" dirty="0">
                <a:solidFill>
                  <a:schemeClr val="accent6"/>
                </a:solidFill>
              </a:rPr>
              <a:t>Cluster</a:t>
            </a:r>
            <a:r>
              <a:rPr lang="en-GB" dirty="0"/>
              <a:t> use cases that are close</a:t>
            </a:r>
          </a:p>
          <a:p>
            <a:pPr lvl="1"/>
            <a:r>
              <a:rPr lang="en-GB" dirty="0"/>
              <a:t>Prioritize clusters by value added and number of use cases</a:t>
            </a:r>
          </a:p>
          <a:p>
            <a:endParaRPr lang="en-GB" dirty="0"/>
          </a:p>
          <a:p>
            <a:r>
              <a:rPr lang="en-GB" dirty="0"/>
              <a:t>Are there any </a:t>
            </a:r>
            <a:r>
              <a:rPr lang="en-GB" dirty="0">
                <a:solidFill>
                  <a:schemeClr val="accent6"/>
                </a:solidFill>
              </a:rPr>
              <a:t>quick wins</a:t>
            </a:r>
            <a:r>
              <a:rPr lang="en-GB" dirty="0"/>
              <a:t>?</a:t>
            </a:r>
          </a:p>
          <a:p>
            <a:pPr lvl="1"/>
            <a:r>
              <a:rPr lang="en-GB" dirty="0"/>
              <a:t>Start with these</a:t>
            </a:r>
          </a:p>
          <a:p>
            <a:pPr lvl="1"/>
            <a:endParaRPr lang="en-US" dirty="0"/>
          </a:p>
        </p:txBody>
      </p:sp>
      <p:sp>
        <p:nvSpPr>
          <p:cNvPr id="4" name="Slide Number Placeholder 3">
            <a:extLst>
              <a:ext uri="{FF2B5EF4-FFF2-40B4-BE49-F238E27FC236}">
                <a16:creationId xmlns:a16="http://schemas.microsoft.com/office/drawing/2014/main" id="{69D5CED9-CC4F-6A48-8E1C-598327090979}"/>
              </a:ext>
            </a:extLst>
          </p:cNvPr>
          <p:cNvSpPr>
            <a:spLocks noGrp="1"/>
          </p:cNvSpPr>
          <p:nvPr>
            <p:ph type="sldNum" sz="quarter" idx="12"/>
          </p:nvPr>
        </p:nvSpPr>
        <p:spPr/>
        <p:txBody>
          <a:bodyPr/>
          <a:lstStyle/>
          <a:p>
            <a:fld id="{CB40DCDA-36E0-43CF-9ABA-CD86176B7A24}" type="slidenum">
              <a:rPr lang="en-GB" smtClean="0"/>
              <a:t>86</a:t>
            </a:fld>
            <a:endParaRPr lang="en-GB"/>
          </a:p>
        </p:txBody>
      </p:sp>
      <p:sp>
        <p:nvSpPr>
          <p:cNvPr id="5" name="Title 4">
            <a:extLst>
              <a:ext uri="{FF2B5EF4-FFF2-40B4-BE49-F238E27FC236}">
                <a16:creationId xmlns:a16="http://schemas.microsoft.com/office/drawing/2014/main" id="{F9780618-144C-2241-9C1D-3A7745066F5F}"/>
              </a:ext>
            </a:extLst>
          </p:cNvPr>
          <p:cNvSpPr>
            <a:spLocks noGrp="1"/>
          </p:cNvSpPr>
          <p:nvPr>
            <p:ph type="title"/>
          </p:nvPr>
        </p:nvSpPr>
        <p:spPr>
          <a:xfrm>
            <a:off x="838200" y="761020"/>
            <a:ext cx="5290487" cy="701731"/>
          </a:xfrm>
        </p:spPr>
        <p:txBody>
          <a:bodyPr/>
          <a:lstStyle/>
          <a:p>
            <a:r>
              <a:rPr lang="en-US" dirty="0"/>
              <a:t>Prioritize use cases</a:t>
            </a:r>
          </a:p>
        </p:txBody>
      </p:sp>
      <p:pic>
        <p:nvPicPr>
          <p:cNvPr id="3074" name="Picture 2">
            <a:extLst>
              <a:ext uri="{FF2B5EF4-FFF2-40B4-BE49-F238E27FC236}">
                <a16:creationId xmlns:a16="http://schemas.microsoft.com/office/drawing/2014/main" id="{5C43BF93-04C3-004F-8FC7-16C26500F179}"/>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096000" y="1745642"/>
            <a:ext cx="5634983"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695657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816632-AE4D-3747-9710-46445C37642E}"/>
              </a:ext>
            </a:extLst>
          </p:cNvPr>
          <p:cNvSpPr>
            <a:spLocks noGrp="1"/>
          </p:cNvSpPr>
          <p:nvPr>
            <p:ph type="sldNum" sz="quarter" idx="12"/>
          </p:nvPr>
        </p:nvSpPr>
        <p:spPr/>
        <p:txBody>
          <a:bodyPr/>
          <a:lstStyle/>
          <a:p>
            <a:fld id="{CB40DCDA-36E0-43CF-9ABA-CD86176B7A24}" type="slidenum">
              <a:rPr lang="en-GB" smtClean="0"/>
              <a:pPr/>
              <a:t>87</a:t>
            </a:fld>
            <a:endParaRPr lang="en-GB" dirty="0"/>
          </a:p>
        </p:txBody>
      </p:sp>
      <p:sp>
        <p:nvSpPr>
          <p:cNvPr id="3" name="Title 2">
            <a:extLst>
              <a:ext uri="{FF2B5EF4-FFF2-40B4-BE49-F238E27FC236}">
                <a16:creationId xmlns:a16="http://schemas.microsoft.com/office/drawing/2014/main" id="{567AADBA-C253-9445-9E81-EE0AD858E25D}"/>
              </a:ext>
            </a:extLst>
          </p:cNvPr>
          <p:cNvSpPr>
            <a:spLocks noGrp="1"/>
          </p:cNvSpPr>
          <p:nvPr>
            <p:ph type="title"/>
          </p:nvPr>
        </p:nvSpPr>
        <p:spPr>
          <a:xfrm>
            <a:off x="838200" y="761020"/>
            <a:ext cx="4556055" cy="701731"/>
          </a:xfrm>
        </p:spPr>
        <p:txBody>
          <a:bodyPr/>
          <a:lstStyle/>
          <a:p>
            <a:r>
              <a:rPr lang="en-US" dirty="0"/>
              <a:t>Churn modeling</a:t>
            </a:r>
          </a:p>
        </p:txBody>
      </p:sp>
      <p:sp>
        <p:nvSpPr>
          <p:cNvPr id="4" name="Content Placeholder 3">
            <a:extLst>
              <a:ext uri="{FF2B5EF4-FFF2-40B4-BE49-F238E27FC236}">
                <a16:creationId xmlns:a16="http://schemas.microsoft.com/office/drawing/2014/main" id="{ACE08D76-81CB-B341-8ECE-15CE8BA1F01B}"/>
              </a:ext>
            </a:extLst>
          </p:cNvPr>
          <p:cNvSpPr>
            <a:spLocks noGrp="1"/>
          </p:cNvSpPr>
          <p:nvPr>
            <p:ph idx="1"/>
          </p:nvPr>
        </p:nvSpPr>
        <p:spPr/>
        <p:txBody>
          <a:bodyPr/>
          <a:lstStyle/>
          <a:p>
            <a:r>
              <a:rPr lang="en-US" dirty="0"/>
              <a:t>Why </a:t>
            </a:r>
            <a:r>
              <a:rPr lang="en-US" dirty="0">
                <a:solidFill>
                  <a:schemeClr val="accent6"/>
                </a:solidFill>
              </a:rPr>
              <a:t>important</a:t>
            </a:r>
            <a:r>
              <a:rPr lang="en-US" dirty="0"/>
              <a:t>?</a:t>
            </a:r>
          </a:p>
          <a:p>
            <a:pPr lvl="1"/>
            <a:r>
              <a:rPr lang="en-GB" dirty="0"/>
              <a:t>Losing clients affects company revenue numbers and profits</a:t>
            </a:r>
            <a:endParaRPr lang="en-US" dirty="0"/>
          </a:p>
          <a:p>
            <a:endParaRPr lang="en-US" dirty="0"/>
          </a:p>
          <a:p>
            <a:r>
              <a:rPr lang="en-US" dirty="0"/>
              <a:t>How does it </a:t>
            </a:r>
            <a:r>
              <a:rPr lang="en-US" dirty="0">
                <a:solidFill>
                  <a:schemeClr val="accent6"/>
                </a:solidFill>
              </a:rPr>
              <a:t>benefit business</a:t>
            </a:r>
            <a:r>
              <a:rPr lang="en-US" dirty="0"/>
              <a:t>?</a:t>
            </a:r>
          </a:p>
          <a:p>
            <a:pPr lvl="1"/>
            <a:r>
              <a:rPr lang="en-US" dirty="0"/>
              <a:t>Customer retention increases revenue and decreases costs</a:t>
            </a:r>
          </a:p>
          <a:p>
            <a:pPr lvl="1"/>
            <a:r>
              <a:rPr lang="en-US" dirty="0"/>
              <a:t>Understanding churn behavior leads to more effective retention strategies</a:t>
            </a:r>
          </a:p>
          <a:p>
            <a:endParaRPr lang="en-US" dirty="0"/>
          </a:p>
          <a:p>
            <a:r>
              <a:rPr lang="en-US" dirty="0"/>
              <a:t>What </a:t>
            </a:r>
            <a:r>
              <a:rPr lang="en-US" dirty="0">
                <a:solidFill>
                  <a:schemeClr val="accent6"/>
                </a:solidFill>
              </a:rPr>
              <a:t>data</a:t>
            </a:r>
            <a:r>
              <a:rPr lang="en-US" dirty="0"/>
              <a:t> is needed?</a:t>
            </a:r>
          </a:p>
          <a:p>
            <a:pPr lvl="1"/>
            <a:r>
              <a:rPr lang="en-US" dirty="0"/>
              <a:t>Customer behavior, transactions, demographics, product usage/patterns, etc.</a:t>
            </a:r>
          </a:p>
        </p:txBody>
      </p:sp>
    </p:spTree>
    <p:extLst>
      <p:ext uri="{BB962C8B-B14F-4D97-AF65-F5344CB8AC3E}">
        <p14:creationId xmlns:p14="http://schemas.microsoft.com/office/powerpoint/2010/main" val="103284681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816632-AE4D-3747-9710-46445C37642E}"/>
              </a:ext>
            </a:extLst>
          </p:cNvPr>
          <p:cNvSpPr>
            <a:spLocks noGrp="1"/>
          </p:cNvSpPr>
          <p:nvPr>
            <p:ph type="sldNum" sz="quarter" idx="12"/>
          </p:nvPr>
        </p:nvSpPr>
        <p:spPr/>
        <p:txBody>
          <a:bodyPr/>
          <a:lstStyle/>
          <a:p>
            <a:fld id="{CB40DCDA-36E0-43CF-9ABA-CD86176B7A24}" type="slidenum">
              <a:rPr lang="en-GB" smtClean="0"/>
              <a:pPr/>
              <a:t>88</a:t>
            </a:fld>
            <a:endParaRPr lang="en-GB" dirty="0"/>
          </a:p>
        </p:txBody>
      </p:sp>
      <p:sp>
        <p:nvSpPr>
          <p:cNvPr id="3" name="Title 2">
            <a:extLst>
              <a:ext uri="{FF2B5EF4-FFF2-40B4-BE49-F238E27FC236}">
                <a16:creationId xmlns:a16="http://schemas.microsoft.com/office/drawing/2014/main" id="{567AADBA-C253-9445-9E81-EE0AD858E25D}"/>
              </a:ext>
            </a:extLst>
          </p:cNvPr>
          <p:cNvSpPr>
            <a:spLocks noGrp="1"/>
          </p:cNvSpPr>
          <p:nvPr>
            <p:ph type="title"/>
          </p:nvPr>
        </p:nvSpPr>
        <p:spPr>
          <a:xfrm>
            <a:off x="838200" y="761020"/>
            <a:ext cx="5956246" cy="701731"/>
          </a:xfrm>
        </p:spPr>
        <p:txBody>
          <a:bodyPr/>
          <a:lstStyle/>
          <a:p>
            <a:r>
              <a:rPr lang="en-US" dirty="0"/>
              <a:t>Recommender system</a:t>
            </a:r>
          </a:p>
        </p:txBody>
      </p:sp>
      <p:sp>
        <p:nvSpPr>
          <p:cNvPr id="4" name="Content Placeholder 3">
            <a:extLst>
              <a:ext uri="{FF2B5EF4-FFF2-40B4-BE49-F238E27FC236}">
                <a16:creationId xmlns:a16="http://schemas.microsoft.com/office/drawing/2014/main" id="{ACE08D76-81CB-B341-8ECE-15CE8BA1F01B}"/>
              </a:ext>
            </a:extLst>
          </p:cNvPr>
          <p:cNvSpPr>
            <a:spLocks noGrp="1"/>
          </p:cNvSpPr>
          <p:nvPr>
            <p:ph idx="1"/>
          </p:nvPr>
        </p:nvSpPr>
        <p:spPr/>
        <p:txBody>
          <a:bodyPr>
            <a:normAutofit lnSpcReduction="10000"/>
          </a:bodyPr>
          <a:lstStyle/>
          <a:p>
            <a:r>
              <a:rPr lang="en-US" dirty="0"/>
              <a:t>Why </a:t>
            </a:r>
            <a:r>
              <a:rPr lang="en-US" dirty="0">
                <a:solidFill>
                  <a:schemeClr val="accent6"/>
                </a:solidFill>
              </a:rPr>
              <a:t>important</a:t>
            </a:r>
            <a:r>
              <a:rPr lang="en-US" dirty="0"/>
              <a:t>?</a:t>
            </a:r>
          </a:p>
          <a:p>
            <a:pPr lvl="1"/>
            <a:r>
              <a:rPr lang="en-GB" dirty="0"/>
              <a:t>Increasing sales via personalized offers and an enhanced customer experience</a:t>
            </a:r>
            <a:endParaRPr lang="en-US" dirty="0"/>
          </a:p>
          <a:p>
            <a:endParaRPr lang="en-US" dirty="0"/>
          </a:p>
          <a:p>
            <a:r>
              <a:rPr lang="en-US" dirty="0"/>
              <a:t>How does it </a:t>
            </a:r>
            <a:r>
              <a:rPr lang="en-US" dirty="0">
                <a:solidFill>
                  <a:schemeClr val="accent6"/>
                </a:solidFill>
              </a:rPr>
              <a:t>benefit business</a:t>
            </a:r>
            <a:r>
              <a:rPr lang="en-US" dirty="0"/>
              <a:t>?</a:t>
            </a:r>
          </a:p>
          <a:p>
            <a:pPr lvl="1"/>
            <a:r>
              <a:rPr lang="en-US" dirty="0"/>
              <a:t>Accurately guiding prospective buyers to your products increases revenue</a:t>
            </a:r>
          </a:p>
          <a:p>
            <a:pPr lvl="1"/>
            <a:r>
              <a:rPr lang="en-US" dirty="0"/>
              <a:t>Set-up of cross-selling possibilities</a:t>
            </a:r>
          </a:p>
          <a:p>
            <a:endParaRPr lang="en-US" dirty="0"/>
          </a:p>
          <a:p>
            <a:r>
              <a:rPr lang="en-US" dirty="0"/>
              <a:t>What </a:t>
            </a:r>
            <a:r>
              <a:rPr lang="en-US" dirty="0">
                <a:solidFill>
                  <a:schemeClr val="accent6"/>
                </a:solidFill>
              </a:rPr>
              <a:t>data</a:t>
            </a:r>
            <a:r>
              <a:rPr lang="en-US" dirty="0"/>
              <a:t> is needed?</a:t>
            </a:r>
          </a:p>
          <a:p>
            <a:pPr lvl="1"/>
            <a:r>
              <a:rPr lang="en-US" dirty="0"/>
              <a:t>Customer data, user ratings and system interaction data (e.g., clicks, searches, visits, purchases, favorites)</a:t>
            </a:r>
          </a:p>
        </p:txBody>
      </p:sp>
    </p:spTree>
    <p:extLst>
      <p:ext uri="{BB962C8B-B14F-4D97-AF65-F5344CB8AC3E}">
        <p14:creationId xmlns:p14="http://schemas.microsoft.com/office/powerpoint/2010/main" val="232354684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816632-AE4D-3747-9710-46445C37642E}"/>
              </a:ext>
            </a:extLst>
          </p:cNvPr>
          <p:cNvSpPr>
            <a:spLocks noGrp="1"/>
          </p:cNvSpPr>
          <p:nvPr>
            <p:ph type="sldNum" sz="quarter" idx="12"/>
          </p:nvPr>
        </p:nvSpPr>
        <p:spPr/>
        <p:txBody>
          <a:bodyPr/>
          <a:lstStyle/>
          <a:p>
            <a:fld id="{CB40DCDA-36E0-43CF-9ABA-CD86176B7A24}" type="slidenum">
              <a:rPr lang="en-GB" smtClean="0"/>
              <a:pPr/>
              <a:t>89</a:t>
            </a:fld>
            <a:endParaRPr lang="en-GB" dirty="0"/>
          </a:p>
        </p:txBody>
      </p:sp>
      <p:sp>
        <p:nvSpPr>
          <p:cNvPr id="3" name="Title 2">
            <a:extLst>
              <a:ext uri="{FF2B5EF4-FFF2-40B4-BE49-F238E27FC236}">
                <a16:creationId xmlns:a16="http://schemas.microsoft.com/office/drawing/2014/main" id="{567AADBA-C253-9445-9E81-EE0AD858E25D}"/>
              </a:ext>
            </a:extLst>
          </p:cNvPr>
          <p:cNvSpPr>
            <a:spLocks noGrp="1"/>
          </p:cNvSpPr>
          <p:nvPr>
            <p:ph type="title"/>
          </p:nvPr>
        </p:nvSpPr>
        <p:spPr>
          <a:xfrm>
            <a:off x="838200" y="761020"/>
            <a:ext cx="5477910" cy="701731"/>
          </a:xfrm>
        </p:spPr>
        <p:txBody>
          <a:bodyPr/>
          <a:lstStyle/>
          <a:p>
            <a:r>
              <a:rPr lang="en-US" dirty="0"/>
              <a:t>Demand forecasting</a:t>
            </a:r>
          </a:p>
        </p:txBody>
      </p:sp>
      <p:sp>
        <p:nvSpPr>
          <p:cNvPr id="4" name="Content Placeholder 3">
            <a:extLst>
              <a:ext uri="{FF2B5EF4-FFF2-40B4-BE49-F238E27FC236}">
                <a16:creationId xmlns:a16="http://schemas.microsoft.com/office/drawing/2014/main" id="{ACE08D76-81CB-B341-8ECE-15CE8BA1F01B}"/>
              </a:ext>
            </a:extLst>
          </p:cNvPr>
          <p:cNvSpPr>
            <a:spLocks noGrp="1"/>
          </p:cNvSpPr>
          <p:nvPr>
            <p:ph idx="1"/>
          </p:nvPr>
        </p:nvSpPr>
        <p:spPr/>
        <p:txBody>
          <a:bodyPr>
            <a:normAutofit lnSpcReduction="10000"/>
          </a:bodyPr>
          <a:lstStyle/>
          <a:p>
            <a:r>
              <a:rPr lang="en-US" dirty="0"/>
              <a:t>Why </a:t>
            </a:r>
            <a:r>
              <a:rPr lang="en-US" dirty="0">
                <a:solidFill>
                  <a:schemeClr val="accent6"/>
                </a:solidFill>
              </a:rPr>
              <a:t>important</a:t>
            </a:r>
            <a:r>
              <a:rPr lang="en-US" dirty="0"/>
              <a:t>?</a:t>
            </a:r>
          </a:p>
          <a:p>
            <a:pPr lvl="1"/>
            <a:r>
              <a:rPr lang="en-US" dirty="0"/>
              <a:t>Used for </a:t>
            </a:r>
            <a:r>
              <a:rPr lang="en-GB" dirty="0"/>
              <a:t>strategic business plans (e.g., budgeting, financial planning, sales and marketing plans, capacity planning, risk assessment and mitigation plans)</a:t>
            </a:r>
            <a:endParaRPr lang="en-US" dirty="0"/>
          </a:p>
          <a:p>
            <a:endParaRPr lang="en-US" dirty="0"/>
          </a:p>
          <a:p>
            <a:r>
              <a:rPr lang="en-US" dirty="0"/>
              <a:t>How does it </a:t>
            </a:r>
            <a:r>
              <a:rPr lang="en-US" dirty="0">
                <a:solidFill>
                  <a:schemeClr val="accent6"/>
                </a:solidFill>
              </a:rPr>
              <a:t>benefit business</a:t>
            </a:r>
            <a:r>
              <a:rPr lang="en-US" dirty="0"/>
              <a:t>?</a:t>
            </a:r>
          </a:p>
          <a:p>
            <a:pPr lvl="1"/>
            <a:r>
              <a:rPr lang="en-US" dirty="0"/>
              <a:t>Improved inventory availability can increase revenue</a:t>
            </a:r>
          </a:p>
          <a:p>
            <a:pPr lvl="1"/>
            <a:r>
              <a:rPr lang="en-US" dirty="0"/>
              <a:t>Reducing storage waste can decrease costs</a:t>
            </a:r>
          </a:p>
          <a:p>
            <a:endParaRPr lang="en-US" dirty="0"/>
          </a:p>
          <a:p>
            <a:r>
              <a:rPr lang="en-US" dirty="0"/>
              <a:t>What </a:t>
            </a:r>
            <a:r>
              <a:rPr lang="en-US" dirty="0">
                <a:solidFill>
                  <a:schemeClr val="accent6"/>
                </a:solidFill>
              </a:rPr>
              <a:t>data</a:t>
            </a:r>
            <a:r>
              <a:rPr lang="en-US" dirty="0"/>
              <a:t> is needed?</a:t>
            </a:r>
          </a:p>
          <a:p>
            <a:pPr lvl="1"/>
            <a:r>
              <a:rPr lang="en-US" dirty="0"/>
              <a:t>Sales data, product demand, market conditions, ecommerce, etc.</a:t>
            </a:r>
          </a:p>
        </p:txBody>
      </p:sp>
    </p:spTree>
    <p:extLst>
      <p:ext uri="{BB962C8B-B14F-4D97-AF65-F5344CB8AC3E}">
        <p14:creationId xmlns:p14="http://schemas.microsoft.com/office/powerpoint/2010/main" val="1947318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74F1556-9244-E740-A3EF-8B486B3D59FB}"/>
              </a:ext>
            </a:extLst>
          </p:cNvPr>
          <p:cNvSpPr>
            <a:spLocks noGrp="1"/>
          </p:cNvSpPr>
          <p:nvPr>
            <p:ph type="sldNum" sz="quarter" idx="12"/>
          </p:nvPr>
        </p:nvSpPr>
        <p:spPr/>
        <p:txBody>
          <a:bodyPr/>
          <a:lstStyle/>
          <a:p>
            <a:fld id="{CB40DCDA-36E0-43CF-9ABA-CD86176B7A24}" type="slidenum">
              <a:rPr lang="en-GB" smtClean="0"/>
              <a:pPr/>
              <a:t>9</a:t>
            </a:fld>
            <a:endParaRPr lang="en-GB" dirty="0"/>
          </a:p>
        </p:txBody>
      </p:sp>
      <p:sp>
        <p:nvSpPr>
          <p:cNvPr id="3" name="Title 2">
            <a:extLst>
              <a:ext uri="{FF2B5EF4-FFF2-40B4-BE49-F238E27FC236}">
                <a16:creationId xmlns:a16="http://schemas.microsoft.com/office/drawing/2014/main" id="{31381294-B5E4-7D42-A848-735EB5115109}"/>
              </a:ext>
            </a:extLst>
          </p:cNvPr>
          <p:cNvSpPr>
            <a:spLocks noGrp="1"/>
          </p:cNvSpPr>
          <p:nvPr>
            <p:ph type="title"/>
          </p:nvPr>
        </p:nvSpPr>
        <p:spPr>
          <a:xfrm>
            <a:off x="838200" y="761020"/>
            <a:ext cx="3643946" cy="701731"/>
          </a:xfrm>
        </p:spPr>
        <p:txBody>
          <a:bodyPr/>
          <a:lstStyle/>
          <a:p>
            <a:r>
              <a:rPr lang="en-BE" dirty="0"/>
              <a:t>Super AI &gt; HI</a:t>
            </a:r>
          </a:p>
        </p:txBody>
      </p:sp>
      <p:sp>
        <p:nvSpPr>
          <p:cNvPr id="4" name="Content Placeholder 3">
            <a:extLst>
              <a:ext uri="{FF2B5EF4-FFF2-40B4-BE49-F238E27FC236}">
                <a16:creationId xmlns:a16="http://schemas.microsoft.com/office/drawing/2014/main" id="{77E06260-A835-9345-A5C2-A105DB1A5D03}"/>
              </a:ext>
            </a:extLst>
          </p:cNvPr>
          <p:cNvSpPr>
            <a:spLocks noGrp="1"/>
          </p:cNvSpPr>
          <p:nvPr>
            <p:ph idx="1"/>
          </p:nvPr>
        </p:nvSpPr>
        <p:spPr/>
        <p:txBody>
          <a:bodyPr/>
          <a:lstStyle/>
          <a:p>
            <a:r>
              <a:rPr lang="en-GB" dirty="0"/>
              <a:t>System that evokes emotions, needs, beliefs and desires </a:t>
            </a:r>
            <a:r>
              <a:rPr lang="en-GB" dirty="0">
                <a:solidFill>
                  <a:schemeClr val="accent6"/>
                </a:solidFill>
              </a:rPr>
              <a:t>of its own</a:t>
            </a:r>
          </a:p>
          <a:p>
            <a:r>
              <a:rPr lang="en-GB" dirty="0"/>
              <a:t>Machines become self-aware and </a:t>
            </a:r>
            <a:r>
              <a:rPr lang="en-GB" dirty="0">
                <a:solidFill>
                  <a:schemeClr val="accent6"/>
                </a:solidFill>
              </a:rPr>
              <a:t>surpass</a:t>
            </a:r>
            <a:r>
              <a:rPr lang="en-GB" dirty="0"/>
              <a:t> the capacity of humans</a:t>
            </a:r>
          </a:p>
          <a:p>
            <a:r>
              <a:rPr lang="en-GB" dirty="0"/>
              <a:t>Decision-making and problem-solving </a:t>
            </a:r>
            <a:r>
              <a:rPr lang="en-GB" dirty="0">
                <a:solidFill>
                  <a:schemeClr val="accent6"/>
                </a:solidFill>
              </a:rPr>
              <a:t>far superior </a:t>
            </a:r>
            <a:r>
              <a:rPr lang="en-GB" dirty="0"/>
              <a:t>to human beings</a:t>
            </a:r>
          </a:p>
          <a:p>
            <a:endParaRPr lang="en-BE" dirty="0"/>
          </a:p>
          <a:p>
            <a:r>
              <a:rPr lang="en-BE" dirty="0"/>
              <a:t>Pure </a:t>
            </a:r>
            <a:r>
              <a:rPr lang="en-BE" dirty="0">
                <a:solidFill>
                  <a:schemeClr val="accent6"/>
                </a:solidFill>
              </a:rPr>
              <a:t>speculation</a:t>
            </a:r>
            <a:r>
              <a:rPr lang="en-BE" dirty="0"/>
              <a:t> if this will ever be possible </a:t>
            </a:r>
          </a:p>
          <a:p>
            <a:r>
              <a:rPr lang="en-BE" dirty="0"/>
              <a:t>And what about its </a:t>
            </a:r>
            <a:r>
              <a:rPr lang="en-BE" dirty="0">
                <a:solidFill>
                  <a:schemeClr val="accent6"/>
                </a:solidFill>
              </a:rPr>
              <a:t>concequences</a:t>
            </a:r>
            <a:r>
              <a:rPr lang="en-BE" dirty="0"/>
              <a:t>?</a:t>
            </a:r>
          </a:p>
        </p:txBody>
      </p:sp>
    </p:spTree>
    <p:extLst>
      <p:ext uri="{BB962C8B-B14F-4D97-AF65-F5344CB8AC3E}">
        <p14:creationId xmlns:p14="http://schemas.microsoft.com/office/powerpoint/2010/main" val="231436706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816632-AE4D-3747-9710-46445C37642E}"/>
              </a:ext>
            </a:extLst>
          </p:cNvPr>
          <p:cNvSpPr>
            <a:spLocks noGrp="1"/>
          </p:cNvSpPr>
          <p:nvPr>
            <p:ph type="sldNum" sz="quarter" idx="12"/>
          </p:nvPr>
        </p:nvSpPr>
        <p:spPr/>
        <p:txBody>
          <a:bodyPr/>
          <a:lstStyle/>
          <a:p>
            <a:fld id="{CB40DCDA-36E0-43CF-9ABA-CD86176B7A24}" type="slidenum">
              <a:rPr lang="en-GB" smtClean="0"/>
              <a:pPr/>
              <a:t>90</a:t>
            </a:fld>
            <a:endParaRPr lang="en-GB" dirty="0"/>
          </a:p>
        </p:txBody>
      </p:sp>
      <p:sp>
        <p:nvSpPr>
          <p:cNvPr id="3" name="Title 2">
            <a:extLst>
              <a:ext uri="{FF2B5EF4-FFF2-40B4-BE49-F238E27FC236}">
                <a16:creationId xmlns:a16="http://schemas.microsoft.com/office/drawing/2014/main" id="{567AADBA-C253-9445-9E81-EE0AD858E25D}"/>
              </a:ext>
            </a:extLst>
          </p:cNvPr>
          <p:cNvSpPr>
            <a:spLocks noGrp="1"/>
          </p:cNvSpPr>
          <p:nvPr>
            <p:ph type="title"/>
          </p:nvPr>
        </p:nvSpPr>
        <p:spPr>
          <a:xfrm>
            <a:off x="838200" y="761020"/>
            <a:ext cx="4389535" cy="701731"/>
          </a:xfrm>
        </p:spPr>
        <p:txBody>
          <a:bodyPr/>
          <a:lstStyle/>
          <a:p>
            <a:r>
              <a:rPr lang="en-US" dirty="0"/>
              <a:t>Fraud detection</a:t>
            </a:r>
          </a:p>
        </p:txBody>
      </p:sp>
      <p:sp>
        <p:nvSpPr>
          <p:cNvPr id="4" name="Content Placeholder 3">
            <a:extLst>
              <a:ext uri="{FF2B5EF4-FFF2-40B4-BE49-F238E27FC236}">
                <a16:creationId xmlns:a16="http://schemas.microsoft.com/office/drawing/2014/main" id="{ACE08D76-81CB-B341-8ECE-15CE8BA1F01B}"/>
              </a:ext>
            </a:extLst>
          </p:cNvPr>
          <p:cNvSpPr>
            <a:spLocks noGrp="1"/>
          </p:cNvSpPr>
          <p:nvPr>
            <p:ph idx="1"/>
          </p:nvPr>
        </p:nvSpPr>
        <p:spPr/>
        <p:txBody>
          <a:bodyPr/>
          <a:lstStyle/>
          <a:p>
            <a:r>
              <a:rPr lang="en-US" dirty="0"/>
              <a:t>Why </a:t>
            </a:r>
            <a:r>
              <a:rPr lang="en-US" dirty="0">
                <a:solidFill>
                  <a:schemeClr val="accent6"/>
                </a:solidFill>
              </a:rPr>
              <a:t>important</a:t>
            </a:r>
            <a:r>
              <a:rPr lang="en-US" dirty="0"/>
              <a:t>?</a:t>
            </a:r>
          </a:p>
          <a:p>
            <a:pPr lvl="1"/>
            <a:r>
              <a:rPr lang="en-US" dirty="0"/>
              <a:t>Fraud increases costs and thereby leads to profit loss</a:t>
            </a:r>
          </a:p>
          <a:p>
            <a:endParaRPr lang="en-US" dirty="0"/>
          </a:p>
          <a:p>
            <a:r>
              <a:rPr lang="en-US" dirty="0"/>
              <a:t>How does it </a:t>
            </a:r>
            <a:r>
              <a:rPr lang="en-US" dirty="0">
                <a:solidFill>
                  <a:schemeClr val="accent6"/>
                </a:solidFill>
              </a:rPr>
              <a:t>benefit business</a:t>
            </a:r>
            <a:r>
              <a:rPr lang="en-US" dirty="0"/>
              <a:t>?</a:t>
            </a:r>
          </a:p>
          <a:p>
            <a:pPr lvl="1"/>
            <a:r>
              <a:rPr lang="en-US" dirty="0"/>
              <a:t>Fraud prevention decreases costs</a:t>
            </a:r>
          </a:p>
          <a:p>
            <a:pPr lvl="1"/>
            <a:r>
              <a:rPr lang="en-US" dirty="0"/>
              <a:t>Identifying fraudsters leads to prevention of unnecessary payments </a:t>
            </a:r>
          </a:p>
          <a:p>
            <a:endParaRPr lang="en-US" dirty="0"/>
          </a:p>
          <a:p>
            <a:r>
              <a:rPr lang="en-US" dirty="0"/>
              <a:t>What </a:t>
            </a:r>
            <a:r>
              <a:rPr lang="en-US" dirty="0">
                <a:solidFill>
                  <a:schemeClr val="accent6"/>
                </a:solidFill>
              </a:rPr>
              <a:t>data</a:t>
            </a:r>
            <a:r>
              <a:rPr lang="en-US" dirty="0"/>
              <a:t> is needed?</a:t>
            </a:r>
          </a:p>
          <a:p>
            <a:pPr lvl="1"/>
            <a:r>
              <a:rPr lang="en-US" dirty="0"/>
              <a:t>Customer behavior and transaction data</a:t>
            </a:r>
          </a:p>
        </p:txBody>
      </p:sp>
    </p:spTree>
    <p:extLst>
      <p:ext uri="{BB962C8B-B14F-4D97-AF65-F5344CB8AC3E}">
        <p14:creationId xmlns:p14="http://schemas.microsoft.com/office/powerpoint/2010/main" val="129125657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E816632-AE4D-3747-9710-46445C37642E}"/>
              </a:ext>
            </a:extLst>
          </p:cNvPr>
          <p:cNvSpPr>
            <a:spLocks noGrp="1"/>
          </p:cNvSpPr>
          <p:nvPr>
            <p:ph type="sldNum" sz="quarter" idx="12"/>
          </p:nvPr>
        </p:nvSpPr>
        <p:spPr/>
        <p:txBody>
          <a:bodyPr/>
          <a:lstStyle/>
          <a:p>
            <a:fld id="{CB40DCDA-36E0-43CF-9ABA-CD86176B7A24}" type="slidenum">
              <a:rPr lang="en-GB" smtClean="0"/>
              <a:pPr/>
              <a:t>91</a:t>
            </a:fld>
            <a:endParaRPr lang="en-GB" dirty="0"/>
          </a:p>
        </p:txBody>
      </p:sp>
      <p:sp>
        <p:nvSpPr>
          <p:cNvPr id="3" name="Title 2">
            <a:extLst>
              <a:ext uri="{FF2B5EF4-FFF2-40B4-BE49-F238E27FC236}">
                <a16:creationId xmlns:a16="http://schemas.microsoft.com/office/drawing/2014/main" id="{567AADBA-C253-9445-9E81-EE0AD858E25D}"/>
              </a:ext>
            </a:extLst>
          </p:cNvPr>
          <p:cNvSpPr>
            <a:spLocks noGrp="1"/>
          </p:cNvSpPr>
          <p:nvPr>
            <p:ph type="title"/>
          </p:nvPr>
        </p:nvSpPr>
        <p:spPr>
          <a:xfrm>
            <a:off x="838200" y="761020"/>
            <a:ext cx="5600636" cy="701731"/>
          </a:xfrm>
        </p:spPr>
        <p:txBody>
          <a:bodyPr/>
          <a:lstStyle/>
          <a:p>
            <a:r>
              <a:rPr lang="en-US" dirty="0"/>
              <a:t>Targeted advertising</a:t>
            </a:r>
          </a:p>
        </p:txBody>
      </p:sp>
      <p:sp>
        <p:nvSpPr>
          <p:cNvPr id="4" name="Content Placeholder 3">
            <a:extLst>
              <a:ext uri="{FF2B5EF4-FFF2-40B4-BE49-F238E27FC236}">
                <a16:creationId xmlns:a16="http://schemas.microsoft.com/office/drawing/2014/main" id="{ACE08D76-81CB-B341-8ECE-15CE8BA1F01B}"/>
              </a:ext>
            </a:extLst>
          </p:cNvPr>
          <p:cNvSpPr>
            <a:spLocks noGrp="1"/>
          </p:cNvSpPr>
          <p:nvPr>
            <p:ph idx="1"/>
          </p:nvPr>
        </p:nvSpPr>
        <p:spPr/>
        <p:txBody>
          <a:bodyPr>
            <a:normAutofit/>
          </a:bodyPr>
          <a:lstStyle/>
          <a:p>
            <a:r>
              <a:rPr lang="en-US" dirty="0"/>
              <a:t>Why </a:t>
            </a:r>
            <a:r>
              <a:rPr lang="en-US" dirty="0">
                <a:solidFill>
                  <a:schemeClr val="accent6"/>
                </a:solidFill>
              </a:rPr>
              <a:t>important</a:t>
            </a:r>
            <a:r>
              <a:rPr lang="en-US" dirty="0"/>
              <a:t>?</a:t>
            </a:r>
          </a:p>
          <a:p>
            <a:pPr lvl="1"/>
            <a:r>
              <a:rPr lang="en-GB" dirty="0"/>
              <a:t>Cost-effective approach as it minimizes wasted advertising</a:t>
            </a:r>
            <a:endParaRPr lang="en-US" dirty="0"/>
          </a:p>
          <a:p>
            <a:endParaRPr lang="en-US" dirty="0"/>
          </a:p>
          <a:p>
            <a:r>
              <a:rPr lang="en-US" dirty="0"/>
              <a:t>How does it </a:t>
            </a:r>
            <a:r>
              <a:rPr lang="en-US" dirty="0">
                <a:solidFill>
                  <a:schemeClr val="accent6"/>
                </a:solidFill>
              </a:rPr>
              <a:t>benefit business</a:t>
            </a:r>
            <a:r>
              <a:rPr lang="en-US" dirty="0"/>
              <a:t>?</a:t>
            </a:r>
          </a:p>
          <a:p>
            <a:pPr lvl="1"/>
            <a:r>
              <a:rPr lang="en-US" dirty="0"/>
              <a:t>Sales go up and customer satisfaction increases (less annoyed by random ads)</a:t>
            </a:r>
          </a:p>
          <a:p>
            <a:pPr lvl="1"/>
            <a:r>
              <a:rPr lang="en-US" dirty="0"/>
              <a:t>Targeting successfully leads to increased revenue and decreased costs</a:t>
            </a:r>
          </a:p>
          <a:p>
            <a:endParaRPr lang="en-US" dirty="0"/>
          </a:p>
          <a:p>
            <a:r>
              <a:rPr lang="en-US" dirty="0"/>
              <a:t>What </a:t>
            </a:r>
            <a:r>
              <a:rPr lang="en-US" dirty="0">
                <a:solidFill>
                  <a:schemeClr val="accent6"/>
                </a:solidFill>
              </a:rPr>
              <a:t>data</a:t>
            </a:r>
            <a:r>
              <a:rPr lang="en-US" dirty="0"/>
              <a:t> is needed?</a:t>
            </a:r>
          </a:p>
          <a:p>
            <a:pPr lvl="1"/>
            <a:r>
              <a:rPr lang="en-US" dirty="0"/>
              <a:t>Purchase history &amp; client personality, attitude, opinions, lifestyle and interests</a:t>
            </a:r>
          </a:p>
        </p:txBody>
      </p:sp>
    </p:spTree>
    <p:extLst>
      <p:ext uri="{BB962C8B-B14F-4D97-AF65-F5344CB8AC3E}">
        <p14:creationId xmlns:p14="http://schemas.microsoft.com/office/powerpoint/2010/main" val="381229353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728151-A76D-FA42-A9C2-523D91E6F238}"/>
              </a:ext>
            </a:extLst>
          </p:cNvPr>
          <p:cNvSpPr>
            <a:spLocks noGrp="1"/>
          </p:cNvSpPr>
          <p:nvPr>
            <p:ph type="sldNum" sz="quarter" idx="12"/>
          </p:nvPr>
        </p:nvSpPr>
        <p:spPr/>
        <p:txBody>
          <a:bodyPr/>
          <a:lstStyle/>
          <a:p>
            <a:fld id="{CB40DCDA-36E0-43CF-9ABA-CD86176B7A24}" type="slidenum">
              <a:rPr lang="en-GB" smtClean="0"/>
              <a:pPr/>
              <a:t>92</a:t>
            </a:fld>
            <a:endParaRPr lang="en-GB" dirty="0"/>
          </a:p>
        </p:txBody>
      </p:sp>
      <p:sp>
        <p:nvSpPr>
          <p:cNvPr id="3" name="Title 2">
            <a:extLst>
              <a:ext uri="{FF2B5EF4-FFF2-40B4-BE49-F238E27FC236}">
                <a16:creationId xmlns:a16="http://schemas.microsoft.com/office/drawing/2014/main" id="{CA4A384B-9324-BF40-87D5-51923B4F0BFA}"/>
              </a:ext>
            </a:extLst>
          </p:cNvPr>
          <p:cNvSpPr>
            <a:spLocks noGrp="1"/>
          </p:cNvSpPr>
          <p:nvPr>
            <p:ph type="title"/>
          </p:nvPr>
        </p:nvSpPr>
        <p:spPr>
          <a:xfrm>
            <a:off x="838200" y="761020"/>
            <a:ext cx="9209509" cy="701731"/>
          </a:xfrm>
        </p:spPr>
        <p:txBody>
          <a:bodyPr/>
          <a:lstStyle/>
          <a:p>
            <a:r>
              <a:rPr lang="en-US" dirty="0"/>
              <a:t>Is AI the answer to your problem?</a:t>
            </a:r>
          </a:p>
        </p:txBody>
      </p:sp>
      <p:graphicFrame>
        <p:nvGraphicFramePr>
          <p:cNvPr id="5" name="Content Placeholder 4">
            <a:extLst>
              <a:ext uri="{FF2B5EF4-FFF2-40B4-BE49-F238E27FC236}">
                <a16:creationId xmlns:a16="http://schemas.microsoft.com/office/drawing/2014/main" id="{AAA2DEE1-C5DE-2948-B1F9-514DFFC12928}"/>
              </a:ext>
            </a:extLst>
          </p:cNvPr>
          <p:cNvGraphicFramePr>
            <a:graphicFrameLocks noGrp="1"/>
          </p:cNvGraphicFramePr>
          <p:nvPr>
            <p:ph idx="1"/>
            <p:extLst>
              <p:ext uri="{D42A27DB-BD31-4B8C-83A1-F6EECF244321}">
                <p14:modId xmlns:p14="http://schemas.microsoft.com/office/powerpoint/2010/main" val="40458170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652E4CEB-85D7-BD46-A1A0-B5C472B51B66}"/>
              </a:ext>
            </a:extLst>
          </p:cNvPr>
          <p:cNvSpPr txBox="1"/>
          <p:nvPr/>
        </p:nvSpPr>
        <p:spPr>
          <a:xfrm>
            <a:off x="7515497" y="2708366"/>
            <a:ext cx="420243" cy="307777"/>
          </a:xfrm>
          <a:prstGeom prst="rect">
            <a:avLst/>
          </a:prstGeom>
          <a:noFill/>
        </p:spPr>
        <p:txBody>
          <a:bodyPr wrap="none" rtlCol="0">
            <a:spAutoFit/>
          </a:bodyPr>
          <a:lstStyle/>
          <a:p>
            <a:r>
              <a:rPr lang="en-US" sz="1400" dirty="0"/>
              <a:t>Yes</a:t>
            </a:r>
          </a:p>
        </p:txBody>
      </p:sp>
      <p:sp>
        <p:nvSpPr>
          <p:cNvPr id="7" name="TextBox 6">
            <a:extLst>
              <a:ext uri="{FF2B5EF4-FFF2-40B4-BE49-F238E27FC236}">
                <a16:creationId xmlns:a16="http://schemas.microsoft.com/office/drawing/2014/main" id="{B968A895-4529-DE40-B24D-66FBB12DCC84}"/>
              </a:ext>
            </a:extLst>
          </p:cNvPr>
          <p:cNvSpPr txBox="1"/>
          <p:nvPr/>
        </p:nvSpPr>
        <p:spPr>
          <a:xfrm>
            <a:off x="6749142" y="3860874"/>
            <a:ext cx="394660" cy="307777"/>
          </a:xfrm>
          <a:prstGeom prst="rect">
            <a:avLst/>
          </a:prstGeom>
          <a:noFill/>
        </p:spPr>
        <p:txBody>
          <a:bodyPr wrap="none" rtlCol="0">
            <a:spAutoFit/>
          </a:bodyPr>
          <a:lstStyle/>
          <a:p>
            <a:r>
              <a:rPr lang="en-US" sz="1400" dirty="0"/>
              <a:t>No</a:t>
            </a:r>
          </a:p>
        </p:txBody>
      </p:sp>
      <p:sp>
        <p:nvSpPr>
          <p:cNvPr id="8" name="TextBox 7">
            <a:extLst>
              <a:ext uri="{FF2B5EF4-FFF2-40B4-BE49-F238E27FC236}">
                <a16:creationId xmlns:a16="http://schemas.microsoft.com/office/drawing/2014/main" id="{1C675084-2572-A643-9F6D-B798AE49F37C}"/>
              </a:ext>
            </a:extLst>
          </p:cNvPr>
          <p:cNvSpPr txBox="1"/>
          <p:nvPr/>
        </p:nvSpPr>
        <p:spPr>
          <a:xfrm>
            <a:off x="4889861" y="3847405"/>
            <a:ext cx="420243" cy="307777"/>
          </a:xfrm>
          <a:prstGeom prst="rect">
            <a:avLst/>
          </a:prstGeom>
          <a:noFill/>
        </p:spPr>
        <p:txBody>
          <a:bodyPr wrap="none" rtlCol="0">
            <a:spAutoFit/>
          </a:bodyPr>
          <a:lstStyle/>
          <a:p>
            <a:r>
              <a:rPr lang="en-US" sz="1400" dirty="0"/>
              <a:t>Yes</a:t>
            </a:r>
          </a:p>
        </p:txBody>
      </p:sp>
      <p:sp>
        <p:nvSpPr>
          <p:cNvPr id="9" name="TextBox 8">
            <a:extLst>
              <a:ext uri="{FF2B5EF4-FFF2-40B4-BE49-F238E27FC236}">
                <a16:creationId xmlns:a16="http://schemas.microsoft.com/office/drawing/2014/main" id="{4EF3F5F6-C168-C242-830A-C2FCFF80C6C2}"/>
              </a:ext>
            </a:extLst>
          </p:cNvPr>
          <p:cNvSpPr txBox="1"/>
          <p:nvPr/>
        </p:nvSpPr>
        <p:spPr>
          <a:xfrm>
            <a:off x="4132216" y="4974771"/>
            <a:ext cx="394660" cy="307777"/>
          </a:xfrm>
          <a:prstGeom prst="rect">
            <a:avLst/>
          </a:prstGeom>
          <a:noFill/>
        </p:spPr>
        <p:txBody>
          <a:bodyPr wrap="none" rtlCol="0">
            <a:spAutoFit/>
          </a:bodyPr>
          <a:lstStyle/>
          <a:p>
            <a:r>
              <a:rPr lang="en-US" sz="1400" dirty="0"/>
              <a:t>No</a:t>
            </a:r>
          </a:p>
        </p:txBody>
      </p:sp>
      <p:sp>
        <p:nvSpPr>
          <p:cNvPr id="10" name="TextBox 9">
            <a:extLst>
              <a:ext uri="{FF2B5EF4-FFF2-40B4-BE49-F238E27FC236}">
                <a16:creationId xmlns:a16="http://schemas.microsoft.com/office/drawing/2014/main" id="{829F7918-0632-8C48-82FE-62AFBC6715E5}"/>
              </a:ext>
            </a:extLst>
          </p:cNvPr>
          <p:cNvSpPr txBox="1"/>
          <p:nvPr/>
        </p:nvSpPr>
        <p:spPr>
          <a:xfrm>
            <a:off x="5961016" y="4974771"/>
            <a:ext cx="420243" cy="307777"/>
          </a:xfrm>
          <a:prstGeom prst="rect">
            <a:avLst/>
          </a:prstGeom>
          <a:noFill/>
        </p:spPr>
        <p:txBody>
          <a:bodyPr wrap="none" rtlCol="0">
            <a:spAutoFit/>
          </a:bodyPr>
          <a:lstStyle/>
          <a:p>
            <a:r>
              <a:rPr lang="en-US" sz="1400" dirty="0"/>
              <a:t>Yes</a:t>
            </a:r>
          </a:p>
        </p:txBody>
      </p:sp>
      <p:sp>
        <p:nvSpPr>
          <p:cNvPr id="11" name="TextBox 10">
            <a:extLst>
              <a:ext uri="{FF2B5EF4-FFF2-40B4-BE49-F238E27FC236}">
                <a16:creationId xmlns:a16="http://schemas.microsoft.com/office/drawing/2014/main" id="{E4EC6DFB-F55F-5E47-9424-291FB81B3307}"/>
              </a:ext>
            </a:extLst>
          </p:cNvPr>
          <p:cNvSpPr txBox="1"/>
          <p:nvPr/>
        </p:nvSpPr>
        <p:spPr>
          <a:xfrm>
            <a:off x="5677391" y="2708365"/>
            <a:ext cx="394660" cy="307777"/>
          </a:xfrm>
          <a:prstGeom prst="rect">
            <a:avLst/>
          </a:prstGeom>
          <a:noFill/>
        </p:spPr>
        <p:txBody>
          <a:bodyPr wrap="none" rtlCol="0">
            <a:spAutoFit/>
          </a:bodyPr>
          <a:lstStyle/>
          <a:p>
            <a:r>
              <a:rPr lang="en-US" sz="1400" dirty="0"/>
              <a:t>No</a:t>
            </a:r>
          </a:p>
        </p:txBody>
      </p:sp>
    </p:spTree>
    <p:extLst>
      <p:ext uri="{BB962C8B-B14F-4D97-AF65-F5344CB8AC3E}">
        <p14:creationId xmlns:p14="http://schemas.microsoft.com/office/powerpoint/2010/main" val="353547147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4341424E-24E4-4789-ABD4-42B1266C1D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2000" y="1098000"/>
            <a:ext cx="5760000" cy="576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A picture containing drawing&#10;&#10;Description automatically generated">
            <a:extLst>
              <a:ext uri="{FF2B5EF4-FFF2-40B4-BE49-F238E27FC236}">
                <a16:creationId xmlns:a16="http://schemas.microsoft.com/office/drawing/2014/main" id="{92792AF1-CF7A-497A-8082-5BD4FEBAA8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6891" y="4127693"/>
            <a:ext cx="6195109" cy="1120432"/>
          </a:xfrm>
          <a:prstGeom prst="rect">
            <a:avLst/>
          </a:prstGeom>
        </p:spPr>
      </p:pic>
      <p:pic>
        <p:nvPicPr>
          <p:cNvPr id="14" name="Picture 13" descr="A close up of a logo&#10;&#10;Description automatically generated">
            <a:extLst>
              <a:ext uri="{FF2B5EF4-FFF2-40B4-BE49-F238E27FC236}">
                <a16:creationId xmlns:a16="http://schemas.microsoft.com/office/drawing/2014/main" id="{81A54A54-54BA-409B-8DE9-73831101EE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026" y="-75950"/>
            <a:ext cx="4107374" cy="2570317"/>
          </a:xfrm>
          <a:prstGeom prst="rect">
            <a:avLst/>
          </a:prstGeom>
        </p:spPr>
      </p:pic>
      <p:sp>
        <p:nvSpPr>
          <p:cNvPr id="16" name="Title 1">
            <a:extLst>
              <a:ext uri="{FF2B5EF4-FFF2-40B4-BE49-F238E27FC236}">
                <a16:creationId xmlns:a16="http://schemas.microsoft.com/office/drawing/2014/main" id="{177A25C5-D8F6-4BCC-AC40-7EBCC0FE8426}"/>
              </a:ext>
            </a:extLst>
          </p:cNvPr>
          <p:cNvSpPr txBox="1">
            <a:spLocks/>
          </p:cNvSpPr>
          <p:nvPr/>
        </p:nvSpPr>
        <p:spPr>
          <a:xfrm>
            <a:off x="329794" y="2373416"/>
            <a:ext cx="6102953" cy="1200329"/>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sz="6000" kern="1200" spc="300">
                <a:solidFill>
                  <a:schemeClr val="tx1"/>
                </a:solidFill>
                <a:latin typeface="+mj-lt"/>
                <a:ea typeface="+mj-ea"/>
                <a:cs typeface="+mj-cs"/>
              </a:defRPr>
            </a:lvl1pPr>
          </a:lstStyle>
          <a:p>
            <a:r>
              <a:rPr lang="en-GB" sz="8000" dirty="0"/>
              <a:t>AI</a:t>
            </a:r>
            <a:r>
              <a:rPr lang="en-GB" sz="8000" dirty="0">
                <a:solidFill>
                  <a:schemeClr val="accent6"/>
                </a:solidFill>
              </a:rPr>
              <a:t>4</a:t>
            </a:r>
            <a:r>
              <a:rPr lang="en-GB" sz="8000" dirty="0"/>
              <a:t>Business</a:t>
            </a:r>
          </a:p>
        </p:txBody>
      </p:sp>
      <p:sp>
        <p:nvSpPr>
          <p:cNvPr id="17" name="Subtitle 2">
            <a:extLst>
              <a:ext uri="{FF2B5EF4-FFF2-40B4-BE49-F238E27FC236}">
                <a16:creationId xmlns:a16="http://schemas.microsoft.com/office/drawing/2014/main" id="{927BE4E0-1614-432F-806B-3A56E29338DE}"/>
              </a:ext>
            </a:extLst>
          </p:cNvPr>
          <p:cNvSpPr txBox="1">
            <a:spLocks/>
          </p:cNvSpPr>
          <p:nvPr/>
        </p:nvSpPr>
        <p:spPr>
          <a:xfrm>
            <a:off x="879907" y="4375687"/>
            <a:ext cx="9144000" cy="16557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Clr>
                <a:schemeClr val="accent6"/>
              </a:buClr>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Clr>
                <a:schemeClr val="accent6"/>
              </a:buClr>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Clr>
                <a:schemeClr val="accent6"/>
              </a:buClr>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Clr>
                <a:schemeClr val="accent6"/>
              </a:buClr>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Clr>
                <a:schemeClr val="accent6"/>
              </a:buClr>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GB" i="1" dirty="0"/>
          </a:p>
        </p:txBody>
      </p:sp>
      <p:pic>
        <p:nvPicPr>
          <p:cNvPr id="36866" name="Picture 2" descr="Image result for ctg logo">
            <a:extLst>
              <a:ext uri="{FF2B5EF4-FFF2-40B4-BE49-F238E27FC236}">
                <a16:creationId xmlns:a16="http://schemas.microsoft.com/office/drawing/2014/main" id="{6254EB87-2C0F-4329-BB74-7E30F736275D}"/>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4587" t="15315" r="13548" b="15178"/>
          <a:stretch/>
        </p:blipFill>
        <p:spPr bwMode="auto">
          <a:xfrm>
            <a:off x="4076336" y="664262"/>
            <a:ext cx="1126837" cy="108989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Logo, icon&#10;&#10;Description automatically generated">
            <a:extLst>
              <a:ext uri="{FF2B5EF4-FFF2-40B4-BE49-F238E27FC236}">
                <a16:creationId xmlns:a16="http://schemas.microsoft.com/office/drawing/2014/main" id="{3B6D8E3E-26E4-B34E-98DF-9F15F5E8FE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43634" y="664262"/>
            <a:ext cx="1418738" cy="1089891"/>
          </a:xfrm>
          <a:prstGeom prst="rect">
            <a:avLst/>
          </a:prstGeom>
        </p:spPr>
      </p:pic>
    </p:spTree>
    <p:extLst>
      <p:ext uri="{BB962C8B-B14F-4D97-AF65-F5344CB8AC3E}">
        <p14:creationId xmlns:p14="http://schemas.microsoft.com/office/powerpoint/2010/main" val="814539760"/>
      </p:ext>
    </p:extLst>
  </p:cSld>
  <p:clrMapOvr>
    <a:masterClrMapping/>
  </p:clrMapOvr>
</p:sld>
</file>

<file path=ppt/theme/theme1.xml><?xml version="1.0" encoding="utf-8"?>
<a:theme xmlns:a="http://schemas.openxmlformats.org/drawingml/2006/main" name="Office Theme">
  <a:themeElements>
    <a:clrScheme name="PL">
      <a:dk1>
        <a:sysClr val="windowText" lastClr="000000"/>
      </a:dk1>
      <a:lt1>
        <a:sysClr val="window" lastClr="FFFFFF"/>
      </a:lt1>
      <a:dk2>
        <a:srgbClr val="000000"/>
      </a:dk2>
      <a:lt2>
        <a:srgbClr val="FFFFFF"/>
      </a:lt2>
      <a:accent1>
        <a:srgbClr val="26146F"/>
      </a:accent1>
      <a:accent2>
        <a:srgbClr val="270363"/>
      </a:accent2>
      <a:accent3>
        <a:srgbClr val="380FA8"/>
      </a:accent3>
      <a:accent4>
        <a:srgbClr val="6213A5"/>
      </a:accent4>
      <a:accent5>
        <a:srgbClr val="C41698"/>
      </a:accent5>
      <a:accent6>
        <a:srgbClr val="DB3C97"/>
      </a:accent6>
      <a:hlink>
        <a:srgbClr val="000000"/>
      </a:hlink>
      <a:folHlink>
        <a:srgbClr val="000000"/>
      </a:folHlink>
    </a:clrScheme>
    <a:fontScheme name="PL">
      <a:majorFont>
        <a:latin typeface="Kani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15983</Words>
  <Application>Microsoft Macintosh PowerPoint</Application>
  <PresentationFormat>Widescreen</PresentationFormat>
  <Paragraphs>1340</Paragraphs>
  <Slides>93</Slides>
  <Notes>93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93</vt:i4>
      </vt:variant>
    </vt:vector>
  </HeadingPairs>
  <TitlesOfParts>
    <vt:vector size="99" baseType="lpstr">
      <vt:lpstr>Arial</vt:lpstr>
      <vt:lpstr>Calibri</vt:lpstr>
      <vt:lpstr>Cambria Math</vt:lpstr>
      <vt:lpstr>Kanit</vt:lpstr>
      <vt:lpstr>Montserrat</vt:lpstr>
      <vt:lpstr>Office Theme</vt:lpstr>
      <vt:lpstr>AI4Business Introduction to AI</vt:lpstr>
      <vt:lpstr>Roadmap AI4Business</vt:lpstr>
      <vt:lpstr>Table of contents</vt:lpstr>
      <vt:lpstr>1 Definition of AI</vt:lpstr>
      <vt:lpstr>Artificial Intelligence</vt:lpstr>
      <vt:lpstr>Artificial vs. Human Intelligence</vt:lpstr>
      <vt:lpstr>Narrow AI &lt; HI</vt:lpstr>
      <vt:lpstr>General AI = HI</vt:lpstr>
      <vt:lpstr>Super AI &gt; HI</vt:lpstr>
      <vt:lpstr>Realistic view on AI</vt:lpstr>
      <vt:lpstr>Taxonomy of AI</vt:lpstr>
      <vt:lpstr>AI &gt; ML &gt; DL</vt:lpstr>
      <vt:lpstr>Conventional Programming</vt:lpstr>
      <vt:lpstr>Machine Learning</vt:lpstr>
      <vt:lpstr>Deep Learning</vt:lpstr>
      <vt:lpstr>Exercise</vt:lpstr>
      <vt:lpstr>Reality check</vt:lpstr>
      <vt:lpstr>AI and the job market</vt:lpstr>
      <vt:lpstr>2 Evolution of AI</vt:lpstr>
      <vt:lpstr>First wave of AI excitement</vt:lpstr>
      <vt:lpstr>AI winters</vt:lpstr>
      <vt:lpstr>Recent AI milestones</vt:lpstr>
      <vt:lpstr>Gartner’s Hype Cycle</vt:lpstr>
      <vt:lpstr>Exercise</vt:lpstr>
      <vt:lpstr>3 AI drivers &amp; challenges</vt:lpstr>
      <vt:lpstr>Drivers behind AI progress</vt:lpstr>
      <vt:lpstr>Computing power</vt:lpstr>
      <vt:lpstr>Data availability</vt:lpstr>
      <vt:lpstr>Open source</vt:lpstr>
      <vt:lpstr>Practical AI challenges</vt:lpstr>
      <vt:lpstr>Are you ready for AI?</vt:lpstr>
      <vt:lpstr>AI strategy</vt:lpstr>
      <vt:lpstr>Enabling factors</vt:lpstr>
      <vt:lpstr>4 Basic Concepts</vt:lpstr>
      <vt:lpstr>Model</vt:lpstr>
      <vt:lpstr>Data</vt:lpstr>
      <vt:lpstr>Structured data table</vt:lpstr>
      <vt:lpstr>Features</vt:lpstr>
      <vt:lpstr>Feature types</vt:lpstr>
      <vt:lpstr>Target</vt:lpstr>
      <vt:lpstr>Exercise</vt:lpstr>
      <vt:lpstr>Classification vs regression</vt:lpstr>
      <vt:lpstr>Train vs test data</vt:lpstr>
      <vt:lpstr>Train data</vt:lpstr>
      <vt:lpstr>Test data</vt:lpstr>
      <vt:lpstr>Validation data</vt:lpstr>
      <vt:lpstr>Different data partitions</vt:lpstr>
      <vt:lpstr>Underfitting vs overfitting</vt:lpstr>
      <vt:lpstr>Evaluation criteria</vt:lpstr>
      <vt:lpstr>Accuracy not always the best choice</vt:lpstr>
      <vt:lpstr>Metrics for classification</vt:lpstr>
      <vt:lpstr>Metrics for regression</vt:lpstr>
      <vt:lpstr>Exercise</vt:lpstr>
      <vt:lpstr>5 Types of ML</vt:lpstr>
      <vt:lpstr>Types of learning</vt:lpstr>
      <vt:lpstr>Supervised learning</vt:lpstr>
      <vt:lpstr>Unsupervised learning</vt:lpstr>
      <vt:lpstr>Reinforcement learning</vt:lpstr>
      <vt:lpstr>Exercise</vt:lpstr>
      <vt:lpstr>Solution</vt:lpstr>
      <vt:lpstr>6 AI Algorithms</vt:lpstr>
      <vt:lpstr>Overview of algorithms</vt:lpstr>
      <vt:lpstr>Linear or polynomial regression</vt:lpstr>
      <vt:lpstr>Decision tree</vt:lpstr>
      <vt:lpstr>Support vector machine</vt:lpstr>
      <vt:lpstr>K-means clustering</vt:lpstr>
      <vt:lpstr>Bagged ensemble</vt:lpstr>
      <vt:lpstr>Boosted ensemble</vt:lpstr>
      <vt:lpstr>Perceptron</vt:lpstr>
      <vt:lpstr>Neural network</vt:lpstr>
      <vt:lpstr>7 Trusted AI  &amp; Ethics</vt:lpstr>
      <vt:lpstr>Trusting AI systems</vt:lpstr>
      <vt:lpstr>Fairness</vt:lpstr>
      <vt:lpstr>Robustness</vt:lpstr>
      <vt:lpstr>Explainability</vt:lpstr>
      <vt:lpstr>8 AI Use Cases</vt:lpstr>
      <vt:lpstr>Why invest in AI?</vt:lpstr>
      <vt:lpstr>Use Case Life Cycle</vt:lpstr>
      <vt:lpstr>Identify use cases</vt:lpstr>
      <vt:lpstr>Questions to ask - strategy</vt:lpstr>
      <vt:lpstr>Questions to ask - processes</vt:lpstr>
      <vt:lpstr>Questions to ask - customer</vt:lpstr>
      <vt:lpstr>Questions to ask - data</vt:lpstr>
      <vt:lpstr>Assess use cases</vt:lpstr>
      <vt:lpstr>Score use cases</vt:lpstr>
      <vt:lpstr>Prioritize use cases</vt:lpstr>
      <vt:lpstr>Churn modeling</vt:lpstr>
      <vt:lpstr>Recommender system</vt:lpstr>
      <vt:lpstr>Demand forecasting</vt:lpstr>
      <vt:lpstr>Fraud detection</vt:lpstr>
      <vt:lpstr>Targeted advertising</vt:lpstr>
      <vt:lpstr>Is AI the answer to your problem?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AI4Business Introduction to AI</dc:title>
  <dc:creator>Microsoft Office User</dc:creator>
  <cp:lastModifiedBy>Microsoft Office User</cp:lastModifiedBy>
  <cp:revision>7</cp:revision>
  <dcterms:created xsi:type="dcterms:W3CDTF">2021-08-07T09:33:45Z</dcterms:created>
  <dcterms:modified xsi:type="dcterms:W3CDTF">2021-08-17T09:27:00Z</dcterms:modified>
</cp:coreProperties>
</file>

<file path=docProps/thumbnail.jpeg>
</file>